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35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297" r:id="rId9"/>
    <p:sldId id="298" r:id="rId10"/>
    <p:sldId id="300" r:id="rId11"/>
    <p:sldId id="301" r:id="rId12"/>
    <p:sldId id="302" r:id="rId13"/>
    <p:sldId id="296" r:id="rId14"/>
    <p:sldId id="303" r:id="rId15"/>
    <p:sldId id="304" r:id="rId16"/>
    <p:sldId id="299" r:id="rId17"/>
    <p:sldId id="285" r:id="rId18"/>
    <p:sldId id="313" r:id="rId19"/>
    <p:sldId id="312" r:id="rId20"/>
    <p:sldId id="322" r:id="rId21"/>
    <p:sldId id="320" r:id="rId22"/>
    <p:sldId id="321" r:id="rId23"/>
    <p:sldId id="308" r:id="rId24"/>
    <p:sldId id="309" r:id="rId25"/>
    <p:sldId id="310" r:id="rId26"/>
    <p:sldId id="326" r:id="rId27"/>
    <p:sldId id="311" r:id="rId28"/>
    <p:sldId id="277" r:id="rId29"/>
    <p:sldId id="280" r:id="rId30"/>
    <p:sldId id="281" r:id="rId31"/>
    <p:sldId id="282" r:id="rId32"/>
    <p:sldId id="275" r:id="rId33"/>
    <p:sldId id="327" r:id="rId34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ad Amin Alipou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FAE3DD-361D-4388-A7E5-EFC2E24A63B5}">
  <a:tblStyle styleId="{2DFAE3DD-361D-4388-A7E5-EFC2E24A63B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0" autoAdjust="0"/>
  </p:normalViewPr>
  <p:slideViewPr>
    <p:cSldViewPr snapToGrid="0">
      <p:cViewPr varScale="1">
        <p:scale>
          <a:sx n="80" d="100"/>
          <a:sy n="80" d="100"/>
        </p:scale>
        <p:origin x="14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63460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1775304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differences between the two include test requirement…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reason N-Mutants uses absolute number of mutants instead of percentage is performance problem of search as discussed before…</a:t>
            </a:r>
          </a:p>
          <a:p>
            <a:r>
              <a:rPr lang="en-US" baseline="0" dirty="0" smtClean="0"/>
              <a:t>The reason N-Mutants uses specific N mutants is again performance problem of search…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3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through again, note that can proceed on search</a:t>
            </a:r>
            <a:r>
              <a:rPr lang="en-US" baseline="0" dirty="0" smtClean="0"/>
              <a:t> even if line 4 is not covered…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33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mutants, except no need to even run mutant M1 if we only consider the three mutants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52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(not propose) three metrics…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three metrics, all higher is better…</a:t>
            </a:r>
          </a:p>
          <a:p>
            <a:r>
              <a:rPr lang="en-US" baseline="0" dirty="0" smtClean="0"/>
              <a:t>SRR shows improvement, CPR/MPR show quality preservation</a:t>
            </a:r>
          </a:p>
          <a:p>
            <a:r>
              <a:rPr lang="en-US" baseline="0" dirty="0" smtClean="0"/>
              <a:t>SRR does not need more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08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44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 each project is, explain what is</a:t>
            </a:r>
            <a:r>
              <a:rPr lang="en-US" baseline="0" dirty="0" smtClean="0"/>
              <a:t> a part that gets removed in the algorithm</a:t>
            </a:r>
          </a:p>
          <a:p>
            <a:r>
              <a:rPr lang="en-US" baseline="0" dirty="0" smtClean="0"/>
              <a:t>Briefly mention that the number of mutants killed is rather high compared to the N we do (N is small percentage)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9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C~SRR: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SpiderMonkey</a:t>
            </a:r>
            <a:r>
              <a:rPr lang="en-US" baseline="0" dirty="0" smtClean="0"/>
              <a:t>: -0.90, YAFFS2: -0.83, Grep: -0.63,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: -0.45</a:t>
            </a:r>
          </a:p>
          <a:p>
            <a:r>
              <a:rPr lang="en-US" baseline="0" dirty="0" smtClean="0"/>
              <a:t>N~SRR: </a:t>
            </a:r>
            <a:r>
              <a:rPr lang="en-US" baseline="0" dirty="0" err="1" smtClean="0"/>
              <a:t>SpiderMoneky</a:t>
            </a:r>
            <a:r>
              <a:rPr lang="en-US" baseline="0" dirty="0" smtClean="0"/>
              <a:t>: -0.72, YAFFS2: -0.66, Grep: -0.49,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: -0.42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73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Only show N-Mutant,</a:t>
            </a:r>
            <a:r>
              <a:rPr lang="en-US" baseline="0" dirty="0" smtClean="0"/>
              <a:t> as similar trend of CPR increase as more and more adequate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Important thing is to note that CPR is close to 80% with just one mutant!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C~CPR: </a:t>
            </a:r>
            <a:r>
              <a:rPr lang="en-US" baseline="0" dirty="0" err="1" smtClean="0"/>
              <a:t>SpiderMonkey</a:t>
            </a:r>
            <a:r>
              <a:rPr lang="en-US" baseline="0" dirty="0" smtClean="0"/>
              <a:t>: 0.88, YAFFS2: 0.89, Grep: 0.46,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: 0.83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N~CPR: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640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Only show N-Mutant,</a:t>
            </a:r>
            <a:r>
              <a:rPr lang="en-US" baseline="0" dirty="0" smtClean="0"/>
              <a:t> as similar trend of MPR increase as more and more adequate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Important thing is to note that MPR is relatively high with just one mutant (which only guarantees low percentage)!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C~MPR: </a:t>
            </a:r>
            <a:r>
              <a:rPr lang="en-US" baseline="0" dirty="0" err="1" smtClean="0"/>
              <a:t>SpiderMonkey</a:t>
            </a:r>
            <a:r>
              <a:rPr lang="en-US" baseline="0" dirty="0" smtClean="0"/>
              <a:t>: 0.89, YAFFS2: 0.80, Grep: 0.67,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: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N~MPR: </a:t>
            </a:r>
            <a:r>
              <a:rPr lang="en-US" baseline="0" dirty="0" err="1" smtClean="0"/>
              <a:t>SpiderMonkey</a:t>
            </a:r>
            <a:r>
              <a:rPr lang="en-US" baseline="0" dirty="0" smtClean="0"/>
              <a:t>: 0.66, YAFFS2: 0.68, Grep: 0.55,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: 0.54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012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SRR clustered for</a:t>
            </a:r>
            <a:r>
              <a:rPr lang="en-US" baseline="0" dirty="0" smtClean="0"/>
              <a:t> C%-Coverage, clustered towards right for N-Mutant (high SRR in general, but CPR ranges widely)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806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Testing is commonly used in software engineering, but can be slow because there are many tests to run, manually or automatically generated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Researchers have proposed techniques to speed up testing, such as...</a:t>
            </a:r>
          </a:p>
        </p:txBody>
      </p:sp>
    </p:spTree>
    <p:extLst>
      <p:ext uri="{BB962C8B-B14F-4D97-AF65-F5344CB8AC3E}">
        <p14:creationId xmlns:p14="http://schemas.microsoft.com/office/powerpoint/2010/main" val="926322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SRR and MPR correlate well in C%-Coverage</a:t>
            </a:r>
            <a:r>
              <a:rPr lang="en-US" baseline="0" dirty="0" smtClean="0"/>
              <a:t> (a nice “</a:t>
            </a:r>
            <a:r>
              <a:rPr lang="en-US" baseline="0" dirty="0" err="1" smtClean="0"/>
              <a:t>pareoptimal</a:t>
            </a:r>
            <a:r>
              <a:rPr lang="en-US" baseline="0" dirty="0" smtClean="0"/>
              <a:t>”, upper right)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SRR and MPR correlate almost as well for N-Mutant (still a lot in right, so high SRR in general, fairly wide range of MPR)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2459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dirty="0" smtClean="0"/>
              <a:t>CPR</a:t>
            </a:r>
            <a:r>
              <a:rPr lang="en" baseline="0" dirty="0" smtClean="0"/>
              <a:t> and MPR go up almost linearly, correlate well for C%-Coverage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baseline="0" dirty="0" smtClean="0"/>
              <a:t>CPR and MPR has clustering towards right for N-Mutant, so high CPR gets wide range of MPR, but generally get high CPR</a:t>
            </a:r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val="5207323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8574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6099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8761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6576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More?</a:t>
            </a:r>
          </a:p>
        </p:txBody>
      </p:sp>
    </p:spTree>
    <p:extLst>
      <p:ext uri="{BB962C8B-B14F-4D97-AF65-F5344CB8AC3E}">
        <p14:creationId xmlns:p14="http://schemas.microsoft.com/office/powerpoint/2010/main" val="116747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what boxes are, they are test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7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dirty="0" smtClean="0"/>
              <a:t>Another approach is test-case reduction, where each test case itself is reduced to satisfy test</a:t>
            </a:r>
            <a:r>
              <a:rPr lang="en" baseline="0" dirty="0" smtClean="0"/>
              <a:t> requirements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aseline="0" dirty="0" smtClean="0"/>
              <a:t>Smaller test cases also help with debugging and maintenance</a:t>
            </a:r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val="4222871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dirty="0" smtClean="0"/>
              <a:t>We propose non-adequate test-case</a:t>
            </a:r>
            <a:r>
              <a:rPr lang="en" baseline="0" dirty="0" smtClean="0"/>
              <a:t> reduction…</a:t>
            </a:r>
            <a:endParaRPr lang="e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dirty="0" smtClean="0"/>
              <a:t>More agressive test-case reduction, where each test case itself is reduced to satisfy almost all test</a:t>
            </a:r>
            <a:r>
              <a:rPr lang="en" baseline="0" dirty="0" smtClean="0"/>
              <a:t> requirements</a:t>
            </a:r>
            <a:endParaRPr lang="en" dirty="0" smtClean="0"/>
          </a:p>
        </p:txBody>
      </p:sp>
    </p:spTree>
    <p:extLst>
      <p:ext uri="{BB962C8B-B14F-4D97-AF65-F5344CB8AC3E}">
        <p14:creationId xmlns:p14="http://schemas.microsoft.com/office/powerpoint/2010/main" val="357611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propose non-adequate test-case</a:t>
            </a:r>
            <a:r>
              <a:rPr lang="en-US" baseline="0" dirty="0" smtClean="0"/>
              <a:t> reduction</a:t>
            </a:r>
          </a:p>
          <a:p>
            <a:r>
              <a:rPr lang="en-US" baseline="0" dirty="0" smtClean="0"/>
              <a:t>We propose two approaches…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36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evaluate the effective</a:t>
            </a:r>
            <a:r>
              <a:rPr lang="en-US" baseline="0" dirty="0" smtClean="0"/>
              <a:t>ness of non-adequate test-case reduction, we propose three metrics…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6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give</a:t>
            </a:r>
            <a:r>
              <a:rPr lang="en-US" baseline="0" dirty="0" smtClean="0"/>
              <a:t> some background on how adequate test-case reduction works, I will illustrate with an example…</a:t>
            </a:r>
          </a:p>
          <a:p>
            <a:r>
              <a:rPr lang="en-US" baseline="0" dirty="0" smtClean="0"/>
              <a:t>We use existing test-case reduction technique, cause reduction, which is based off of delta-debugging…</a:t>
            </a:r>
          </a:p>
          <a:p>
            <a:r>
              <a:rPr lang="en-US" baseline="0" dirty="0" smtClean="0"/>
              <a:t>To simplify the example, we show here just reducing one part at a time, though in actual cause reduction, many parts are reduced per step…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34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consider mutants, the same things can occur…</a:t>
            </a:r>
          </a:p>
          <a:p>
            <a:r>
              <a:rPr lang="en-US" dirty="0" smtClean="0"/>
              <a:t>One important difference is that with mutants, checking</a:t>
            </a:r>
            <a:r>
              <a:rPr lang="en-US" baseline="0" dirty="0" smtClean="0"/>
              <a:t> if reduced test-case is valid requires running all mutants, which is time-consuming…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4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33783" y="744578"/>
            <a:ext cx="639044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33777" y="2834125"/>
            <a:ext cx="639044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3777" y="1106125"/>
            <a:ext cx="639044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9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33777" y="3152225"/>
            <a:ext cx="639044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" y="445028"/>
            <a:ext cx="68579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68580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4313" marR="0" lvl="0" indent="-214313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 panose="020B0604020202020204" pitchFamily="34" charset="0"/>
              <a:buChar char="•"/>
              <a:defRPr sz="2100" b="0" i="0" u="none" strike="noStrike" cap="none">
                <a:solidFill>
                  <a:schemeClr val="dk2"/>
                </a:solidFill>
                <a:latin typeface="Calibri (Body)"/>
                <a:ea typeface="Calibri (Body)"/>
                <a:cs typeface="Arial"/>
                <a:sym typeface="Arial"/>
              </a:defRPr>
            </a:lvl1pPr>
            <a:lvl2pPr marL="600075" marR="0" lvl="1" indent="-257175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 panose="020B0604020202020204" pitchFamily="34" charset="0"/>
              <a:buChar char="•"/>
              <a:defRPr sz="18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2pPr>
            <a:lvl3pPr marL="900113" marR="0" lvl="2" indent="-214313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 panose="020B0604020202020204" pitchFamily="34" charset="0"/>
              <a:buChar char="•"/>
              <a:defRPr sz="1500" b="0" i="0" u="none" strike="noStrike" cap="none">
                <a:solidFill>
                  <a:schemeClr val="dk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defRPr sz="900">
                <a:latin typeface="Calibri (Body)"/>
              </a:defRPr>
            </a:lvl1pPr>
          </a:lstStyle>
          <a:p>
            <a:fld id="{F400E73B-60EC-42BA-AC5C-65318F2A42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33777" y="2150850"/>
            <a:ext cx="639044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33776" y="1152475"/>
            <a:ext cx="2999924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624301" y="1152475"/>
            <a:ext cx="2999924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" y="445028"/>
            <a:ext cx="68579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33777" y="555601"/>
            <a:ext cx="2105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33777" y="1389600"/>
            <a:ext cx="2105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67688" y="450150"/>
            <a:ext cx="477585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429000" y="-125"/>
            <a:ext cx="3429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99127" y="1233175"/>
            <a:ext cx="3033899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15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99127" y="2803075"/>
            <a:ext cx="3033899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75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704625" y="724078"/>
            <a:ext cx="287775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33775" y="4230575"/>
            <a:ext cx="44991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3777" y="445028"/>
            <a:ext cx="639044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33777" y="1152475"/>
            <a:ext cx="639044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 smtClean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4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buClr>
                <a:schemeClr val="dk2"/>
              </a:buClr>
              <a:buSzPct val="25000"/>
            </a:pPr>
            <a:fld id="{00000000-1234-1234-1234-123412341234}" type="slidenum">
              <a:rPr lang="en" sz="750" smtClean="0">
                <a:solidFill>
                  <a:schemeClr val="dk2"/>
                </a:solidFill>
              </a:rPr>
              <a:pPr algn="r">
                <a:buClr>
                  <a:schemeClr val="dk2"/>
                </a:buClr>
                <a:buSzPct val="25000"/>
              </a:pPr>
              <a:t>‹#›</a:t>
            </a:fld>
            <a:endParaRPr lang="en" sz="750" dirty="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14313" marR="0" lvl="0" indent="-214313" algn="l" rtl="0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233775" y="921699"/>
            <a:ext cx="6390450" cy="1123787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b" anchorCtr="0">
            <a:noAutofit/>
          </a:bodyPr>
          <a:lstStyle/>
          <a:p>
            <a:pPr>
              <a:buSzPct val="25000"/>
            </a:pPr>
            <a:r>
              <a:rPr lang="en" sz="4000" dirty="0">
                <a:latin typeface="Calibri Light" panose="020F0302020204030204" pitchFamily="34" charset="0"/>
              </a:rPr>
              <a:t>Evaluating Non-adequate</a:t>
            </a:r>
            <a:br>
              <a:rPr lang="en" sz="4000" dirty="0">
                <a:latin typeface="Calibri Light" panose="020F0302020204030204" pitchFamily="34" charset="0"/>
              </a:rPr>
            </a:br>
            <a:r>
              <a:rPr lang="en" sz="4000" dirty="0">
                <a:latin typeface="Calibri Light" panose="020F0302020204030204" pitchFamily="34" charset="0"/>
              </a:rPr>
              <a:t>Test-Case Reduction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233775" y="2374135"/>
            <a:ext cx="6390450" cy="5944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SzPct val="25000"/>
            </a:pPr>
            <a:r>
              <a:rPr lang="en" sz="1800" dirty="0">
                <a:latin typeface="Calibri" panose="020F0502020204030204" pitchFamily="34" charset="0"/>
              </a:rPr>
              <a:t>Mohammad Amin Alipour, </a:t>
            </a:r>
            <a:r>
              <a:rPr lang="en" sz="1800" b="1" u="sng" dirty="0">
                <a:latin typeface="Calibri" panose="020F0502020204030204" pitchFamily="34" charset="0"/>
              </a:rPr>
              <a:t>August Shi</a:t>
            </a:r>
            <a:r>
              <a:rPr lang="en" sz="1800" dirty="0">
                <a:latin typeface="Calibri" panose="020F0502020204030204" pitchFamily="34" charset="0"/>
              </a:rPr>
              <a:t>, Rahul </a:t>
            </a:r>
            <a:r>
              <a:rPr lang="en" sz="1800" dirty="0" smtClean="0">
                <a:latin typeface="Calibri" panose="020F0502020204030204" pitchFamily="34" charset="0"/>
              </a:rPr>
              <a:t>Gopinath,</a:t>
            </a:r>
            <a:br>
              <a:rPr lang="en" sz="1800" dirty="0" smtClean="0">
                <a:latin typeface="Calibri" panose="020F0502020204030204" pitchFamily="34" charset="0"/>
              </a:rPr>
            </a:br>
            <a:r>
              <a:rPr lang="en" sz="1800" dirty="0" smtClean="0">
                <a:latin typeface="Calibri" panose="020F0502020204030204" pitchFamily="34" charset="0"/>
              </a:rPr>
              <a:t>Darko </a:t>
            </a:r>
            <a:r>
              <a:rPr lang="en" sz="1800" dirty="0">
                <a:latin typeface="Calibri" panose="020F0502020204030204" pitchFamily="34" charset="0"/>
              </a:rPr>
              <a:t>Marinov, and Alex Groce</a:t>
            </a:r>
          </a:p>
        </p:txBody>
      </p:sp>
      <p:pic>
        <p:nvPicPr>
          <p:cNvPr id="101" name="Shape 101" descr="phot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098507"/>
            <a:ext cx="1044993" cy="1044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 descr="UIUC_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979679" y="4005919"/>
            <a:ext cx="878321" cy="113758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145713" y="2968584"/>
            <a:ext cx="2566575" cy="760976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SzPct val="25000"/>
            </a:pPr>
            <a:r>
              <a:rPr lang="en" sz="1500" dirty="0">
                <a:latin typeface="Calibri" panose="020F0502020204030204" pitchFamily="34" charset="0"/>
              </a:rPr>
              <a:t>ASE 2016</a:t>
            </a:r>
            <a:br>
              <a:rPr lang="en" sz="1500" dirty="0">
                <a:latin typeface="Calibri" panose="020F0502020204030204" pitchFamily="34" charset="0"/>
              </a:rPr>
            </a:br>
            <a:r>
              <a:rPr lang="en" sz="1500" dirty="0">
                <a:latin typeface="Calibri" panose="020F0502020204030204" pitchFamily="34" charset="0"/>
              </a:rPr>
              <a:t>Singapore, Singapore</a:t>
            </a:r>
            <a:br>
              <a:rPr lang="en" sz="1500" dirty="0">
                <a:latin typeface="Calibri" panose="020F0502020204030204" pitchFamily="34" charset="0"/>
              </a:rPr>
            </a:br>
            <a:r>
              <a:rPr lang="en" sz="1500" dirty="0" smtClean="0">
                <a:latin typeface="Calibri" panose="020F0502020204030204" pitchFamily="34" charset="0"/>
              </a:rPr>
              <a:t>September </a:t>
            </a:r>
            <a:r>
              <a:rPr lang="en" sz="1500" dirty="0">
                <a:latin typeface="Calibri" panose="020F0502020204030204" pitchFamily="34" charset="0"/>
              </a:rPr>
              <a:t>5</a:t>
            </a:r>
            <a:r>
              <a:rPr lang="en" sz="1500" dirty="0" smtClean="0">
                <a:latin typeface="Calibri" panose="020F0502020204030204" pitchFamily="34" charset="0"/>
              </a:rPr>
              <a:t>, </a:t>
            </a:r>
            <a:r>
              <a:rPr lang="en" sz="1500" dirty="0"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244552" y="4495603"/>
            <a:ext cx="1320525" cy="47397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200" dirty="0" smtClean="0">
                <a:latin typeface="Calibri" panose="020F0502020204030204" pitchFamily="34" charset="0"/>
              </a:rPr>
              <a:t>CCF-1054876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6741" y="4284574"/>
            <a:ext cx="798599" cy="79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/>
              <a:pPr>
                <a:buClr>
                  <a:srgbClr val="000000"/>
                </a:buClr>
                <a:buSzPct val="25000"/>
              </a:pPr>
              <a:t>1</a:t>
            </a:fld>
            <a:endParaRPr lang="en"/>
          </a:p>
        </p:txBody>
      </p:sp>
      <p:pic>
        <p:nvPicPr>
          <p:cNvPr id="1026" name="Picture 2" descr="Image result for google research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48" y="4324648"/>
            <a:ext cx="629888" cy="67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hape 104"/>
          <p:cNvSpPr txBox="1"/>
          <p:nvPr/>
        </p:nvSpPr>
        <p:spPr>
          <a:xfrm>
            <a:off x="3087004" y="4412053"/>
            <a:ext cx="1320525" cy="502323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200" dirty="0" smtClean="0">
                <a:latin typeface="Calibri" panose="020F0502020204030204" pitchFamily="34" charset="0"/>
              </a:rPr>
              <a:t>CCF-1409423</a:t>
            </a:r>
          </a:p>
          <a:p>
            <a:pPr algn="ctr"/>
            <a:r>
              <a:rPr lang="en" sz="1200" dirty="0" smtClean="0">
                <a:latin typeface="Calibri" panose="020F0502020204030204" pitchFamily="34" charset="0"/>
              </a:rPr>
              <a:t>CCF-1421503</a:t>
            </a:r>
            <a:endParaRPr lang="en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ea typeface="Arial"/>
              </a:rPr>
              <a:t>Adequate </a:t>
            </a:r>
            <a:r>
              <a:rPr lang="en" dirty="0"/>
              <a:t>Test-Case Reduction </a:t>
            </a:r>
            <a:r>
              <a:rPr lang="en" dirty="0" smtClean="0"/>
              <a:t>(Coverage</a:t>
            </a:r>
            <a:r>
              <a:rPr lang="en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Shape 144"/>
          <p:cNvSpPr/>
          <p:nvPr/>
        </p:nvSpPr>
        <p:spPr>
          <a:xfrm>
            <a:off x="3303109" y="1427625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6" name="Shape 192"/>
          <p:cNvSpPr/>
          <p:nvPr/>
        </p:nvSpPr>
        <p:spPr>
          <a:xfrm>
            <a:off x="949248" y="2423025"/>
            <a:ext cx="987454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7" name="Shape 193"/>
          <p:cNvSpPr/>
          <p:nvPr/>
        </p:nvSpPr>
        <p:spPr>
          <a:xfrm>
            <a:off x="117987" y="2964075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8" name="Shape 144"/>
          <p:cNvSpPr/>
          <p:nvPr/>
        </p:nvSpPr>
        <p:spPr>
          <a:xfrm>
            <a:off x="317801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9" name="Shape 193"/>
          <p:cNvSpPr/>
          <p:nvPr/>
        </p:nvSpPr>
        <p:spPr>
          <a:xfrm>
            <a:off x="1821012" y="2964075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0" name="Shape 176"/>
          <p:cNvSpPr/>
          <p:nvPr/>
        </p:nvSpPr>
        <p:spPr>
          <a:xfrm>
            <a:off x="3303109" y="142340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1" name="Shape 176"/>
          <p:cNvSpPr/>
          <p:nvPr/>
        </p:nvSpPr>
        <p:spPr>
          <a:xfrm>
            <a:off x="3303109" y="150693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2" name="Shape 193"/>
          <p:cNvSpPr/>
          <p:nvPr/>
        </p:nvSpPr>
        <p:spPr>
          <a:xfrm>
            <a:off x="3105323" y="2226320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3" name="Shape 152"/>
          <p:cNvSpPr txBox="1"/>
          <p:nvPr/>
        </p:nvSpPr>
        <p:spPr>
          <a:xfrm>
            <a:off x="2939958" y="3119663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4" name="Shape 193"/>
          <p:cNvSpPr/>
          <p:nvPr/>
        </p:nvSpPr>
        <p:spPr>
          <a:xfrm>
            <a:off x="4355307" y="3940969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5" name="Shape 144"/>
          <p:cNvSpPr/>
          <p:nvPr/>
        </p:nvSpPr>
        <p:spPr>
          <a:xfrm>
            <a:off x="2029310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16" name="Shape 176"/>
          <p:cNvSpPr/>
          <p:nvPr/>
        </p:nvSpPr>
        <p:spPr>
          <a:xfrm>
            <a:off x="2029310" y="217049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7" name="Shape 192"/>
          <p:cNvSpPr/>
          <p:nvPr/>
        </p:nvSpPr>
        <p:spPr>
          <a:xfrm rot="18904508">
            <a:off x="2520175" y="2131877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8" name="Shape 153"/>
          <p:cNvSpPr/>
          <p:nvPr/>
        </p:nvSpPr>
        <p:spPr>
          <a:xfrm>
            <a:off x="3273062" y="2417601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19" name="Shape 192"/>
          <p:cNvSpPr/>
          <p:nvPr/>
        </p:nvSpPr>
        <p:spPr>
          <a:xfrm rot="2381224">
            <a:off x="2557338" y="2757290"/>
            <a:ext cx="725220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20" name="Shape 144"/>
          <p:cNvSpPr/>
          <p:nvPr/>
        </p:nvSpPr>
        <p:spPr>
          <a:xfrm>
            <a:off x="4553093" y="3145172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r</a:t>
            </a:r>
          </a:p>
        </p:txBody>
      </p:sp>
      <p:sp>
        <p:nvSpPr>
          <p:cNvPr id="21" name="Shape 176"/>
          <p:cNvSpPr/>
          <p:nvPr/>
        </p:nvSpPr>
        <p:spPr>
          <a:xfrm>
            <a:off x="4553093" y="3130992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2" name="Shape 177"/>
          <p:cNvSpPr/>
          <p:nvPr/>
        </p:nvSpPr>
        <p:spPr>
          <a:xfrm>
            <a:off x="4553093" y="3639999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3" name="Shape 178"/>
          <p:cNvSpPr/>
          <p:nvPr/>
        </p:nvSpPr>
        <p:spPr>
          <a:xfrm>
            <a:off x="4553093" y="3725274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404414"/>
            <a:ext cx="49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Cause Reduction (based on Delta Debugging)*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874158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*</a:t>
            </a:r>
            <a:r>
              <a:rPr lang="en-US" sz="1200" dirty="0">
                <a:latin typeface="Calibri" panose="020F0502020204030204" pitchFamily="34" charset="0"/>
              </a:rPr>
              <a:t>Groce, A., Alipour, M., Zhang, C., Chen, Y., and </a:t>
            </a:r>
            <a:r>
              <a:rPr lang="en-US" sz="1200" dirty="0" err="1">
                <a:latin typeface="Calibri" panose="020F0502020204030204" pitchFamily="34" charset="0"/>
              </a:rPr>
              <a:t>Regehr</a:t>
            </a:r>
            <a:r>
              <a:rPr lang="en-US" sz="1200" dirty="0">
                <a:latin typeface="Calibri" panose="020F0502020204030204" pitchFamily="34" charset="0"/>
              </a:rPr>
              <a:t>, J. Cause reduction for quick testing. </a:t>
            </a:r>
            <a:r>
              <a:rPr lang="en-US" sz="1200" dirty="0" smtClean="0">
                <a:latin typeface="Calibri" panose="020F0502020204030204" pitchFamily="34" charset="0"/>
              </a:rPr>
              <a:t>ICST 2014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" name="Shape 153"/>
          <p:cNvSpPr/>
          <p:nvPr/>
        </p:nvSpPr>
        <p:spPr>
          <a:xfrm>
            <a:off x="2906501" y="1269977"/>
            <a:ext cx="1263825" cy="1071000"/>
          </a:xfrm>
          <a:prstGeom prst="mathMultiply">
            <a:avLst>
              <a:gd name="adj1" fmla="val 890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10254" y="3436575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1-minimal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ea typeface="Arial"/>
              </a:rPr>
              <a:t>Adequate </a:t>
            </a:r>
            <a:r>
              <a:rPr lang="en" dirty="0"/>
              <a:t>Test-Case Reduction (</a:t>
            </a:r>
            <a:r>
              <a:rPr lang="en" dirty="0" smtClean="0"/>
              <a:t>Mutants)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Shape 195"/>
          <p:cNvSpPr/>
          <p:nvPr/>
        </p:nvSpPr>
        <p:spPr>
          <a:xfrm>
            <a:off x="3042298" y="2228702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latin typeface="Calibri" panose="020F0502020204030204" pitchFamily="34" charset="0"/>
              </a:rPr>
              <a:t>M1,M3,M7,M10</a:t>
            </a:r>
          </a:p>
        </p:txBody>
      </p:sp>
      <p:sp>
        <p:nvSpPr>
          <p:cNvPr id="6" name="Shape 144"/>
          <p:cNvSpPr/>
          <p:nvPr/>
        </p:nvSpPr>
        <p:spPr>
          <a:xfrm>
            <a:off x="3303109" y="1427625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7" name="Shape 192"/>
          <p:cNvSpPr/>
          <p:nvPr/>
        </p:nvSpPr>
        <p:spPr>
          <a:xfrm>
            <a:off x="949248" y="2423025"/>
            <a:ext cx="987454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8" name="Shape 144"/>
          <p:cNvSpPr/>
          <p:nvPr/>
        </p:nvSpPr>
        <p:spPr>
          <a:xfrm>
            <a:off x="317801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9" name="Shape 176"/>
          <p:cNvSpPr/>
          <p:nvPr/>
        </p:nvSpPr>
        <p:spPr>
          <a:xfrm>
            <a:off x="3303109" y="2103295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0" name="Shape 176"/>
          <p:cNvSpPr/>
          <p:nvPr/>
        </p:nvSpPr>
        <p:spPr>
          <a:xfrm>
            <a:off x="3303109" y="150693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1" name="Shape 152"/>
          <p:cNvSpPr txBox="1"/>
          <p:nvPr/>
        </p:nvSpPr>
        <p:spPr>
          <a:xfrm>
            <a:off x="2939958" y="3119663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2" name="Shape 144"/>
          <p:cNvSpPr/>
          <p:nvPr/>
        </p:nvSpPr>
        <p:spPr>
          <a:xfrm>
            <a:off x="2029310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13" name="Shape 176"/>
          <p:cNvSpPr/>
          <p:nvPr/>
        </p:nvSpPr>
        <p:spPr>
          <a:xfrm>
            <a:off x="2029310" y="2842847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4" name="Shape 192"/>
          <p:cNvSpPr/>
          <p:nvPr/>
        </p:nvSpPr>
        <p:spPr>
          <a:xfrm rot="18904508">
            <a:off x="2520175" y="2131877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5" name="Shape 153"/>
          <p:cNvSpPr/>
          <p:nvPr/>
        </p:nvSpPr>
        <p:spPr>
          <a:xfrm>
            <a:off x="3071831" y="2428044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16" name="Shape 192"/>
          <p:cNvSpPr/>
          <p:nvPr/>
        </p:nvSpPr>
        <p:spPr>
          <a:xfrm rot="2381224">
            <a:off x="2557339" y="2757290"/>
            <a:ext cx="725220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7" name="Shape 144"/>
          <p:cNvSpPr/>
          <p:nvPr/>
        </p:nvSpPr>
        <p:spPr>
          <a:xfrm>
            <a:off x="4553093" y="3145172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r</a:t>
            </a:r>
          </a:p>
        </p:txBody>
      </p:sp>
      <p:sp>
        <p:nvSpPr>
          <p:cNvPr id="18" name="Shape 176"/>
          <p:cNvSpPr/>
          <p:nvPr/>
        </p:nvSpPr>
        <p:spPr>
          <a:xfrm>
            <a:off x="4553093" y="3130992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9" name="Shape 178"/>
          <p:cNvSpPr/>
          <p:nvPr/>
        </p:nvSpPr>
        <p:spPr>
          <a:xfrm>
            <a:off x="4553093" y="381752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0" name="Shape 195"/>
          <p:cNvSpPr/>
          <p:nvPr/>
        </p:nvSpPr>
        <p:spPr>
          <a:xfrm>
            <a:off x="52667" y="2964075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latin typeface="Calibri" panose="020F0502020204030204" pitchFamily="34" charset="0"/>
              </a:rPr>
              <a:t>M1,M3,M7,M10</a:t>
            </a:r>
          </a:p>
        </p:txBody>
      </p:sp>
      <p:sp>
        <p:nvSpPr>
          <p:cNvPr id="21" name="Shape 195"/>
          <p:cNvSpPr/>
          <p:nvPr/>
        </p:nvSpPr>
        <p:spPr>
          <a:xfrm>
            <a:off x="1764176" y="2966434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latin typeface="Calibri" panose="020F0502020204030204" pitchFamily="34" charset="0"/>
              </a:rPr>
              <a:t>M1,M3,M7,M10</a:t>
            </a:r>
          </a:p>
        </p:txBody>
      </p:sp>
      <p:sp>
        <p:nvSpPr>
          <p:cNvPr id="22" name="Shape 195"/>
          <p:cNvSpPr/>
          <p:nvPr/>
        </p:nvSpPr>
        <p:spPr>
          <a:xfrm>
            <a:off x="4287959" y="3935801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latin typeface="Calibri" panose="020F0502020204030204" pitchFamily="34" charset="0"/>
              </a:rPr>
              <a:t>M1,M3,M7,M10</a:t>
            </a:r>
          </a:p>
        </p:txBody>
      </p:sp>
      <p:sp>
        <p:nvSpPr>
          <p:cNvPr id="23" name="Shape 153"/>
          <p:cNvSpPr/>
          <p:nvPr/>
        </p:nvSpPr>
        <p:spPr>
          <a:xfrm>
            <a:off x="2906501" y="1269977"/>
            <a:ext cx="1263825" cy="1071000"/>
          </a:xfrm>
          <a:prstGeom prst="mathMultiply">
            <a:avLst>
              <a:gd name="adj1" fmla="val 890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10254" y="3436575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1-minimal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Non-adequate Test-Case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Shape 205"/>
          <p:cNvGraphicFramePr/>
          <p:nvPr>
            <p:extLst>
              <p:ext uri="{D42A27DB-BD31-4B8C-83A1-F6EECF244321}">
                <p14:modId xmlns:p14="http://schemas.microsoft.com/office/powerpoint/2010/main" val="3394445292"/>
              </p:ext>
            </p:extLst>
          </p:nvPr>
        </p:nvGraphicFramePr>
        <p:xfrm>
          <a:off x="3" y="2177782"/>
          <a:ext cx="6857997" cy="1216086"/>
        </p:xfrm>
        <a:graphic>
          <a:graphicData uri="http://schemas.openxmlformats.org/drawingml/2006/table">
            <a:tbl>
              <a:tblPr>
                <a:noFill/>
                <a:tableStyleId>{2DFAE3DD-361D-4388-A7E5-EFC2E24A63B5}</a:tableStyleId>
              </a:tblPr>
              <a:tblGrid>
                <a:gridCol w="1237126"/>
                <a:gridCol w="3748339"/>
                <a:gridCol w="1872532"/>
              </a:tblGrid>
              <a:tr h="3439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600" b="1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Non-adequate </a:t>
                      </a: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Reduction</a:t>
                      </a:r>
                      <a:endParaRPr lang="en" sz="16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>
                          <a:latin typeface="Calibri" panose="020F0502020204030204" pitchFamily="34" charset="0"/>
                        </a:rPr>
                        <a:t>Adequate </a:t>
                      </a:r>
                      <a:r>
                        <a:rPr lang="en" sz="1600" b="1" dirty="0" smtClean="0">
                          <a:latin typeface="Calibri" panose="020F0502020204030204" pitchFamily="34" charset="0"/>
                        </a:rPr>
                        <a:t>Reduction</a:t>
                      </a:r>
                      <a:endParaRPr lang="en" sz="1600" b="1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1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C%-Coverage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Preserve at least C% of coverage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C=100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1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N-Mutant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Preserve</a:t>
                      </a:r>
                      <a:r>
                        <a:rPr lang="en" sz="16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t least N specified mutants killed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N=all killed mutants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995212"/>
            <a:ext cx="6857998" cy="591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C%-Coverage vs. N-Mutant: 3 Differences</a:t>
            </a:r>
            <a:endParaRPr lang="en-US" dirty="0"/>
          </a:p>
        </p:txBody>
      </p:sp>
      <p:graphicFrame>
        <p:nvGraphicFramePr>
          <p:cNvPr id="5" name="Shape 205"/>
          <p:cNvGraphicFramePr/>
          <p:nvPr>
            <p:extLst>
              <p:ext uri="{D42A27DB-BD31-4B8C-83A1-F6EECF244321}">
                <p14:modId xmlns:p14="http://schemas.microsoft.com/office/powerpoint/2010/main" val="1476993875"/>
              </p:ext>
            </p:extLst>
          </p:nvPr>
        </p:nvGraphicFramePr>
        <p:xfrm>
          <a:off x="0" y="2187969"/>
          <a:ext cx="6858001" cy="1459926"/>
        </p:xfrm>
        <a:graphic>
          <a:graphicData uri="http://schemas.openxmlformats.org/drawingml/2006/table">
            <a:tbl>
              <a:tblPr>
                <a:noFill/>
                <a:tableStyleId>{2DFAE3DD-361D-4388-A7E5-EFC2E24A63B5}</a:tableStyleId>
              </a:tblPr>
              <a:tblGrid>
                <a:gridCol w="1229714"/>
                <a:gridCol w="1530399"/>
                <a:gridCol w="1842623"/>
                <a:gridCol w="2255265"/>
              </a:tblGrid>
              <a:tr h="3439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600" b="1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 smtClean="0">
                          <a:latin typeface="Calibri" panose="020F0502020204030204" pitchFamily="34" charset="0"/>
                        </a:rPr>
                        <a:t>Test Requirement</a:t>
                      </a:r>
                      <a:endParaRPr lang="en" sz="1600" b="1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Percentage</a:t>
                      </a:r>
                      <a:r>
                        <a:rPr lang="en" sz="1600" b="1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 vs. </a:t>
                      </a: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Absolute</a:t>
                      </a:r>
                      <a:endParaRPr lang="en" sz="16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Changing vs. Fixed</a:t>
                      </a:r>
                      <a:b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Test Requirements</a:t>
                      </a:r>
                      <a:endParaRPr lang="en" sz="16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1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C%-Coverage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Lines Covered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Percentage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Any C% lines covered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1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N-Mutant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600" baseline="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Mutants Killed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Absolute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2"/>
                          </a:solidFill>
                          <a:latin typeface="Calibri" panose="020F0502020204030204" pitchFamily="34" charset="0"/>
                        </a:rPr>
                        <a:t>Fixed N killed mutants</a:t>
                      </a:r>
                      <a:endParaRPr lang="en" sz="1600" dirty="0">
                        <a:solidFill>
                          <a:schemeClr val="dk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ea typeface="Arial"/>
              </a:rPr>
              <a:t>C%-Coverage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Shape 144"/>
          <p:cNvSpPr/>
          <p:nvPr/>
        </p:nvSpPr>
        <p:spPr>
          <a:xfrm>
            <a:off x="3303109" y="1427625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7" name="Shape 192"/>
          <p:cNvSpPr/>
          <p:nvPr/>
        </p:nvSpPr>
        <p:spPr>
          <a:xfrm>
            <a:off x="949248" y="2423025"/>
            <a:ext cx="987454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8" name="Shape 193"/>
          <p:cNvSpPr/>
          <p:nvPr/>
        </p:nvSpPr>
        <p:spPr>
          <a:xfrm>
            <a:off x="117987" y="2964075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 smtClean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 smtClean="0">
                <a:latin typeface="Calibri" panose="020F0502020204030204" pitchFamily="34" charset="0"/>
              </a:rPr>
              <a:t>1,2,4,7,8 </a:t>
            </a:r>
            <a:endParaRPr lang="en" sz="1050" dirty="0">
              <a:latin typeface="Calibri" panose="020F0502020204030204" pitchFamily="34" charset="0"/>
            </a:endParaRPr>
          </a:p>
        </p:txBody>
      </p:sp>
      <p:sp>
        <p:nvSpPr>
          <p:cNvPr id="9" name="Shape 193"/>
          <p:cNvSpPr/>
          <p:nvPr/>
        </p:nvSpPr>
        <p:spPr>
          <a:xfrm>
            <a:off x="1821012" y="2964075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0" name="Shape 176"/>
          <p:cNvSpPr/>
          <p:nvPr/>
        </p:nvSpPr>
        <p:spPr>
          <a:xfrm>
            <a:off x="3303109" y="142340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1" name="Shape 176"/>
          <p:cNvSpPr/>
          <p:nvPr/>
        </p:nvSpPr>
        <p:spPr>
          <a:xfrm>
            <a:off x="3303109" y="150693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2" name="Shape 193"/>
          <p:cNvSpPr/>
          <p:nvPr/>
        </p:nvSpPr>
        <p:spPr>
          <a:xfrm>
            <a:off x="3105323" y="2226320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3" name="Shape 152"/>
          <p:cNvSpPr txBox="1"/>
          <p:nvPr/>
        </p:nvSpPr>
        <p:spPr>
          <a:xfrm>
            <a:off x="4382706" y="223612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 dirty="0"/>
              <a:t>...</a:t>
            </a:r>
          </a:p>
        </p:txBody>
      </p:sp>
      <p:sp>
        <p:nvSpPr>
          <p:cNvPr id="14" name="Shape 193"/>
          <p:cNvSpPr/>
          <p:nvPr/>
        </p:nvSpPr>
        <p:spPr>
          <a:xfrm>
            <a:off x="5737911" y="3090013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15" name="Shape 144"/>
          <p:cNvSpPr/>
          <p:nvPr/>
        </p:nvSpPr>
        <p:spPr>
          <a:xfrm>
            <a:off x="2029310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16" name="Shape 176"/>
          <p:cNvSpPr/>
          <p:nvPr/>
        </p:nvSpPr>
        <p:spPr>
          <a:xfrm>
            <a:off x="2029310" y="217049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7" name="Shape 192"/>
          <p:cNvSpPr/>
          <p:nvPr/>
        </p:nvSpPr>
        <p:spPr>
          <a:xfrm rot="18904508">
            <a:off x="2520175" y="2131877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8" name="Shape 153"/>
          <p:cNvSpPr/>
          <p:nvPr/>
        </p:nvSpPr>
        <p:spPr>
          <a:xfrm>
            <a:off x="3272739" y="2418366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19" name="Shape 144"/>
          <p:cNvSpPr/>
          <p:nvPr/>
        </p:nvSpPr>
        <p:spPr>
          <a:xfrm>
            <a:off x="5935697" y="2294216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r</a:t>
            </a:r>
          </a:p>
        </p:txBody>
      </p:sp>
      <p:sp>
        <p:nvSpPr>
          <p:cNvPr id="20" name="Shape 176"/>
          <p:cNvSpPr/>
          <p:nvPr/>
        </p:nvSpPr>
        <p:spPr>
          <a:xfrm>
            <a:off x="5935697" y="228003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1" name="Shape 177"/>
          <p:cNvSpPr/>
          <p:nvPr/>
        </p:nvSpPr>
        <p:spPr>
          <a:xfrm>
            <a:off x="5935696" y="2793515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2" name="Shape 178"/>
          <p:cNvSpPr/>
          <p:nvPr/>
        </p:nvSpPr>
        <p:spPr>
          <a:xfrm>
            <a:off x="5935696" y="287431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9584" y="3959324"/>
            <a:ext cx="773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 = 80</a:t>
            </a:r>
          </a:p>
        </p:txBody>
      </p:sp>
      <p:sp>
        <p:nvSpPr>
          <p:cNvPr id="24" name="Shape 144"/>
          <p:cNvSpPr/>
          <p:nvPr/>
        </p:nvSpPr>
        <p:spPr>
          <a:xfrm>
            <a:off x="4576908" y="689394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25" name="Shape 192"/>
          <p:cNvSpPr/>
          <p:nvPr/>
        </p:nvSpPr>
        <p:spPr>
          <a:xfrm rot="18904508">
            <a:off x="3793975" y="1393646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26" name="Shape 176"/>
          <p:cNvSpPr/>
          <p:nvPr/>
        </p:nvSpPr>
        <p:spPr>
          <a:xfrm>
            <a:off x="4576908" y="68562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7" name="Shape 176"/>
          <p:cNvSpPr/>
          <p:nvPr/>
        </p:nvSpPr>
        <p:spPr>
          <a:xfrm>
            <a:off x="4576908" y="769157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8" name="Shape 176"/>
          <p:cNvSpPr/>
          <p:nvPr/>
        </p:nvSpPr>
        <p:spPr>
          <a:xfrm>
            <a:off x="4576908" y="84339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9" name="Shape 193"/>
          <p:cNvSpPr/>
          <p:nvPr/>
        </p:nvSpPr>
        <p:spPr>
          <a:xfrm>
            <a:off x="4379123" y="1495896"/>
            <a:ext cx="933100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Covers lines:</a:t>
            </a:r>
          </a:p>
          <a:p>
            <a:r>
              <a:rPr lang="en" sz="1050" dirty="0">
                <a:latin typeface="Calibri" panose="020F0502020204030204" pitchFamily="34" charset="0"/>
              </a:rPr>
              <a:t>1,2,4,7,8 </a:t>
            </a:r>
          </a:p>
        </p:txBody>
      </p:sp>
      <p:sp>
        <p:nvSpPr>
          <p:cNvPr id="30" name="Shape 153"/>
          <p:cNvSpPr/>
          <p:nvPr/>
        </p:nvSpPr>
        <p:spPr>
          <a:xfrm>
            <a:off x="4559979" y="1686999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31" name="Shape 153"/>
          <p:cNvSpPr/>
          <p:nvPr/>
        </p:nvSpPr>
        <p:spPr>
          <a:xfrm>
            <a:off x="4757767" y="1686999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32" name="Shape 192"/>
          <p:cNvSpPr/>
          <p:nvPr/>
        </p:nvSpPr>
        <p:spPr>
          <a:xfrm rot="2381224">
            <a:off x="3836898" y="2016288"/>
            <a:ext cx="725220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33" name="Shape 176"/>
          <p:cNvSpPr/>
          <p:nvPr/>
        </p:nvSpPr>
        <p:spPr>
          <a:xfrm>
            <a:off x="5935696" y="2365212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34" name="Shape 153"/>
          <p:cNvSpPr/>
          <p:nvPr/>
        </p:nvSpPr>
        <p:spPr>
          <a:xfrm>
            <a:off x="5906063" y="3296606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35" name="Shape 144"/>
          <p:cNvSpPr/>
          <p:nvPr/>
        </p:nvSpPr>
        <p:spPr>
          <a:xfrm>
            <a:off x="317800" y="217049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36" name="Shape 153"/>
          <p:cNvSpPr/>
          <p:nvPr/>
        </p:nvSpPr>
        <p:spPr>
          <a:xfrm>
            <a:off x="4213758" y="560844"/>
            <a:ext cx="1263825" cy="1071000"/>
          </a:xfrm>
          <a:prstGeom prst="mathMultiply">
            <a:avLst>
              <a:gd name="adj1" fmla="val 890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N-Mutant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hape 144"/>
          <p:cNvSpPr/>
          <p:nvPr/>
        </p:nvSpPr>
        <p:spPr>
          <a:xfrm>
            <a:off x="3303109" y="1433975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7" name="Shape 192"/>
          <p:cNvSpPr/>
          <p:nvPr/>
        </p:nvSpPr>
        <p:spPr>
          <a:xfrm>
            <a:off x="949248" y="2423025"/>
            <a:ext cx="987454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8" name="Shape 144"/>
          <p:cNvSpPr/>
          <p:nvPr/>
        </p:nvSpPr>
        <p:spPr>
          <a:xfrm>
            <a:off x="317801" y="217684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9" name="Shape 176"/>
          <p:cNvSpPr/>
          <p:nvPr/>
        </p:nvSpPr>
        <p:spPr>
          <a:xfrm>
            <a:off x="3303109" y="2106224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0" name="Shape 176"/>
          <p:cNvSpPr/>
          <p:nvPr/>
        </p:nvSpPr>
        <p:spPr>
          <a:xfrm>
            <a:off x="3303109" y="1506938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1" name="Shape 152"/>
          <p:cNvSpPr txBox="1"/>
          <p:nvPr/>
        </p:nvSpPr>
        <p:spPr>
          <a:xfrm>
            <a:off x="4382706" y="223612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 dirty="0"/>
              <a:t>...</a:t>
            </a:r>
          </a:p>
        </p:txBody>
      </p:sp>
      <p:sp>
        <p:nvSpPr>
          <p:cNvPr id="12" name="Shape 144"/>
          <p:cNvSpPr/>
          <p:nvPr/>
        </p:nvSpPr>
        <p:spPr>
          <a:xfrm>
            <a:off x="2029310" y="2176841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13" name="Shape 176"/>
          <p:cNvSpPr/>
          <p:nvPr/>
        </p:nvSpPr>
        <p:spPr>
          <a:xfrm>
            <a:off x="2029310" y="2851845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4" name="Shape 192"/>
          <p:cNvSpPr/>
          <p:nvPr/>
        </p:nvSpPr>
        <p:spPr>
          <a:xfrm rot="18904508">
            <a:off x="2520175" y="2131877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15" name="Shape 144"/>
          <p:cNvSpPr/>
          <p:nvPr/>
        </p:nvSpPr>
        <p:spPr>
          <a:xfrm>
            <a:off x="5935697" y="2300566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r</a:t>
            </a:r>
          </a:p>
        </p:txBody>
      </p:sp>
      <p:sp>
        <p:nvSpPr>
          <p:cNvPr id="16" name="Shape 176"/>
          <p:cNvSpPr/>
          <p:nvPr/>
        </p:nvSpPr>
        <p:spPr>
          <a:xfrm>
            <a:off x="5935697" y="228003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7" name="Shape 178"/>
          <p:cNvSpPr/>
          <p:nvPr/>
        </p:nvSpPr>
        <p:spPr>
          <a:xfrm>
            <a:off x="5935696" y="2972922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8" name="Shape 144"/>
          <p:cNvSpPr/>
          <p:nvPr/>
        </p:nvSpPr>
        <p:spPr>
          <a:xfrm>
            <a:off x="4576908" y="695744"/>
            <a:ext cx="537525" cy="757631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o</a:t>
            </a:r>
            <a:r>
              <a:rPr lang="en" sz="1350" dirty="0">
                <a:solidFill>
                  <a:schemeClr val="dk1"/>
                </a:solidFill>
              </a:rPr>
              <a:t>’’’</a:t>
            </a:r>
            <a:endParaRPr lang="en" sz="1350" baseline="-25000" dirty="0">
              <a:solidFill>
                <a:schemeClr val="dk1"/>
              </a:solidFill>
            </a:endParaRPr>
          </a:p>
        </p:txBody>
      </p:sp>
      <p:sp>
        <p:nvSpPr>
          <p:cNvPr id="19" name="Shape 192"/>
          <p:cNvSpPr/>
          <p:nvPr/>
        </p:nvSpPr>
        <p:spPr>
          <a:xfrm rot="18904508">
            <a:off x="3793975" y="1393646"/>
            <a:ext cx="820859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20" name="Shape 176"/>
          <p:cNvSpPr/>
          <p:nvPr/>
        </p:nvSpPr>
        <p:spPr>
          <a:xfrm>
            <a:off x="4574118" y="137185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1" name="Shape 176"/>
          <p:cNvSpPr/>
          <p:nvPr/>
        </p:nvSpPr>
        <p:spPr>
          <a:xfrm>
            <a:off x="4576908" y="769157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2" name="Shape 176"/>
          <p:cNvSpPr/>
          <p:nvPr/>
        </p:nvSpPr>
        <p:spPr>
          <a:xfrm>
            <a:off x="4576908" y="850275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3" name="Shape 192"/>
          <p:cNvSpPr/>
          <p:nvPr/>
        </p:nvSpPr>
        <p:spPr>
          <a:xfrm rot="2381224">
            <a:off x="3836899" y="2016289"/>
            <a:ext cx="725220" cy="2319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24" name="Shape 176"/>
          <p:cNvSpPr/>
          <p:nvPr/>
        </p:nvSpPr>
        <p:spPr>
          <a:xfrm>
            <a:off x="5935696" y="236531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5" name="Shape 153"/>
          <p:cNvSpPr/>
          <p:nvPr/>
        </p:nvSpPr>
        <p:spPr>
          <a:xfrm>
            <a:off x="4213758" y="560844"/>
            <a:ext cx="1263825" cy="1071000"/>
          </a:xfrm>
          <a:prstGeom prst="mathMultiply">
            <a:avLst>
              <a:gd name="adj1" fmla="val 890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26" name="Shape 195"/>
          <p:cNvSpPr/>
          <p:nvPr/>
        </p:nvSpPr>
        <p:spPr>
          <a:xfrm>
            <a:off x="52665" y="2959593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M1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M3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M7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24" y="3944142"/>
            <a:ext cx="122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N = 3</a:t>
            </a:r>
          </a:p>
          <a:p>
            <a:r>
              <a:rPr lang="en-US" dirty="0">
                <a:latin typeface="Calibri" panose="020F0502020204030204" pitchFamily="34" charset="0"/>
              </a:rPr>
              <a:t>{M3,M7,M10}</a:t>
            </a:r>
          </a:p>
        </p:txBody>
      </p:sp>
      <p:sp>
        <p:nvSpPr>
          <p:cNvPr id="28" name="Shape 195"/>
          <p:cNvSpPr/>
          <p:nvPr/>
        </p:nvSpPr>
        <p:spPr>
          <a:xfrm>
            <a:off x="1764176" y="2959593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M1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M3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M7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M10</a:t>
            </a:r>
          </a:p>
        </p:txBody>
      </p:sp>
      <p:sp>
        <p:nvSpPr>
          <p:cNvPr id="29" name="Shape 195"/>
          <p:cNvSpPr/>
          <p:nvPr/>
        </p:nvSpPr>
        <p:spPr>
          <a:xfrm>
            <a:off x="3037975" y="2219291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M1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M3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M7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M10</a:t>
            </a:r>
          </a:p>
        </p:txBody>
      </p:sp>
      <p:sp>
        <p:nvSpPr>
          <p:cNvPr id="30" name="Shape 195"/>
          <p:cNvSpPr/>
          <p:nvPr/>
        </p:nvSpPr>
        <p:spPr>
          <a:xfrm>
            <a:off x="4347697" y="1478413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M1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M3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M7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M10</a:t>
            </a:r>
          </a:p>
        </p:txBody>
      </p:sp>
      <p:sp>
        <p:nvSpPr>
          <p:cNvPr id="31" name="Shape 153"/>
          <p:cNvSpPr/>
          <p:nvPr/>
        </p:nvSpPr>
        <p:spPr>
          <a:xfrm>
            <a:off x="4812861" y="1672853"/>
            <a:ext cx="265352" cy="242523"/>
          </a:xfrm>
          <a:prstGeom prst="mathMultiply">
            <a:avLst>
              <a:gd name="adj1" fmla="val 5625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32" name="Shape 195"/>
          <p:cNvSpPr/>
          <p:nvPr/>
        </p:nvSpPr>
        <p:spPr>
          <a:xfrm>
            <a:off x="5670562" y="3083125"/>
            <a:ext cx="1067793" cy="472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r>
              <a:rPr lang="en" sz="1050" dirty="0">
                <a:latin typeface="Calibri" panose="020F0502020204030204" pitchFamily="34" charset="0"/>
              </a:rPr>
              <a:t>Kills mutants:</a:t>
            </a:r>
          </a:p>
          <a:p>
            <a:r>
              <a:rPr lang="en" sz="105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M1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M3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M7</a:t>
            </a:r>
            <a:r>
              <a:rPr lang="en" sz="1050" dirty="0">
                <a:latin typeface="Calibri" panose="020F0502020204030204" pitchFamily="34" charset="0"/>
              </a:rPr>
              <a:t>,</a:t>
            </a:r>
            <a:r>
              <a:rPr lang="en" sz="1050" u="sng" dirty="0">
                <a:latin typeface="Calibri" panose="020F0502020204030204" pitchFamily="34" charset="0"/>
              </a:rPr>
              <a:t>M10</a:t>
            </a:r>
          </a:p>
        </p:txBody>
      </p:sp>
    </p:spTree>
    <p:extLst>
      <p:ext uri="{BB962C8B-B14F-4D97-AF65-F5344CB8AC3E}">
        <p14:creationId xmlns:p14="http://schemas.microsoft.com/office/powerpoint/2010/main" val="26977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Size </a:t>
            </a:r>
            <a:r>
              <a:rPr lang="en" dirty="0">
                <a:latin typeface="Calibri" panose="020F0502020204030204" pitchFamily="34" charset="0"/>
              </a:rPr>
              <a:t>Reduction Rate (SRR)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Coverage Preservation Rate (CPR)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Mutant Preservation Rate (MPR)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94537" y="1719508"/>
                <a:ext cx="2667269" cy="456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𝑆𝑅𝑅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𝑆𝑖𝑧𝑒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𝑆𝑖𝑧𝑒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𝑆𝑖𝑧𝑒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37" y="1719508"/>
                <a:ext cx="2667269" cy="456343"/>
              </a:xfrm>
              <a:prstGeom prst="rect">
                <a:avLst/>
              </a:prstGeom>
              <a:blipFill rotWithShape="0">
                <a:blip r:embed="rId3"/>
                <a:stretch>
                  <a:fillRect l="-915" t="-1333" r="-160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4537" y="2742884"/>
                <a:ext cx="2729080" cy="4544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𝐶𝑃𝑅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37" y="2742884"/>
                <a:ext cx="2729080" cy="454483"/>
              </a:xfrm>
              <a:prstGeom prst="rect">
                <a:avLst/>
              </a:prstGeom>
              <a:blipFill rotWithShape="0">
                <a:blip r:embed="rId4"/>
                <a:stretch>
                  <a:fillRect l="-895" t="-1333" r="-1566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94537" y="3764400"/>
                <a:ext cx="2820259" cy="4544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𝑀𝑃𝑅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𝑀𝑢𝑡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𝑀𝑢𝑡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𝑀𝑢𝑡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37" y="3764400"/>
                <a:ext cx="2820259" cy="454483"/>
              </a:xfrm>
              <a:prstGeom prst="rect">
                <a:avLst/>
              </a:prstGeom>
              <a:blipFill rotWithShape="0">
                <a:blip r:embed="rId5"/>
                <a:stretch>
                  <a:fillRect l="-866" t="-1351" r="-1515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6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RQ1: How much are test cases reduced (SRR)?</a:t>
            </a:r>
          </a:p>
          <a:p>
            <a:r>
              <a:rPr lang="en-US" dirty="0">
                <a:latin typeface="Calibri" panose="020F0502020204030204" pitchFamily="34" charset="0"/>
              </a:rPr>
              <a:t>RQ2: How much are code coverage and mutants killed preserved (CPR and MPR</a:t>
            </a:r>
            <a:r>
              <a:rPr lang="en-US" dirty="0" smtClean="0">
                <a:latin typeface="Calibri" panose="020F0502020204030204" pitchFamily="34" charset="0"/>
              </a:rPr>
              <a:t>)?</a:t>
            </a:r>
          </a:p>
          <a:p>
            <a:r>
              <a:rPr lang="en-US" dirty="0">
                <a:latin typeface="Calibri" panose="020F0502020204030204" pitchFamily="34" charset="0"/>
              </a:rPr>
              <a:t>RQ3: How do SRR, CPR, and MPR trade off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dirty="0">
                <a:latin typeface="Calibri" panose="020F0502020204030204" pitchFamily="34" charset="0"/>
              </a:rPr>
              <a:t>RQ4: How do CPR and MPR for our approaches compare to CPR and MPR for random test-case reduction?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514" y="3880509"/>
            <a:ext cx="304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See paper for RQ4 evaluation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8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 from {70,80,90,95,100}</a:t>
            </a:r>
          </a:p>
          <a:p>
            <a:pPr lvl="1"/>
            <a:r>
              <a:rPr lang="en-US" dirty="0" smtClean="0"/>
              <a:t>Coverage measured using </a:t>
            </a:r>
            <a:r>
              <a:rPr lang="en-US" dirty="0" err="1" smtClean="0"/>
              <a:t>GCov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 from {1,2,4,8,16,32}</a:t>
            </a:r>
          </a:p>
          <a:p>
            <a:pPr lvl="1"/>
            <a:r>
              <a:rPr lang="en-US" dirty="0" smtClean="0"/>
              <a:t>Mutants generated using </a:t>
            </a:r>
            <a:r>
              <a:rPr lang="en-US" dirty="0"/>
              <a:t>Andrews et al. mutation tool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Randomly sampled mutants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See paper for evaluation using minimal mutants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Reduction timeout of 30 minutes per test case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874158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*Andrews</a:t>
            </a:r>
            <a:r>
              <a:rPr lang="en-US" sz="1200" dirty="0">
                <a:latin typeface="Calibri" panose="020F0502020204030204" pitchFamily="34" charset="0"/>
              </a:rPr>
              <a:t>, J., Briand, L., and </a:t>
            </a:r>
            <a:r>
              <a:rPr lang="en-US" sz="1200" dirty="0" err="1">
                <a:latin typeface="Calibri" panose="020F0502020204030204" pitchFamily="34" charset="0"/>
              </a:rPr>
              <a:t>Labiche</a:t>
            </a:r>
            <a:r>
              <a:rPr lang="en-US" sz="1200" dirty="0">
                <a:latin typeface="Calibri" panose="020F0502020204030204" pitchFamily="34" charset="0"/>
              </a:rPr>
              <a:t>, Y. Is mutation an appropriate tool for testing experiments? </a:t>
            </a:r>
            <a:r>
              <a:rPr lang="en-US" sz="1200" dirty="0" smtClean="0">
                <a:latin typeface="Calibri" panose="020F0502020204030204" pitchFamily="34" charset="0"/>
              </a:rPr>
              <a:t>ICSE 2005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Shape 243"/>
          <p:cNvGraphicFramePr/>
          <p:nvPr>
            <p:extLst>
              <p:ext uri="{D42A27DB-BD31-4B8C-83A1-F6EECF244321}">
                <p14:modId xmlns:p14="http://schemas.microsoft.com/office/powerpoint/2010/main" val="3130895544"/>
              </p:ext>
            </p:extLst>
          </p:nvPr>
        </p:nvGraphicFramePr>
        <p:xfrm>
          <a:off x="2" y="1882985"/>
          <a:ext cx="6857999" cy="1646246"/>
        </p:xfrm>
        <a:graphic>
          <a:graphicData uri="http://schemas.openxmlformats.org/drawingml/2006/table">
            <a:tbl>
              <a:tblPr>
                <a:noFill/>
                <a:tableStyleId>{2DFAE3DD-361D-4388-A7E5-EFC2E24A63B5}</a:tableStyleId>
              </a:tblPr>
              <a:tblGrid>
                <a:gridCol w="1064967"/>
                <a:gridCol w="1034764"/>
                <a:gridCol w="1895088"/>
                <a:gridCol w="935345"/>
                <a:gridCol w="946366"/>
                <a:gridCol w="981469"/>
              </a:tblGrid>
              <a:tr h="36617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Calibri" panose="020F0502020204030204" pitchFamily="34" charset="0"/>
                        </a:rPr>
                        <a:t># </a:t>
                      </a: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Test </a:t>
                      </a:r>
                      <a:r>
                        <a:rPr lang="en" sz="1400" dirty="0"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ases</a:t>
                      </a:r>
                      <a:endParaRPr lang="en" sz="14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What</a:t>
                      </a:r>
                      <a:r>
                        <a:rPr lang="en" sz="1400" baseline="0" dirty="0" smtClean="0">
                          <a:latin typeface="Calibri" panose="020F0502020204030204" pitchFamily="34" charset="0"/>
                        </a:rPr>
                        <a:t> is Removed</a:t>
                      </a:r>
                      <a:endParaRPr lang="en" sz="14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Calibri" panose="020F0502020204030204" pitchFamily="34" charset="0"/>
                        </a:rPr>
                        <a:t># </a:t>
                      </a: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Mutants</a:t>
                      </a:r>
                      <a:endParaRPr lang="en" sz="14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Calibri" panose="020F0502020204030204" pitchFamily="34" charset="0"/>
                        </a:rPr>
                        <a:t>Min. K</a:t>
                      </a: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illed</a:t>
                      </a:r>
                      <a:endParaRPr lang="en" sz="14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Calibri" panose="020F0502020204030204" pitchFamily="34" charset="0"/>
                        </a:rPr>
                        <a:t>Max. K</a:t>
                      </a:r>
                      <a:r>
                        <a:rPr lang="en" sz="1400" dirty="0" smtClean="0">
                          <a:latin typeface="Calibri" panose="020F0502020204030204" pitchFamily="34" charset="0"/>
                        </a:rPr>
                        <a:t>illed</a:t>
                      </a:r>
                      <a:endParaRPr lang="en" sz="14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</a:tr>
              <a:tr h="29341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SpiderMonkey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JavaScript statement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69,067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8,101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12,825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</a:tr>
              <a:tr h="29391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YAFFS2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API call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alibri" panose="020F0502020204030204" pitchFamily="34" charset="0"/>
                        </a:rPr>
                        <a:t>15,046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2,071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3,439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</a:tr>
              <a:tr h="29391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Grep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112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Character</a:t>
                      </a:r>
                      <a:r>
                        <a:rPr lang="en" sz="1200" baseline="0" dirty="0" smtClean="0">
                          <a:latin typeface="Calibri" panose="020F0502020204030204" pitchFamily="34" charset="0"/>
                        </a:rPr>
                        <a:t> in command line</a:t>
                      </a: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7,591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19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993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</a:tr>
              <a:tr h="281063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Gzip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73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Byte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7,175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1,813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 smtClean="0">
                          <a:latin typeface="Calibri" panose="020F0502020204030204" pitchFamily="34" charset="0"/>
                        </a:rPr>
                        <a:t>2,046</a:t>
                      </a:r>
                      <a:endParaRPr lang="en" sz="12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31" y="3784821"/>
            <a:ext cx="6736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Experiments use N from 1 to 32, small percentage of min killed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Announcement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 descr="a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5" y="1621594"/>
            <a:ext cx="2181920" cy="14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560" y="3197457"/>
            <a:ext cx="2501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Amin is on the job market!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alipourm@oregonstate.edu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http://alipourm.github.io/</a:t>
            </a:r>
          </a:p>
        </p:txBody>
      </p:sp>
      <p:pic>
        <p:nvPicPr>
          <p:cNvPr id="7" name="Picture 4" descr="https://lh3.googleusercontent.com/2k4x8v3fYPQSvCYS5XCRKRMjfgBnpbNThwBlL17ZeCji1o1C99hoZGNwJI9GhlXZAFYd5KJnDwr6zAUfFx_7imyi17kLGkRQHTBTSSzmInWT6s04awfsJN4SdeBkEYfkUcLfP7z80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681" y="164859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21298" y="3197457"/>
            <a:ext cx="2563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Rahul is on the job market!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gopinathr@oregonstate.edu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http://rahul.gopinath.org/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RQ1: Size Reduction Rate (SRR)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1" name="Shape 249" descr="ccoverage-sr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4467" y="1472147"/>
            <a:ext cx="4226457" cy="22635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261"/>
          <p:cNvSpPr txBox="1"/>
          <p:nvPr/>
        </p:nvSpPr>
        <p:spPr>
          <a:xfrm>
            <a:off x="2799981" y="3952754"/>
            <a:ext cx="1315428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600" dirty="0" smtClean="0">
                <a:latin typeface="Calibri" panose="020F0502020204030204" pitchFamily="34" charset="0"/>
              </a:rPr>
              <a:t>C%-Coverage</a:t>
            </a:r>
            <a:endParaRPr lang="en" sz="1600" dirty="0">
              <a:latin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>
          <a:xfrm>
            <a:off x="1744274" y="1728907"/>
            <a:ext cx="576304" cy="791455"/>
          </a:xfrm>
          <a:prstGeom prst="arc">
            <a:avLst>
              <a:gd name="adj1" fmla="val 15616349"/>
              <a:gd name="adj2" fmla="val 20712183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>
            <a:off x="2382050" y="1828800"/>
            <a:ext cx="760719" cy="1068080"/>
          </a:xfrm>
          <a:prstGeom prst="arc">
            <a:avLst>
              <a:gd name="adj1" fmla="val 16031717"/>
              <a:gd name="adj2" fmla="val 211762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3142769" y="1928692"/>
            <a:ext cx="706931" cy="2261384"/>
          </a:xfrm>
          <a:prstGeom prst="arc">
            <a:avLst>
              <a:gd name="adj1" fmla="val 16035114"/>
              <a:gd name="adj2" fmla="val 211762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37962" y="4397280"/>
            <a:ext cx="478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Median SRR &gt; 50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% for non-adequate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7" name="Donut 16"/>
          <p:cNvSpPr/>
          <p:nvPr/>
        </p:nvSpPr>
        <p:spPr>
          <a:xfrm rot="20831513">
            <a:off x="3636427" y="2270384"/>
            <a:ext cx="355025" cy="932196"/>
          </a:xfrm>
          <a:prstGeom prst="donut">
            <a:avLst>
              <a:gd name="adj" fmla="val 1282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3" grpId="0" animBg="1"/>
      <p:bldP spid="13" grpId="1" animBg="1"/>
      <p:bldP spid="14" grpId="0" animBg="1"/>
      <p:bldP spid="14" grpId="1" animBg="1"/>
      <p:bldP spid="15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RQ2: Coverage Preservation Rate (CPR)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Shape 259" descr="nmutant-cp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4467" y="1398653"/>
            <a:ext cx="4169067" cy="24290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61"/>
          <p:cNvSpPr txBox="1"/>
          <p:nvPr/>
        </p:nvSpPr>
        <p:spPr>
          <a:xfrm>
            <a:off x="2918475" y="3960438"/>
            <a:ext cx="1021050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600" dirty="0">
                <a:latin typeface="Calibri" panose="020F0502020204030204" pitchFamily="34" charset="0"/>
              </a:rPr>
              <a:t>N-Mutant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43474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Median CPR close to 80% with just one mutant!</a:t>
            </a:r>
          </a:p>
        </p:txBody>
      </p:sp>
      <p:sp>
        <p:nvSpPr>
          <p:cNvPr id="3" name="Arc 2"/>
          <p:cNvSpPr/>
          <p:nvPr/>
        </p:nvSpPr>
        <p:spPr>
          <a:xfrm rot="17284948">
            <a:off x="2011985" y="1759609"/>
            <a:ext cx="641201" cy="492872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7284948">
            <a:off x="2706908" y="1717286"/>
            <a:ext cx="641201" cy="492872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7284948">
            <a:off x="3435025" y="1629177"/>
            <a:ext cx="670034" cy="708654"/>
          </a:xfrm>
          <a:prstGeom prst="arc">
            <a:avLst>
              <a:gd name="adj1" fmla="val 17666150"/>
              <a:gd name="adj2" fmla="val 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6200000">
            <a:off x="3577827" y="2223620"/>
            <a:ext cx="2029428" cy="947793"/>
          </a:xfrm>
          <a:prstGeom prst="arc">
            <a:avLst>
              <a:gd name="adj1" fmla="val 16518309"/>
              <a:gd name="adj2" fmla="val 66983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RQ2: Mutant Preservation Rate (MPR)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2" name="Shape 269" descr="nmutant-mp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4467" y="1408441"/>
            <a:ext cx="4314824" cy="241924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261"/>
          <p:cNvSpPr txBox="1"/>
          <p:nvPr/>
        </p:nvSpPr>
        <p:spPr>
          <a:xfrm>
            <a:off x="2918475" y="3960438"/>
            <a:ext cx="1021050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sz="1600" dirty="0">
                <a:latin typeface="Calibri" panose="020F0502020204030204" pitchFamily="34" charset="0"/>
              </a:rPr>
              <a:t>N-Mutant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43474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Relatively high MPR with even just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one mutant!</a:t>
            </a:r>
          </a:p>
        </p:txBody>
      </p:sp>
      <p:sp>
        <p:nvSpPr>
          <p:cNvPr id="16" name="Arc 15"/>
          <p:cNvSpPr/>
          <p:nvPr/>
        </p:nvSpPr>
        <p:spPr>
          <a:xfrm rot="6615852">
            <a:off x="1622241" y="1582290"/>
            <a:ext cx="1050601" cy="597464"/>
          </a:xfrm>
          <a:prstGeom prst="arc">
            <a:avLst>
              <a:gd name="adj1" fmla="val 16200000"/>
              <a:gd name="adj2" fmla="val 21240908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7284948">
            <a:off x="2356037" y="2408399"/>
            <a:ext cx="1623771" cy="644223"/>
          </a:xfrm>
          <a:prstGeom prst="arc">
            <a:avLst>
              <a:gd name="adj1" fmla="val 13624290"/>
              <a:gd name="adj2" fmla="val 2087746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7284948">
            <a:off x="3407136" y="1800770"/>
            <a:ext cx="918271" cy="719999"/>
          </a:xfrm>
          <a:prstGeom prst="arc">
            <a:avLst>
              <a:gd name="adj1" fmla="val 15690698"/>
              <a:gd name="adj2" fmla="val 21150215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7284948">
            <a:off x="3905441" y="2189473"/>
            <a:ext cx="1441428" cy="740386"/>
          </a:xfrm>
          <a:prstGeom prst="arc">
            <a:avLst>
              <a:gd name="adj1" fmla="val 13437618"/>
              <a:gd name="adj2" fmla="val 21150215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RQ3: SRR vs. CPR (YAFFS2)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Shape 283" descr="ccoverage-cpr-sr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1758250"/>
            <a:ext cx="3210148" cy="1635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84" descr="nmutant-cpr-sr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5201" y="1758250"/>
            <a:ext cx="3352800" cy="16358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034037" y="1844951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4417049" y="1832305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Shape 260"/>
          <p:cNvSpPr txBox="1"/>
          <p:nvPr/>
        </p:nvSpPr>
        <p:spPr>
          <a:xfrm>
            <a:off x="929827" y="3394106"/>
            <a:ext cx="1192328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C%-Coverage</a:t>
            </a:r>
          </a:p>
        </p:txBody>
      </p:sp>
      <p:sp>
        <p:nvSpPr>
          <p:cNvPr id="10" name="Shape 252"/>
          <p:cNvSpPr txBox="1"/>
          <p:nvPr/>
        </p:nvSpPr>
        <p:spPr>
          <a:xfrm>
            <a:off x="4671076" y="3394106"/>
            <a:ext cx="1021050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N-Mutant</a:t>
            </a:r>
          </a:p>
        </p:txBody>
      </p:sp>
    </p:spTree>
    <p:extLst>
      <p:ext uri="{BB962C8B-B14F-4D97-AF65-F5344CB8AC3E}">
        <p14:creationId xmlns:p14="http://schemas.microsoft.com/office/powerpoint/2010/main" val="20737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RQ3: SRR vs. MPR (SpiderMonkey)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3" descr="mprvssrr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122" y="1779166"/>
            <a:ext cx="3229878" cy="161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prvssrr-c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779166"/>
            <a:ext cx="3239190" cy="161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32215" y="1875007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4417049" y="1860190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Shape 260"/>
          <p:cNvSpPr txBox="1"/>
          <p:nvPr/>
        </p:nvSpPr>
        <p:spPr>
          <a:xfrm>
            <a:off x="929827" y="3394106"/>
            <a:ext cx="1192328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C%-Coverage</a:t>
            </a:r>
          </a:p>
        </p:txBody>
      </p:sp>
      <p:sp>
        <p:nvSpPr>
          <p:cNvPr id="12" name="Shape 252"/>
          <p:cNvSpPr txBox="1"/>
          <p:nvPr/>
        </p:nvSpPr>
        <p:spPr>
          <a:xfrm>
            <a:off x="4671076" y="3394106"/>
            <a:ext cx="1021050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N-Mutant</a:t>
            </a:r>
          </a:p>
        </p:txBody>
      </p:sp>
      <p:sp>
        <p:nvSpPr>
          <p:cNvPr id="13" name="Arc 12"/>
          <p:cNvSpPr/>
          <p:nvPr/>
        </p:nvSpPr>
        <p:spPr>
          <a:xfrm>
            <a:off x="-1260996" y="2072890"/>
            <a:ext cx="3817929" cy="1902815"/>
          </a:xfrm>
          <a:prstGeom prst="arc">
            <a:avLst>
              <a:gd name="adj1" fmla="val 15147878"/>
              <a:gd name="adj2" fmla="val 81840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093633" y="2053167"/>
            <a:ext cx="2112434" cy="994833"/>
          </a:xfrm>
          <a:custGeom>
            <a:avLst/>
            <a:gdLst>
              <a:gd name="connsiteX0" fmla="*/ 0 w 2112434"/>
              <a:gd name="connsiteY0" fmla="*/ 0 h 994833"/>
              <a:gd name="connsiteX1" fmla="*/ 1295400 w 2112434"/>
              <a:gd name="connsiteY1" fmla="*/ 139700 h 994833"/>
              <a:gd name="connsiteX2" fmla="*/ 1295400 w 2112434"/>
              <a:gd name="connsiteY2" fmla="*/ 139700 h 994833"/>
              <a:gd name="connsiteX3" fmla="*/ 1583267 w 2112434"/>
              <a:gd name="connsiteY3" fmla="*/ 173566 h 994833"/>
              <a:gd name="connsiteX4" fmla="*/ 1799167 w 2112434"/>
              <a:gd name="connsiteY4" fmla="*/ 232833 h 994833"/>
              <a:gd name="connsiteX5" fmla="*/ 1989667 w 2112434"/>
              <a:gd name="connsiteY5" fmla="*/ 330200 h 994833"/>
              <a:gd name="connsiteX6" fmla="*/ 1989667 w 2112434"/>
              <a:gd name="connsiteY6" fmla="*/ 330200 h 994833"/>
              <a:gd name="connsiteX7" fmla="*/ 2032000 w 2112434"/>
              <a:gd name="connsiteY7" fmla="*/ 452966 h 994833"/>
              <a:gd name="connsiteX8" fmla="*/ 2061634 w 2112434"/>
              <a:gd name="connsiteY8" fmla="*/ 601133 h 994833"/>
              <a:gd name="connsiteX9" fmla="*/ 2070100 w 2112434"/>
              <a:gd name="connsiteY9" fmla="*/ 740833 h 994833"/>
              <a:gd name="connsiteX10" fmla="*/ 2087034 w 2112434"/>
              <a:gd name="connsiteY10" fmla="*/ 893233 h 994833"/>
              <a:gd name="connsiteX11" fmla="*/ 2112434 w 2112434"/>
              <a:gd name="connsiteY11" fmla="*/ 994833 h 99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2434" h="994833">
                <a:moveTo>
                  <a:pt x="0" y="0"/>
                </a:moveTo>
                <a:lnTo>
                  <a:pt x="1295400" y="139700"/>
                </a:lnTo>
                <a:lnTo>
                  <a:pt x="1295400" y="139700"/>
                </a:lnTo>
                <a:cubicBezTo>
                  <a:pt x="1343378" y="145344"/>
                  <a:pt x="1499306" y="158044"/>
                  <a:pt x="1583267" y="173566"/>
                </a:cubicBezTo>
                <a:cubicBezTo>
                  <a:pt x="1667228" y="189088"/>
                  <a:pt x="1731434" y="206727"/>
                  <a:pt x="1799167" y="232833"/>
                </a:cubicBezTo>
                <a:cubicBezTo>
                  <a:pt x="1866900" y="258939"/>
                  <a:pt x="1989667" y="330200"/>
                  <a:pt x="1989667" y="330200"/>
                </a:cubicBezTo>
                <a:lnTo>
                  <a:pt x="1989667" y="330200"/>
                </a:lnTo>
                <a:cubicBezTo>
                  <a:pt x="1996722" y="350661"/>
                  <a:pt x="2020006" y="407811"/>
                  <a:pt x="2032000" y="452966"/>
                </a:cubicBezTo>
                <a:cubicBezTo>
                  <a:pt x="2043995" y="498122"/>
                  <a:pt x="2055284" y="553155"/>
                  <a:pt x="2061634" y="601133"/>
                </a:cubicBezTo>
                <a:cubicBezTo>
                  <a:pt x="2067984" y="649111"/>
                  <a:pt x="2065867" y="692150"/>
                  <a:pt x="2070100" y="740833"/>
                </a:cubicBezTo>
                <a:cubicBezTo>
                  <a:pt x="2074333" y="789516"/>
                  <a:pt x="2079978" y="850900"/>
                  <a:pt x="2087034" y="893233"/>
                </a:cubicBezTo>
                <a:cubicBezTo>
                  <a:pt x="2094090" y="935566"/>
                  <a:pt x="2103262" y="965199"/>
                  <a:pt x="2112434" y="9948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6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RQ3: CPR vs. MPR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Shape 276" descr="cpr-mp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1758412"/>
            <a:ext cx="3479798" cy="177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77" descr="unnamed-chunk-38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9800" y="1758412"/>
            <a:ext cx="3378201" cy="17721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69442" y="1874949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4349240" y="1857487"/>
            <a:ext cx="987552" cy="131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Shape 260"/>
          <p:cNvSpPr txBox="1"/>
          <p:nvPr/>
        </p:nvSpPr>
        <p:spPr>
          <a:xfrm>
            <a:off x="777798" y="3547947"/>
            <a:ext cx="1170840" cy="39793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C%-Coverage</a:t>
            </a:r>
          </a:p>
        </p:txBody>
      </p:sp>
      <p:sp>
        <p:nvSpPr>
          <p:cNvPr id="10" name="Shape 252"/>
          <p:cNvSpPr txBox="1"/>
          <p:nvPr/>
        </p:nvSpPr>
        <p:spPr>
          <a:xfrm>
            <a:off x="4658375" y="3547947"/>
            <a:ext cx="1021050" cy="3415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/>
            <a:r>
              <a:rPr lang="en" dirty="0">
                <a:latin typeface="Calibri" panose="020F0502020204030204" pitchFamily="34" charset="0"/>
              </a:rPr>
              <a:t>N-Mutant</a:t>
            </a:r>
          </a:p>
        </p:txBody>
      </p:sp>
    </p:spTree>
    <p:extLst>
      <p:ext uri="{BB962C8B-B14F-4D97-AF65-F5344CB8AC3E}">
        <p14:creationId xmlns:p14="http://schemas.microsoft.com/office/powerpoint/2010/main" val="31848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RQ1: High SRR difference from adequate to non-adequate</a:t>
            </a:r>
          </a:p>
          <a:p>
            <a:r>
              <a:rPr lang="en-US" dirty="0" smtClean="0"/>
              <a:t>RQ2: High CPR/MPR even with low non-adequacy, e.g., N=1 for N-Mutant</a:t>
            </a:r>
          </a:p>
          <a:p>
            <a:r>
              <a:rPr lang="en-US" dirty="0" smtClean="0"/>
              <a:t>RQ3: Higher SRR trades off lower CPR/MPR;</a:t>
            </a:r>
            <a:br>
              <a:rPr lang="en-US" dirty="0" smtClean="0"/>
            </a:br>
            <a:r>
              <a:rPr lang="en-US" dirty="0" smtClean="0"/>
              <a:t>high CPR tends to imply high MPR</a:t>
            </a:r>
          </a:p>
          <a:p>
            <a:pPr lvl="1"/>
            <a:r>
              <a:rPr lang="en-US" dirty="0" smtClean="0"/>
              <a:t>Not so clear trade-offs in case of N-Mutant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3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475"/>
            <a:ext cx="6915630" cy="34164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We propose non-adequate test-case reduction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Non-adequate test-case reduction:</a:t>
            </a:r>
          </a:p>
          <a:p>
            <a:pPr lvl="1"/>
            <a:r>
              <a:rPr lang="en-US" dirty="0" smtClean="0"/>
              <a:t>Provides</a:t>
            </a:r>
            <a:r>
              <a:rPr lang="en-US" dirty="0" smtClean="0">
                <a:latin typeface="Calibri" panose="020F0502020204030204" pitchFamily="34" charset="0"/>
              </a:rPr>
              <a:t> high size reduction and </a:t>
            </a:r>
            <a:r>
              <a:rPr lang="en" dirty="0" smtClean="0">
                <a:latin typeface="Calibri" panose="020F0502020204030204" pitchFamily="34" charset="0"/>
              </a:rPr>
              <a:t>still largely preserves quality </a:t>
            </a:r>
          </a:p>
          <a:p>
            <a:pPr lvl="1"/>
            <a:r>
              <a:rPr lang="en" dirty="0" smtClean="0"/>
              <a:t>C</a:t>
            </a:r>
            <a:r>
              <a:rPr lang="en" dirty="0"/>
              <a:t>%-Coverage offers substantial size reduction with </a:t>
            </a:r>
            <a:r>
              <a:rPr lang="en" dirty="0" smtClean="0"/>
              <a:t>controlled loss </a:t>
            </a:r>
            <a:r>
              <a:rPr lang="en" dirty="0"/>
              <a:t>in </a:t>
            </a:r>
            <a:r>
              <a:rPr lang="en" dirty="0" smtClean="0"/>
              <a:t>coverage</a:t>
            </a:r>
          </a:p>
          <a:p>
            <a:pPr lvl="1"/>
            <a:r>
              <a:rPr lang="en" dirty="0" smtClean="0"/>
              <a:t>N-Mutant </a:t>
            </a:r>
            <a:r>
              <a:rPr lang="en" dirty="0"/>
              <a:t>shows just preserving small number of mutants can still preserve a large </a:t>
            </a:r>
            <a:r>
              <a:rPr lang="en" dirty="0" smtClean="0"/>
              <a:t>percentage</a:t>
            </a:r>
          </a:p>
          <a:p>
            <a:r>
              <a:rPr lang="en" dirty="0" smtClean="0">
                <a:latin typeface="Calibri" panose="020F0502020204030204" pitchFamily="34" charset="0"/>
              </a:rPr>
              <a:t>High dependency among </a:t>
            </a:r>
            <a:r>
              <a:rPr lang="en" dirty="0">
                <a:latin typeface="Calibri" panose="020F0502020204030204" pitchFamily="34" charset="0"/>
              </a:rPr>
              <a:t>mutants </a:t>
            </a:r>
            <a:r>
              <a:rPr lang="en" dirty="0" smtClean="0">
                <a:latin typeface="Calibri" panose="020F0502020204030204" pitchFamily="34" charset="0"/>
              </a:rPr>
              <a:t>needs more investigation</a:t>
            </a:r>
            <a:endParaRPr lang="en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6450" y="4779469"/>
            <a:ext cx="210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awshi2@illinois.edu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ctrTitle"/>
          </p:nvPr>
        </p:nvSpPr>
        <p:spPr>
          <a:xfrm>
            <a:off x="233781" y="1201369"/>
            <a:ext cx="6390450" cy="1539450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r>
              <a:rPr lang="en"/>
              <a:t>BACKUP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subTitle" idx="1"/>
          </p:nvPr>
        </p:nvSpPr>
        <p:spPr>
          <a:xfrm>
            <a:off x="233775" y="2768531"/>
            <a:ext cx="6390450" cy="594450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endParaRPr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/>
              <a:pPr>
                <a:buClr>
                  <a:srgbClr val="000000"/>
                </a:buClr>
                <a:buSzPct val="25000"/>
              </a:pPr>
              <a:t>28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233775" y="976706"/>
            <a:ext cx="6390450" cy="42952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/>
              <a:t>Minimal Mutants vs. 1-Mutant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233775" y="1507294"/>
            <a:ext cx="6390450" cy="2562300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331" name="Shape 331" descr="unnamed-chunk-18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1713" y="1507294"/>
            <a:ext cx="2738925" cy="1369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 descr="unnamed-chunk-17-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831" y="1365488"/>
            <a:ext cx="30861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unnamed-chunk-19-1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838" y="2859169"/>
            <a:ext cx="30861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 descr="unnamed-chunk-20-1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38125" y="2908538"/>
            <a:ext cx="30861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Testing Can Be 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hape 117"/>
          <p:cNvSpPr txBox="1"/>
          <p:nvPr/>
        </p:nvSpPr>
        <p:spPr>
          <a:xfrm>
            <a:off x="4159125" y="177939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6" name="Shape 118"/>
          <p:cNvSpPr/>
          <p:nvPr/>
        </p:nvSpPr>
        <p:spPr>
          <a:xfrm>
            <a:off x="405581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>
              <a:buClr>
                <a:schemeClr val="dk1"/>
              </a:buClr>
              <a:buSzPct val="61111"/>
            </a:pPr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7" name="Shape 119"/>
          <p:cNvSpPr/>
          <p:nvPr/>
        </p:nvSpPr>
        <p:spPr>
          <a:xfrm>
            <a:off x="1421090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8" name="Shape 120"/>
          <p:cNvSpPr/>
          <p:nvPr/>
        </p:nvSpPr>
        <p:spPr>
          <a:xfrm>
            <a:off x="2419856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Shape 121"/>
          <p:cNvSpPr/>
          <p:nvPr/>
        </p:nvSpPr>
        <p:spPr>
          <a:xfrm>
            <a:off x="3457922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10" name="Shape 122"/>
          <p:cNvSpPr/>
          <p:nvPr/>
        </p:nvSpPr>
        <p:spPr>
          <a:xfrm>
            <a:off x="5586619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220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233775" y="976706"/>
            <a:ext cx="6390450" cy="42952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buSzPct val="39285"/>
            </a:pPr>
            <a:r>
              <a:rPr lang="en"/>
              <a:t>C%-Coverage vs Random (baseline)</a:t>
            </a:r>
          </a:p>
          <a:p>
            <a:endParaRPr/>
          </a:p>
        </p:txBody>
      </p:sp>
      <p:pic>
        <p:nvPicPr>
          <p:cNvPr id="340" name="Shape 340" descr="ccoverage-mpr-baselin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1900" y="1774800"/>
            <a:ext cx="30861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 descr="ccoverage-cpr-baselin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774800"/>
            <a:ext cx="30861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233775" y="976706"/>
            <a:ext cx="6390450" cy="42952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/>
              <a:t>N-Mutant vs Random (baseline)</a:t>
            </a:r>
          </a:p>
        </p:txBody>
      </p:sp>
      <p:pic>
        <p:nvPicPr>
          <p:cNvPr id="347" name="Shape 347" descr="nmutant-mpr-baselin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1900" y="1768125"/>
            <a:ext cx="30861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 descr="nmutant-cpr-baselin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768125"/>
            <a:ext cx="30861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233775" y="976706"/>
            <a:ext cx="6390450" cy="429525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r>
              <a:rPr lang="en"/>
              <a:t>Interdependency between Mutants</a:t>
            </a:r>
          </a:p>
        </p:txBody>
      </p:sp>
      <p:pic>
        <p:nvPicPr>
          <p:cNvPr id="296" name="Shape 296" descr="nmutant-percent-mpr-yaff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1219" y="2052750"/>
            <a:ext cx="30861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16" y="2128897"/>
            <a:ext cx="6266369" cy="180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Test-Suite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hape 128"/>
          <p:cNvSpPr/>
          <p:nvPr/>
        </p:nvSpPr>
        <p:spPr>
          <a:xfrm rot="5397345">
            <a:off x="3155456" y="8194"/>
            <a:ext cx="291375" cy="584775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" name="Shape 129"/>
          <p:cNvSpPr/>
          <p:nvPr/>
        </p:nvSpPr>
        <p:spPr>
          <a:xfrm>
            <a:off x="405581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7" name="Shape 130"/>
          <p:cNvSpPr/>
          <p:nvPr/>
        </p:nvSpPr>
        <p:spPr>
          <a:xfrm>
            <a:off x="1421090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8" name="Shape 131"/>
          <p:cNvSpPr/>
          <p:nvPr/>
        </p:nvSpPr>
        <p:spPr>
          <a:xfrm>
            <a:off x="2419856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Shape 132"/>
          <p:cNvSpPr/>
          <p:nvPr/>
        </p:nvSpPr>
        <p:spPr>
          <a:xfrm>
            <a:off x="3457922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10" name="Shape 133"/>
          <p:cNvSpPr/>
          <p:nvPr/>
        </p:nvSpPr>
        <p:spPr>
          <a:xfrm>
            <a:off x="5586619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1" name="Shape 134"/>
          <p:cNvSpPr/>
          <p:nvPr/>
        </p:nvSpPr>
        <p:spPr>
          <a:xfrm>
            <a:off x="405581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12" name="Shape 135"/>
          <p:cNvSpPr/>
          <p:nvPr/>
        </p:nvSpPr>
        <p:spPr>
          <a:xfrm>
            <a:off x="2419856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3" name="Shape 136"/>
          <p:cNvSpPr/>
          <p:nvPr/>
        </p:nvSpPr>
        <p:spPr>
          <a:xfrm>
            <a:off x="5586619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4" name="Shape 137"/>
          <p:cNvSpPr txBox="1"/>
          <p:nvPr/>
        </p:nvSpPr>
        <p:spPr>
          <a:xfrm>
            <a:off x="4159125" y="177939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6684" y="4327744"/>
            <a:ext cx="2064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Still satisfies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all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</a:rPr>
              <a:t>test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45264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Non-adequate Test-Suite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hape 143"/>
          <p:cNvSpPr/>
          <p:nvPr/>
        </p:nvSpPr>
        <p:spPr>
          <a:xfrm rot="5397345">
            <a:off x="3155456" y="8194"/>
            <a:ext cx="291375" cy="584775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" name="Shape 144"/>
          <p:cNvSpPr/>
          <p:nvPr/>
        </p:nvSpPr>
        <p:spPr>
          <a:xfrm>
            <a:off x="405581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7" name="Shape 145"/>
          <p:cNvSpPr/>
          <p:nvPr/>
        </p:nvSpPr>
        <p:spPr>
          <a:xfrm>
            <a:off x="1421090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8" name="Shape 146"/>
          <p:cNvSpPr/>
          <p:nvPr/>
        </p:nvSpPr>
        <p:spPr>
          <a:xfrm>
            <a:off x="2419856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Shape 147"/>
          <p:cNvSpPr/>
          <p:nvPr/>
        </p:nvSpPr>
        <p:spPr>
          <a:xfrm>
            <a:off x="3457922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10" name="Shape 148"/>
          <p:cNvSpPr/>
          <p:nvPr/>
        </p:nvSpPr>
        <p:spPr>
          <a:xfrm>
            <a:off x="5586619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1" name="Shape 149"/>
          <p:cNvSpPr/>
          <p:nvPr/>
        </p:nvSpPr>
        <p:spPr>
          <a:xfrm>
            <a:off x="405581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12" name="Shape 150"/>
          <p:cNvSpPr/>
          <p:nvPr/>
        </p:nvSpPr>
        <p:spPr>
          <a:xfrm>
            <a:off x="2419856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3" name="Shape 151"/>
          <p:cNvSpPr/>
          <p:nvPr/>
        </p:nvSpPr>
        <p:spPr>
          <a:xfrm>
            <a:off x="5586619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4" name="Shape 152"/>
          <p:cNvSpPr txBox="1"/>
          <p:nvPr/>
        </p:nvSpPr>
        <p:spPr>
          <a:xfrm>
            <a:off x="4159125" y="177939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5" name="Shape 153"/>
          <p:cNvSpPr/>
          <p:nvPr/>
        </p:nvSpPr>
        <p:spPr>
          <a:xfrm>
            <a:off x="2056706" y="3207919"/>
            <a:ext cx="1263825" cy="1071000"/>
          </a:xfrm>
          <a:prstGeom prst="mathMultiply">
            <a:avLst>
              <a:gd name="adj1" fmla="val 8904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8350" y="4278919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</a:rPr>
              <a:t>Satisfies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almost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all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</a:rPr>
              <a:t>test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307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Test-Case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hape 159"/>
          <p:cNvSpPr/>
          <p:nvPr/>
        </p:nvSpPr>
        <p:spPr>
          <a:xfrm rot="5397345">
            <a:off x="3155456" y="8194"/>
            <a:ext cx="291375" cy="584775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" name="Shape 160"/>
          <p:cNvSpPr/>
          <p:nvPr/>
        </p:nvSpPr>
        <p:spPr>
          <a:xfrm>
            <a:off x="405581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7" name="Shape 161"/>
          <p:cNvSpPr/>
          <p:nvPr/>
        </p:nvSpPr>
        <p:spPr>
          <a:xfrm>
            <a:off x="1421090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8" name="Shape 162"/>
          <p:cNvSpPr/>
          <p:nvPr/>
        </p:nvSpPr>
        <p:spPr>
          <a:xfrm>
            <a:off x="2419856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Shape 163"/>
          <p:cNvSpPr/>
          <p:nvPr/>
        </p:nvSpPr>
        <p:spPr>
          <a:xfrm>
            <a:off x="3457922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10" name="Shape 164"/>
          <p:cNvSpPr/>
          <p:nvPr/>
        </p:nvSpPr>
        <p:spPr>
          <a:xfrm>
            <a:off x="5586619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1" name="Shape 165"/>
          <p:cNvSpPr/>
          <p:nvPr/>
        </p:nvSpPr>
        <p:spPr>
          <a:xfrm>
            <a:off x="405581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1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2" name="Shape 166"/>
          <p:cNvSpPr/>
          <p:nvPr/>
        </p:nvSpPr>
        <p:spPr>
          <a:xfrm>
            <a:off x="2419847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3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3" name="Shape 167"/>
          <p:cNvSpPr/>
          <p:nvPr/>
        </p:nvSpPr>
        <p:spPr>
          <a:xfrm>
            <a:off x="5586619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n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4" name="Shape 168"/>
          <p:cNvSpPr txBox="1"/>
          <p:nvPr/>
        </p:nvSpPr>
        <p:spPr>
          <a:xfrm>
            <a:off x="4159125" y="177939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5" name="Shape 169"/>
          <p:cNvSpPr/>
          <p:nvPr/>
        </p:nvSpPr>
        <p:spPr>
          <a:xfrm>
            <a:off x="1421090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2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6" name="Shape 170"/>
          <p:cNvSpPr/>
          <p:nvPr/>
        </p:nvSpPr>
        <p:spPr>
          <a:xfrm>
            <a:off x="3457922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4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7" name="Shape 171"/>
          <p:cNvSpPr/>
          <p:nvPr/>
        </p:nvSpPr>
        <p:spPr>
          <a:xfrm>
            <a:off x="405581" y="4036369"/>
            <a:ext cx="537525" cy="2913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8" name="Shape 172"/>
          <p:cNvSpPr/>
          <p:nvPr/>
        </p:nvSpPr>
        <p:spPr>
          <a:xfrm>
            <a:off x="1421100" y="3207919"/>
            <a:ext cx="537525" cy="1608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9" name="Shape 173"/>
          <p:cNvSpPr/>
          <p:nvPr/>
        </p:nvSpPr>
        <p:spPr>
          <a:xfrm>
            <a:off x="1421100" y="4166869"/>
            <a:ext cx="537525" cy="1608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0" name="Shape 174"/>
          <p:cNvSpPr/>
          <p:nvPr/>
        </p:nvSpPr>
        <p:spPr>
          <a:xfrm>
            <a:off x="3457931" y="3207919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1" name="Shape 175"/>
          <p:cNvSpPr/>
          <p:nvPr/>
        </p:nvSpPr>
        <p:spPr>
          <a:xfrm>
            <a:off x="3457931" y="3922744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2" name="Shape 176"/>
          <p:cNvSpPr/>
          <p:nvPr/>
        </p:nvSpPr>
        <p:spPr>
          <a:xfrm>
            <a:off x="5586619" y="3207919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3" name="Shape 177"/>
          <p:cNvSpPr/>
          <p:nvPr/>
        </p:nvSpPr>
        <p:spPr>
          <a:xfrm>
            <a:off x="5586619" y="349895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4" name="Shape 178"/>
          <p:cNvSpPr/>
          <p:nvPr/>
        </p:nvSpPr>
        <p:spPr>
          <a:xfrm>
            <a:off x="5586619" y="4005431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6126" y="4327744"/>
            <a:ext cx="2975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Each test case still </a:t>
            </a:r>
            <a:r>
              <a:rPr lang="en-US" sz="2000" dirty="0">
                <a:latin typeface="Calibri" panose="020F0502020204030204" pitchFamily="34" charset="0"/>
              </a:rPr>
              <a:t>satisfies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same</a:t>
            </a:r>
            <a:r>
              <a:rPr lang="en-US" sz="2000" dirty="0">
                <a:latin typeface="Calibri" panose="020F0502020204030204" pitchFamily="34" charset="0"/>
              </a:rPr>
              <a:t> test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383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FF0000"/>
                </a:solidFill>
              </a:rPr>
              <a:t>Our Work: </a:t>
            </a:r>
            <a:r>
              <a:rPr lang="en" dirty="0" smtClean="0"/>
              <a:t>Non-adequate </a:t>
            </a:r>
            <a:r>
              <a:rPr lang="en" dirty="0"/>
              <a:t>Test-Case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Shape 159"/>
          <p:cNvSpPr/>
          <p:nvPr/>
        </p:nvSpPr>
        <p:spPr>
          <a:xfrm rot="5397345">
            <a:off x="3155456" y="8194"/>
            <a:ext cx="291375" cy="584775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" name="Shape 160"/>
          <p:cNvSpPr/>
          <p:nvPr/>
        </p:nvSpPr>
        <p:spPr>
          <a:xfrm>
            <a:off x="405581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1</a:t>
            </a:r>
          </a:p>
        </p:txBody>
      </p:sp>
      <p:sp>
        <p:nvSpPr>
          <p:cNvPr id="7" name="Shape 161"/>
          <p:cNvSpPr/>
          <p:nvPr/>
        </p:nvSpPr>
        <p:spPr>
          <a:xfrm>
            <a:off x="1421090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8" name="Shape 162"/>
          <p:cNvSpPr/>
          <p:nvPr/>
        </p:nvSpPr>
        <p:spPr>
          <a:xfrm>
            <a:off x="2419856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9" name="Shape 163"/>
          <p:cNvSpPr/>
          <p:nvPr/>
        </p:nvSpPr>
        <p:spPr>
          <a:xfrm>
            <a:off x="3457922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4</a:t>
            </a:r>
          </a:p>
        </p:txBody>
      </p:sp>
      <p:sp>
        <p:nvSpPr>
          <p:cNvPr id="10" name="Shape 164"/>
          <p:cNvSpPr/>
          <p:nvPr/>
        </p:nvSpPr>
        <p:spPr>
          <a:xfrm>
            <a:off x="5586619" y="1536394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>
                <a:solidFill>
                  <a:schemeClr val="dk1"/>
                </a:solidFill>
              </a:rPr>
              <a:t>T</a:t>
            </a:r>
            <a:r>
              <a:rPr lang="en" sz="1350" baseline="-25000">
                <a:solidFill>
                  <a:schemeClr val="dk1"/>
                </a:solidFill>
              </a:rPr>
              <a:t>n</a:t>
            </a:r>
          </a:p>
        </p:txBody>
      </p:sp>
      <p:sp>
        <p:nvSpPr>
          <p:cNvPr id="11" name="Shape 165"/>
          <p:cNvSpPr/>
          <p:nvPr/>
        </p:nvSpPr>
        <p:spPr>
          <a:xfrm>
            <a:off x="405581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1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2" name="Shape 166"/>
          <p:cNvSpPr/>
          <p:nvPr/>
        </p:nvSpPr>
        <p:spPr>
          <a:xfrm>
            <a:off x="2419847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3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3" name="Shape 167"/>
          <p:cNvSpPr/>
          <p:nvPr/>
        </p:nvSpPr>
        <p:spPr>
          <a:xfrm>
            <a:off x="5586619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n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4" name="Shape 168"/>
          <p:cNvSpPr txBox="1"/>
          <p:nvPr/>
        </p:nvSpPr>
        <p:spPr>
          <a:xfrm>
            <a:off x="4159125" y="1779394"/>
            <a:ext cx="1263825" cy="633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2700"/>
              <a:t>...</a:t>
            </a:r>
          </a:p>
        </p:txBody>
      </p:sp>
      <p:sp>
        <p:nvSpPr>
          <p:cNvPr id="15" name="Shape 169"/>
          <p:cNvSpPr/>
          <p:nvPr/>
        </p:nvSpPr>
        <p:spPr>
          <a:xfrm>
            <a:off x="1421090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2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6" name="Shape 170"/>
          <p:cNvSpPr/>
          <p:nvPr/>
        </p:nvSpPr>
        <p:spPr>
          <a:xfrm>
            <a:off x="3457922" y="3207919"/>
            <a:ext cx="537525" cy="1119825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350" dirty="0">
                <a:solidFill>
                  <a:schemeClr val="dk1"/>
                </a:solidFill>
              </a:rPr>
              <a:t>T</a:t>
            </a:r>
            <a:r>
              <a:rPr lang="en" sz="1350" baseline="-25000" dirty="0">
                <a:solidFill>
                  <a:schemeClr val="dk1"/>
                </a:solidFill>
              </a:rPr>
              <a:t>4</a:t>
            </a:r>
            <a:r>
              <a:rPr lang="en" sz="1350" dirty="0">
                <a:solidFill>
                  <a:schemeClr val="dk1"/>
                </a:solidFill>
              </a:rPr>
              <a:t>’</a:t>
            </a:r>
            <a:endParaRPr lang="en" sz="1350" baseline="30000" dirty="0">
              <a:solidFill>
                <a:schemeClr val="dk1"/>
              </a:solidFill>
            </a:endParaRPr>
          </a:p>
        </p:txBody>
      </p:sp>
      <p:sp>
        <p:nvSpPr>
          <p:cNvPr id="17" name="Shape 171"/>
          <p:cNvSpPr/>
          <p:nvPr/>
        </p:nvSpPr>
        <p:spPr>
          <a:xfrm>
            <a:off x="405581" y="3922744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8" name="Shape 172"/>
          <p:cNvSpPr/>
          <p:nvPr/>
        </p:nvSpPr>
        <p:spPr>
          <a:xfrm>
            <a:off x="1421100" y="3207919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19" name="Shape 173"/>
          <p:cNvSpPr/>
          <p:nvPr/>
        </p:nvSpPr>
        <p:spPr>
          <a:xfrm>
            <a:off x="1421100" y="4166869"/>
            <a:ext cx="537525" cy="1608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0" name="Shape 174"/>
          <p:cNvSpPr/>
          <p:nvPr/>
        </p:nvSpPr>
        <p:spPr>
          <a:xfrm>
            <a:off x="3457931" y="3207919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1" name="Shape 175"/>
          <p:cNvSpPr/>
          <p:nvPr/>
        </p:nvSpPr>
        <p:spPr>
          <a:xfrm>
            <a:off x="3457931" y="3922744"/>
            <a:ext cx="537525" cy="405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2" name="Shape 176"/>
          <p:cNvSpPr/>
          <p:nvPr/>
        </p:nvSpPr>
        <p:spPr>
          <a:xfrm>
            <a:off x="5586619" y="3207919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3" name="Shape 177"/>
          <p:cNvSpPr/>
          <p:nvPr/>
        </p:nvSpPr>
        <p:spPr>
          <a:xfrm>
            <a:off x="5586619" y="3498956"/>
            <a:ext cx="537525" cy="85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4" name="Shape 178"/>
          <p:cNvSpPr/>
          <p:nvPr/>
        </p:nvSpPr>
        <p:spPr>
          <a:xfrm>
            <a:off x="5586619" y="4005431"/>
            <a:ext cx="537525" cy="32231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0431" y="4333446"/>
            <a:ext cx="3377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</a:rPr>
              <a:t>Each </a:t>
            </a:r>
            <a:r>
              <a:rPr lang="en-US" sz="2000" dirty="0" smtClean="0">
                <a:latin typeface="Calibri" panose="020F0502020204030204" pitchFamily="34" charset="0"/>
              </a:rPr>
              <a:t>test case satisfies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almost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same</a:t>
            </a:r>
            <a:r>
              <a:rPr lang="en-US" sz="2000" dirty="0">
                <a:latin typeface="Calibri" panose="020F0502020204030204" pitchFamily="34" charset="0"/>
              </a:rPr>
              <a:t> test requirements</a:t>
            </a:r>
          </a:p>
        </p:txBody>
      </p:sp>
      <p:sp>
        <p:nvSpPr>
          <p:cNvPr id="26" name="Shape 173"/>
          <p:cNvSpPr/>
          <p:nvPr/>
        </p:nvSpPr>
        <p:spPr>
          <a:xfrm>
            <a:off x="2420056" y="4166869"/>
            <a:ext cx="537525" cy="1608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445028"/>
            <a:ext cx="6961732" cy="572699"/>
          </a:xfrm>
        </p:spPr>
        <p:txBody>
          <a:bodyPr/>
          <a:lstStyle/>
          <a:p>
            <a:r>
              <a:rPr lang="en" dirty="0"/>
              <a:t>Non-adequate Test-Case </a:t>
            </a:r>
            <a:r>
              <a:rPr lang="en" dirty="0" smtClean="0"/>
              <a:t>Reduction: Approaches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 smtClean="0">
                <a:latin typeface="Calibri" panose="020F0502020204030204" pitchFamily="34" charset="0"/>
              </a:rPr>
              <a:t>Reduce test </a:t>
            </a:r>
            <a:r>
              <a:rPr lang="en" dirty="0">
                <a:latin typeface="Calibri" panose="020F0502020204030204" pitchFamily="34" charset="0"/>
              </a:rPr>
              <a:t>cases without </a:t>
            </a:r>
            <a:r>
              <a:rPr lang="en" dirty="0" smtClean="0">
                <a:latin typeface="Calibri" panose="020F0502020204030204" pitchFamily="34" charset="0"/>
              </a:rPr>
              <a:t>preserving </a:t>
            </a:r>
            <a:r>
              <a:rPr lang="en" dirty="0">
                <a:latin typeface="Calibri" panose="020F0502020204030204" pitchFamily="34" charset="0"/>
              </a:rPr>
              <a:t>all test </a:t>
            </a:r>
            <a:r>
              <a:rPr lang="en" dirty="0" smtClean="0">
                <a:latin typeface="Calibri" panose="020F0502020204030204" pitchFamily="34" charset="0"/>
              </a:rPr>
              <a:t>requirements</a:t>
            </a:r>
          </a:p>
          <a:p>
            <a:r>
              <a:rPr lang="en" dirty="0" smtClean="0">
                <a:latin typeface="Calibri" panose="020F0502020204030204" pitchFamily="34" charset="0"/>
              </a:rPr>
              <a:t>We propose two approaches:</a:t>
            </a:r>
          </a:p>
          <a:p>
            <a:pPr lvl="1"/>
            <a:r>
              <a:rPr lang="en" dirty="0" smtClean="0"/>
              <a:t>C</a:t>
            </a:r>
            <a:r>
              <a:rPr lang="en" dirty="0"/>
              <a:t>%-</a:t>
            </a:r>
            <a:r>
              <a:rPr lang="en" dirty="0" smtClean="0"/>
              <a:t>Coverage: coverage-based </a:t>
            </a:r>
            <a:r>
              <a:rPr lang="en" dirty="0"/>
              <a:t>non-adequate test-case </a:t>
            </a:r>
            <a:r>
              <a:rPr lang="en" dirty="0" smtClean="0"/>
              <a:t>reduction</a:t>
            </a:r>
          </a:p>
          <a:p>
            <a:pPr lvl="1"/>
            <a:r>
              <a:rPr lang="en" dirty="0" smtClean="0"/>
              <a:t>N-Mutant: </a:t>
            </a:r>
            <a:r>
              <a:rPr lang="en" dirty="0"/>
              <a:t>mutant-based non-adequate test-case </a:t>
            </a:r>
            <a:r>
              <a:rPr lang="en" dirty="0" smtClean="0"/>
              <a:t>reduction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Non-adequate Test-Case Reduction: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 smtClean="0">
                <a:latin typeface="Calibri" panose="020F0502020204030204" pitchFamily="34" charset="0"/>
              </a:rPr>
              <a:t>We evaluate with three metrics:</a:t>
            </a:r>
          </a:p>
          <a:p>
            <a:pPr lvl="1"/>
            <a:r>
              <a:rPr lang="en" dirty="0" smtClean="0"/>
              <a:t>Size </a:t>
            </a:r>
            <a:r>
              <a:rPr lang="en" dirty="0"/>
              <a:t>Reduction </a:t>
            </a:r>
            <a:r>
              <a:rPr lang="en" dirty="0" smtClean="0"/>
              <a:t>Rate (SRR): </a:t>
            </a:r>
            <a:r>
              <a:rPr lang="en" dirty="0"/>
              <a:t>how much </a:t>
            </a:r>
            <a:r>
              <a:rPr lang="en" dirty="0" smtClean="0"/>
              <a:t>test case </a:t>
            </a:r>
            <a:r>
              <a:rPr lang="en" dirty="0"/>
              <a:t>is </a:t>
            </a:r>
            <a:r>
              <a:rPr lang="en" dirty="0" smtClean="0"/>
              <a:t>reduced</a:t>
            </a:r>
          </a:p>
          <a:p>
            <a:pPr lvl="1"/>
            <a:r>
              <a:rPr lang="en" dirty="0" smtClean="0"/>
              <a:t>Coverage </a:t>
            </a:r>
            <a:r>
              <a:rPr lang="en" dirty="0"/>
              <a:t>Preservation </a:t>
            </a:r>
            <a:r>
              <a:rPr lang="en" dirty="0" smtClean="0"/>
              <a:t>Rate (CPR): </a:t>
            </a:r>
            <a:r>
              <a:rPr lang="en" dirty="0"/>
              <a:t>how much coverage </a:t>
            </a:r>
            <a:r>
              <a:rPr lang="en" dirty="0" smtClean="0"/>
              <a:t>does reduced </a:t>
            </a:r>
            <a:r>
              <a:rPr lang="en" dirty="0"/>
              <a:t>test case </a:t>
            </a:r>
            <a:r>
              <a:rPr lang="en" dirty="0" smtClean="0"/>
              <a:t>preserve</a:t>
            </a:r>
          </a:p>
          <a:p>
            <a:pPr lvl="1"/>
            <a:r>
              <a:rPr lang="en" dirty="0" smtClean="0"/>
              <a:t>Mutant </a:t>
            </a:r>
            <a:r>
              <a:rPr lang="en" dirty="0"/>
              <a:t>Preservation </a:t>
            </a:r>
            <a:r>
              <a:rPr lang="en" dirty="0" smtClean="0"/>
              <a:t>Rate (MPR): how </a:t>
            </a:r>
            <a:r>
              <a:rPr lang="en" dirty="0"/>
              <a:t>many </a:t>
            </a:r>
            <a:r>
              <a:rPr lang="en" dirty="0" smtClean="0"/>
              <a:t>killed mutants does reduced </a:t>
            </a:r>
            <a:r>
              <a:rPr lang="en" dirty="0"/>
              <a:t>test case </a:t>
            </a:r>
            <a:r>
              <a:rPr lang="en" dirty="0" smtClean="0"/>
              <a:t>preserve</a:t>
            </a:r>
            <a:endParaRPr lang="e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400E73B-60EC-42BA-AC5C-65318F2A42B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C3EBF3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8122</TotalTime>
  <Words>1555</Words>
  <Application>Microsoft Office PowerPoint</Application>
  <PresentationFormat>Custom</PresentationFormat>
  <Paragraphs>340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(Body)</vt:lpstr>
      <vt:lpstr>Calibri Light</vt:lpstr>
      <vt:lpstr>Cambria Math</vt:lpstr>
      <vt:lpstr>simple-light-2</vt:lpstr>
      <vt:lpstr>Evaluating Non-adequate Test-Case Reduction</vt:lpstr>
      <vt:lpstr>Announcement</vt:lpstr>
      <vt:lpstr>Testing Can Be Slow</vt:lpstr>
      <vt:lpstr>Test-Suite Reduction</vt:lpstr>
      <vt:lpstr>Non-adequate Test-Suite Reduction</vt:lpstr>
      <vt:lpstr>Test-Case Reduction</vt:lpstr>
      <vt:lpstr>Our Work: Non-adequate Test-Case Reduction</vt:lpstr>
      <vt:lpstr>Non-adequate Test-Case Reduction: Approaches</vt:lpstr>
      <vt:lpstr>Non-adequate Test-Case Reduction: Metrics</vt:lpstr>
      <vt:lpstr>Adequate Test-Case Reduction (Coverage)</vt:lpstr>
      <vt:lpstr>Adequate Test-Case Reduction (Mutants)</vt:lpstr>
      <vt:lpstr>Non-adequate Test-Case Reduction</vt:lpstr>
      <vt:lpstr>C%-Coverage vs. N-Mutant: 3 Differences</vt:lpstr>
      <vt:lpstr>C%-Coverage</vt:lpstr>
      <vt:lpstr>N-Mutant</vt:lpstr>
      <vt:lpstr>Metrics</vt:lpstr>
      <vt:lpstr>Research Questions</vt:lpstr>
      <vt:lpstr>Experimental Setup</vt:lpstr>
      <vt:lpstr>Projects</vt:lpstr>
      <vt:lpstr>RQ1: Size Reduction Rate (SRR)</vt:lpstr>
      <vt:lpstr>RQ2: Coverage Preservation Rate (CPR)</vt:lpstr>
      <vt:lpstr>RQ2: Mutant Preservation Rate (MPR)</vt:lpstr>
      <vt:lpstr>RQ3: SRR vs. CPR (YAFFS2)</vt:lpstr>
      <vt:lpstr>RQ3: SRR vs. MPR (SpiderMonkey)</vt:lpstr>
      <vt:lpstr>RQ3: CPR vs. MPR</vt:lpstr>
      <vt:lpstr>RQ Highlights</vt:lpstr>
      <vt:lpstr>Conclusions</vt:lpstr>
      <vt:lpstr>BACKUP</vt:lpstr>
      <vt:lpstr>Minimal Mutants vs. 1-Mutant</vt:lpstr>
      <vt:lpstr>C%-Coverage vs Random (baseline) </vt:lpstr>
      <vt:lpstr>N-Mutant vs Random (baseline)</vt:lpstr>
      <vt:lpstr>Interdependency between Mutants</vt:lpstr>
      <vt:lpstr>Reduction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Non-adequate Test-Case Reduction</dc:title>
  <dc:creator>August Shi</dc:creator>
  <cp:lastModifiedBy>August Shi</cp:lastModifiedBy>
  <cp:revision>173</cp:revision>
  <dcterms:modified xsi:type="dcterms:W3CDTF">2016-09-05T13:12:33Z</dcterms:modified>
</cp:coreProperties>
</file>