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9" r:id="rId1"/>
    <p:sldMasterId id="2147483681" r:id="rId2"/>
    <p:sldMasterId id="2147483669" r:id="rId3"/>
  </p:sldMasterIdLst>
  <p:notesMasterIdLst>
    <p:notesMasterId r:id="rId13"/>
  </p:notesMasterIdLst>
  <p:sldIdLst>
    <p:sldId id="711" r:id="rId4"/>
    <p:sldId id="709" r:id="rId5"/>
    <p:sldId id="724" r:id="rId6"/>
    <p:sldId id="726" r:id="rId7"/>
    <p:sldId id="725" r:id="rId8"/>
    <p:sldId id="727" r:id="rId9"/>
    <p:sldId id="728" r:id="rId10"/>
    <p:sldId id="729" r:id="rId11"/>
    <p:sldId id="722" r:id="rId12"/>
  </p:sldIdLst>
  <p:sldSz cx="9144000" cy="5143500" type="screen16x9"/>
  <p:notesSz cx="6858000" cy="9313863"/>
  <p:defaultTextStyle>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p:defaultTextStyle>
  <p:extLst>
    <p:ext uri="{521415D9-36F7-43E2-AB2F-B90AF26B5E84}">
      <p14:sectionLst xmlns:p14="http://schemas.microsoft.com/office/powerpoint/2010/main">
        <p14:section name="Untitled Section" id="{3540F3E4-3A56-594D-A98C-62123F4F527F}">
          <p14:sldIdLst>
            <p14:sldId id="711"/>
            <p14:sldId id="709"/>
            <p14:sldId id="724"/>
            <p14:sldId id="726"/>
            <p14:sldId id="725"/>
            <p14:sldId id="727"/>
            <p14:sldId id="728"/>
            <p14:sldId id="729"/>
            <p14:sldId id="72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BF5700"/>
    <a:srgbClr val="C6531F"/>
    <a:srgbClr val="C01338"/>
    <a:srgbClr val="C00000"/>
    <a:srgbClr val="79C82A"/>
    <a:srgbClr val="DE7E7A"/>
    <a:srgbClr val="D61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0" autoAdjust="0"/>
    <p:restoredTop sz="62047" autoAdjust="0"/>
  </p:normalViewPr>
  <p:slideViewPr>
    <p:cSldViewPr>
      <p:cViewPr varScale="1">
        <p:scale>
          <a:sx n="112" d="100"/>
          <a:sy n="112" d="100"/>
        </p:scale>
        <p:origin x="2008"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79" name="Rectangle 3"/>
          <p:cNvSpPr>
            <a:spLocks noGrp="1" noChangeArrowheads="1"/>
          </p:cNvSpPr>
          <p:nvPr>
            <p:ph type="dt" idx="1"/>
          </p:nvPr>
        </p:nvSpPr>
        <p:spPr bwMode="auto">
          <a:xfrm>
            <a:off x="3884613"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eaLnBrk="0" hangingPunct="0">
              <a:defRPr sz="1200">
                <a:cs typeface="ヒラギノ角ゴ Pro W3"/>
              </a:defRPr>
            </a:lvl1pPr>
          </a:lstStyle>
          <a:p>
            <a:pPr>
              <a:defRPr/>
            </a:pPr>
            <a:fld id="{F6FD56A5-6355-4B13-B783-7CC5477550B3}" type="datetimeFigureOut">
              <a:rPr lang="en-US"/>
              <a:pPr>
                <a:defRPr/>
              </a:pPr>
              <a:t>2/20/19</a:t>
            </a:fld>
            <a:endParaRPr lang="en-US"/>
          </a:p>
        </p:txBody>
      </p:sp>
      <p:sp>
        <p:nvSpPr>
          <p:cNvPr id="16388" name="Rectangle 4"/>
          <p:cNvSpPr>
            <a:spLocks noGrp="1" noRot="1" noChangeAspect="1" noChangeArrowheads="1" noTextEdit="1"/>
          </p:cNvSpPr>
          <p:nvPr>
            <p:ph type="sldImg" idx="2"/>
          </p:nvPr>
        </p:nvSpPr>
        <p:spPr bwMode="auto">
          <a:xfrm>
            <a:off x="327025" y="700088"/>
            <a:ext cx="6203950" cy="3490912"/>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424085"/>
            <a:ext cx="5486400" cy="4191238"/>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83" name="Rectangle 7"/>
          <p:cNvSpPr>
            <a:spLocks noGrp="1" noChangeArrowheads="1"/>
          </p:cNvSpPr>
          <p:nvPr>
            <p:ph type="sldNum" sz="quarter" idx="5"/>
          </p:nvPr>
        </p:nvSpPr>
        <p:spPr bwMode="auto">
          <a:xfrm>
            <a:off x="3884613"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algn="r" eaLnBrk="0" hangingPunct="0">
              <a:defRPr sz="1200">
                <a:cs typeface="ヒラギノ角ゴ Pro W3"/>
              </a:defRPr>
            </a:lvl1pPr>
          </a:lstStyle>
          <a:p>
            <a:pPr>
              <a:defRPr/>
            </a:pPr>
            <a:fld id="{6E074355-CE0D-4C68-A6CB-C364ED71B33B}" type="slidenum">
              <a:rPr lang="en-US"/>
              <a:pPr>
                <a:defRPr/>
              </a:pPr>
              <a:t>‹#›</a:t>
            </a:fld>
            <a:endParaRPr lang="en-US"/>
          </a:p>
        </p:txBody>
      </p:sp>
    </p:spTree>
    <p:extLst>
      <p:ext uri="{BB962C8B-B14F-4D97-AF65-F5344CB8AC3E}">
        <p14:creationId xmlns:p14="http://schemas.microsoft.com/office/powerpoint/2010/main" val="150909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a:t>
            </a:fld>
            <a:endParaRPr lang="en-US"/>
          </a:p>
        </p:txBody>
      </p:sp>
    </p:spTree>
    <p:extLst>
      <p:ext uri="{BB962C8B-B14F-4D97-AF65-F5344CB8AC3E}">
        <p14:creationId xmlns:p14="http://schemas.microsoft.com/office/powerpoint/2010/main" val="146879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Cancer is now considered a chronic condition with late and long term psychological and physical effects</a:t>
            </a:r>
          </a:p>
          <a:p>
            <a:r>
              <a:rPr lang="en-US" dirty="0"/>
              <a:t>Cancer related cognitive impairments are one of the most feared and prevalent long term effects of treatment affecting up to 60% of breast cancer survivors 1 year following the end of treatment</a:t>
            </a:r>
          </a:p>
          <a:p>
            <a:r>
              <a:rPr lang="en-US" dirty="0"/>
              <a:t>These impairments most often appear in the areas of memory, attention, executive functioning and processing speed</a:t>
            </a:r>
          </a:p>
          <a:p>
            <a:r>
              <a:rPr lang="en-US" dirty="0"/>
              <a:t>Most often these impairments are attributed to the neurotoxic effects of chemotherapy— which is why colloquially this phenomena is referred to as “</a:t>
            </a:r>
            <a:r>
              <a:rPr lang="en-US" dirty="0" err="1"/>
              <a:t>chemobrain</a:t>
            </a:r>
            <a:r>
              <a:rPr lang="en-US" dirty="0"/>
              <a:t>” however the exact mechanisms underlying CRCI are still unknown</a:t>
            </a:r>
          </a:p>
          <a:p>
            <a:r>
              <a:rPr lang="en-US" dirty="0"/>
              <a:t>Clinical guidelines for CRCI are lacking, likely because evidence from pharmaceutical and cognitive training intervention studies aimed to improve CRCI are equivocal</a:t>
            </a:r>
          </a:p>
          <a:p>
            <a:r>
              <a:rPr lang="en-US" dirty="0"/>
              <a:t>Importantly, impairments can have profound negative effects on survivors quality of life and interfere with social and occupational performance</a:t>
            </a:r>
          </a:p>
          <a:p>
            <a:r>
              <a:rPr lang="en-US" dirty="0"/>
              <a:t>This is especially concerning considering as of 2018 there are over 3.1 million women living with a history of breast cancer in the US</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2</a:t>
            </a:fld>
            <a:endParaRPr lang="en-US"/>
          </a:p>
        </p:txBody>
      </p:sp>
    </p:spTree>
    <p:extLst>
      <p:ext uri="{BB962C8B-B14F-4D97-AF65-F5344CB8AC3E}">
        <p14:creationId xmlns:p14="http://schemas.microsoft.com/office/powerpoint/2010/main" val="3482603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improve cognitive impairments in breast cancer survivors, we designed and are now testing the Improving Brain Function After Breast Cancer Study with support from both TCRSS and CHPR</a:t>
            </a:r>
          </a:p>
          <a:p>
            <a:endParaRPr lang="en-US" dirty="0"/>
          </a:p>
          <a:p>
            <a:r>
              <a:rPr lang="en-US" dirty="0"/>
              <a:t>The purpose of this study is to evaluate the effects of a 12 min daily meditation program compared to classical music listening on cognitive function and other patient reported outcomes</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3</a:t>
            </a:fld>
            <a:endParaRPr lang="en-US"/>
          </a:p>
        </p:txBody>
      </p:sp>
    </p:spTree>
    <p:extLst>
      <p:ext uri="{BB962C8B-B14F-4D97-AF65-F5344CB8AC3E}">
        <p14:creationId xmlns:p14="http://schemas.microsoft.com/office/powerpoint/2010/main" val="114028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integrated biobehavioral model along with a literature review informed the design and methods of this study</a:t>
            </a:r>
          </a:p>
          <a:p>
            <a:endParaRPr lang="en-US" dirty="0"/>
          </a:p>
          <a:p>
            <a:r>
              <a:rPr lang="en-US" dirty="0"/>
              <a:t>This model posits that behavioral, psychosocial and biological factors all effect the health outcome, in this study it is cognitive functioning</a:t>
            </a:r>
          </a:p>
          <a:p>
            <a:endParaRPr lang="en-US" dirty="0"/>
          </a:p>
          <a:p>
            <a:r>
              <a:rPr lang="en-US" dirty="0"/>
              <a:t>It also posits that the biological factors mediate the effects of the behavioral and psychosocial factors on the health outcome.</a:t>
            </a:r>
          </a:p>
          <a:p>
            <a:endParaRPr lang="en-US" dirty="0"/>
          </a:p>
          <a:p>
            <a:r>
              <a:rPr lang="en-US" dirty="0"/>
              <a:t>So in this study the behavioral factor is a daily meditation program that can directly effect the psychosocial factors, namely stress and emotional distress, the biological factors inflammatory dysregulation and cellular aging, and cognitive functioning. The psychosocial factors can also directly and indirectly effect cognitive functioning through biological mediators.</a:t>
            </a:r>
          </a:p>
          <a:p>
            <a:endParaRPr lang="en-US" dirty="0"/>
          </a:p>
          <a:p>
            <a:r>
              <a:rPr lang="en-US" dirty="0"/>
              <a:t>The biological factors in this study were operationalized as cytokine </a:t>
            </a:r>
            <a:r>
              <a:rPr lang="en-US" dirty="0" err="1"/>
              <a:t>dyregulation</a:t>
            </a:r>
            <a:r>
              <a:rPr lang="en-US" dirty="0"/>
              <a:t> measured with a panel of 13 cytokines from and cellular aging, operationalized as telomerase activity both measured in peripheral blood.</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4</a:t>
            </a:fld>
            <a:endParaRPr lang="en-US"/>
          </a:p>
        </p:txBody>
      </p:sp>
    </p:spTree>
    <p:extLst>
      <p:ext uri="{BB962C8B-B14F-4D97-AF65-F5344CB8AC3E}">
        <p14:creationId xmlns:p14="http://schemas.microsoft.com/office/powerpoint/2010/main" val="42878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in progress. 30 participants will be enrolled and randomly assigned to either the meditation or music listening groups.</a:t>
            </a:r>
          </a:p>
          <a:p>
            <a:r>
              <a:rPr lang="en-US" dirty="0"/>
              <a:t>Data collection occurs at 3 times over the course of 16 weeks, baseline, after the 8 week intervention, and then 8 weeks after time 2.</a:t>
            </a:r>
          </a:p>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5</a:t>
            </a:fld>
            <a:endParaRPr lang="en-US"/>
          </a:p>
        </p:txBody>
      </p:sp>
    </p:spTree>
    <p:extLst>
      <p:ext uri="{BB962C8B-B14F-4D97-AF65-F5344CB8AC3E}">
        <p14:creationId xmlns:p14="http://schemas.microsoft.com/office/powerpoint/2010/main" val="2236232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research program as a whole fits within a biobehavioral framework, so I have been learning lessons in this area for several years. </a:t>
            </a:r>
          </a:p>
          <a:p>
            <a:endParaRPr lang="en-US" dirty="0"/>
          </a:p>
          <a:p>
            <a:r>
              <a:rPr lang="en-US" dirty="0"/>
              <a:t>For this project, my big lessons learned would be that having one or more collaborators on your research team that have wet-lab expertise (not just experience) is absolutely essential. They should be part of study design conversations from the beginning. For example in this study I knew I wanted to measure inflammatory cytokines which I’ve looked at in other studies. I was familiar with the procedures for doing this... But I was also curious about potential markers of cellular aging. So I consulted with my CO-I, who runs a lab here on campus and she figured out the procedures for how to collect the blood and the immediate pre-processing steps that would need to be taken in order to store another component of the blood.</a:t>
            </a:r>
          </a:p>
          <a:p>
            <a:endParaRPr lang="en-US" dirty="0"/>
          </a:p>
          <a:p>
            <a:r>
              <a:rPr lang="en-US" dirty="0"/>
              <a:t>Another lesson learned has been utilizing the industry reps for questions regarding assays, methods or interpretation of weird findings…All of the kits used to run the different biomarkers are purchased from different commercial companies. These companies have reps and scientific experts that they can make available to customers and they have a lot of valuable knowledge and insight.</a:t>
            </a:r>
          </a:p>
          <a:p>
            <a:endParaRPr lang="en-US" dirty="0"/>
          </a:p>
          <a:p>
            <a:r>
              <a:rPr lang="en-US" dirty="0"/>
              <a:t>Another lesson learned is the idea that biomarker science is constantly evolving and we need to adapt our choices as the science evolves… this is also a reason to collect and store extra blood and ask participants to consent to their blood sample being used for future studies.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6</a:t>
            </a:fld>
            <a:endParaRPr lang="en-US"/>
          </a:p>
        </p:txBody>
      </p:sp>
    </p:spTree>
    <p:extLst>
      <p:ext uri="{BB962C8B-B14F-4D97-AF65-F5344CB8AC3E}">
        <p14:creationId xmlns:p14="http://schemas.microsoft.com/office/powerpoint/2010/main" val="174629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my past experiences looking at biomarkers, I know there is a potential that we get null findings… perhaps these markers will change over the 8 week intervention. I know from experience that biomarker-behavioral relationships are often non-linear so if I do not initially find any changes or relationships, I will utilize non-parametric analyses to address the research questions</a:t>
            </a:r>
          </a:p>
          <a:p>
            <a:endParaRPr lang="en-US" dirty="0"/>
          </a:p>
          <a:p>
            <a:r>
              <a:rPr lang="en-US" dirty="0"/>
              <a:t>What do cytokine concentrations really tell us?? I have struggled with interpretation of biomarker concentrations from the beginning… if conceptually I am interested in a disruption in the inflammatory system, then how can individual cytokine levels answer this question? I’m beginning to look at cytokines using network analyses rather than individual concentrations. </a:t>
            </a:r>
          </a:p>
          <a:p>
            <a:endParaRPr lang="en-US" dirty="0"/>
          </a:p>
          <a:p>
            <a:r>
              <a:rPr lang="en-US" dirty="0"/>
              <a:t>There may be alternative ways for measuring cellular stress such as looking at mitochondria dysfunction and allostatic load.. So keeping that in mind during the data analyses and next steps….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7</a:t>
            </a:fld>
            <a:endParaRPr lang="en-US"/>
          </a:p>
        </p:txBody>
      </p:sp>
    </p:spTree>
    <p:extLst>
      <p:ext uri="{BB962C8B-B14F-4D97-AF65-F5344CB8AC3E}">
        <p14:creationId xmlns:p14="http://schemas.microsoft.com/office/powerpoint/2010/main" val="1038039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9</a:t>
            </a:fld>
            <a:endParaRPr lang="en-US"/>
          </a:p>
        </p:txBody>
      </p:sp>
    </p:spTree>
    <p:extLst>
      <p:ext uri="{BB962C8B-B14F-4D97-AF65-F5344CB8AC3E}">
        <p14:creationId xmlns:p14="http://schemas.microsoft.com/office/powerpoint/2010/main" val="275309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771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07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69085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7478"/>
            <a:ext cx="8229600" cy="857250"/>
          </a:xfrm>
        </p:spPr>
        <p:txBody>
          <a:bodyPr/>
          <a:lstStyle/>
          <a:p>
            <a:r>
              <a:rPr lang="en-US" dirty="0"/>
              <a:t>Click to edit Master title style</a:t>
            </a:r>
          </a:p>
        </p:txBody>
      </p:sp>
      <p:sp>
        <p:nvSpPr>
          <p:cNvPr id="3" name="Content Placeholder 2"/>
          <p:cNvSpPr>
            <a:spLocks noGrp="1"/>
          </p:cNvSpPr>
          <p:nvPr>
            <p:ph idx="1"/>
          </p:nvPr>
        </p:nvSpPr>
        <p:spPr>
          <a:xfrm>
            <a:off x="457200" y="1771650"/>
            <a:ext cx="8229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50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79158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4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88" y="641510"/>
            <a:ext cx="3008313" cy="871538"/>
          </a:xfrm>
        </p:spPr>
        <p:txBody>
          <a:bodyPr anchor="b"/>
          <a:lstStyle>
            <a:lvl1pPr algn="l">
              <a:defRPr sz="2000" b="1"/>
            </a:lvl1pPr>
          </a:lstStyle>
          <a:p>
            <a:r>
              <a:rPr lang="en-US" dirty="0"/>
              <a:t>Click to edit Master title style</a:t>
            </a:r>
          </a:p>
        </p:txBody>
      </p:sp>
      <p:sp>
        <p:nvSpPr>
          <p:cNvPr id="6" name="Content Placeholder 2"/>
          <p:cNvSpPr>
            <a:spLocks noGrp="1"/>
          </p:cNvSpPr>
          <p:nvPr>
            <p:ph idx="1"/>
          </p:nvPr>
        </p:nvSpPr>
        <p:spPr>
          <a:xfrm>
            <a:off x="3575050" y="920884"/>
            <a:ext cx="5111750" cy="40511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420688" y="1601629"/>
            <a:ext cx="3008313" cy="314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9021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lvl1pPr>
          </a:lstStyle>
          <a:p>
            <a:r>
              <a:rPr lang="en-US" dirty="0"/>
              <a:t>Click to edit Master title style</a:t>
            </a:r>
          </a:p>
        </p:txBody>
      </p:sp>
      <p:sp>
        <p:nvSpPr>
          <p:cNvPr id="6"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26708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5.jpeg"/><Relationship Id="rId4" Type="http://schemas.openxmlformats.org/officeDocument/2006/relationships/slideLayout" Target="../slideLayouts/slideLayout6.xml"/><Relationship Id="rId9"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BEBA8EAE-BF5A-486C-A8C5-ECC9F3942E4B}">
                <a14:imgProps xmlns:a14="http://schemas.microsoft.com/office/drawing/2010/main">
                  <a14:imgLayer r:embed="rId4">
                    <a14:imgEffect>
                      <a14:saturation sat="10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5300" y="1200150"/>
            <a:ext cx="7886700" cy="1752600"/>
          </a:xfrm>
          <a:prstGeom prst="rect">
            <a:avLst/>
          </a:prstGeom>
        </p:spPr>
        <p:txBody>
          <a:bodyPr vert="horz" wrap="square" lIns="91440" tIns="45720" rIns="91440" bIns="45720" rtlCol="0" anchor="b">
            <a:noAutofit/>
          </a:bodyPr>
          <a:lstStyle/>
          <a:p>
            <a:r>
              <a:rPr lang="en-US" dirty="0"/>
              <a:t>Insert your</a:t>
            </a:r>
            <a:br>
              <a:rPr lang="en-US" dirty="0"/>
            </a:br>
            <a:r>
              <a:rPr lang="en-US" dirty="0"/>
              <a:t>headline here</a:t>
            </a:r>
            <a:br>
              <a:rPr lang="en-US" dirty="0"/>
            </a:br>
            <a:r>
              <a:rPr lang="en-US" dirty="0"/>
              <a:t>up to 3 lines</a:t>
            </a:r>
          </a:p>
        </p:txBody>
      </p:sp>
      <p:sp>
        <p:nvSpPr>
          <p:cNvPr id="10" name="Text Placeholder 9"/>
          <p:cNvSpPr>
            <a:spLocks noGrp="1"/>
          </p:cNvSpPr>
          <p:nvPr>
            <p:ph type="body" idx="1"/>
          </p:nvPr>
        </p:nvSpPr>
        <p:spPr>
          <a:xfrm>
            <a:off x="495300" y="3333749"/>
            <a:ext cx="7886700" cy="457201"/>
          </a:xfrm>
          <a:prstGeom prst="rect">
            <a:avLst/>
          </a:prstGeom>
        </p:spPr>
        <p:txBody>
          <a:bodyPr vert="horz" lIns="91440" tIns="45720" rIns="91440" bIns="45720" rtlCol="0">
            <a:noAutofit/>
          </a:bodyPr>
          <a:lstStyle/>
          <a:p>
            <a:pPr lvl="0"/>
            <a:r>
              <a:rPr lang="en-US" dirty="0"/>
              <a:t>Insert your subtitle or any additional description text here up to</a:t>
            </a:r>
            <a:br>
              <a:rPr lang="en-US" dirty="0"/>
            </a:br>
            <a:r>
              <a:rPr lang="en-US" dirty="0"/>
              <a:t>two lines of text or you can delete this text box</a:t>
            </a:r>
          </a:p>
        </p:txBody>
      </p:sp>
      <p:cxnSp>
        <p:nvCxnSpPr>
          <p:cNvPr id="14" name="Straight Connector 13"/>
          <p:cNvCxnSpPr/>
          <p:nvPr userDrawn="1"/>
        </p:nvCxnSpPr>
        <p:spPr>
          <a:xfrm>
            <a:off x="628650" y="3105150"/>
            <a:ext cx="56197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9"/>
          <p:cNvSpPr txBox="1">
            <a:spLocks/>
          </p:cNvSpPr>
          <p:nvPr userDrawn="1"/>
        </p:nvSpPr>
        <p:spPr>
          <a:xfrm>
            <a:off x="490384" y="4171949"/>
            <a:ext cx="7886700" cy="45720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r>
              <a:rPr lang="en-US" sz="1050" b="0" i="0" cap="all" baseline="0" dirty="0">
                <a:latin typeface="Arial Black" charset="0"/>
              </a:rPr>
              <a:t>Presenter or speaker name</a:t>
            </a:r>
          </a:p>
          <a:p>
            <a:pPr fontAlgn="auto">
              <a:lnSpc>
                <a:spcPct val="30000"/>
              </a:lnSpc>
              <a:spcAft>
                <a:spcPts val="0"/>
              </a:spcAft>
            </a:pPr>
            <a:r>
              <a:rPr lang="en-US" sz="1050" dirty="0"/>
              <a:t>Position/Role,</a:t>
            </a:r>
            <a:r>
              <a:rPr lang="en-US" sz="1050" baseline="0" dirty="0"/>
              <a:t> The University of Texas at Austin</a:t>
            </a:r>
            <a:endParaRPr lang="en-US" sz="1050" dirty="0"/>
          </a:p>
        </p:txBody>
      </p:sp>
      <p:sp>
        <p:nvSpPr>
          <p:cNvPr id="16" name="Text Placeholder 9"/>
          <p:cNvSpPr txBox="1">
            <a:spLocks/>
          </p:cNvSpPr>
          <p:nvPr userDrawn="1"/>
        </p:nvSpPr>
        <p:spPr>
          <a:xfrm>
            <a:off x="548640" y="457200"/>
            <a:ext cx="7828444"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b="0" i="0" cap="all" baseline="0" dirty="0">
                <a:latin typeface="Arial Black" charset="0"/>
              </a:rPr>
              <a:t>Month 20xx</a:t>
            </a:r>
            <a:endParaRPr lang="en-US" sz="1200" b="0" dirty="0"/>
          </a:p>
        </p:txBody>
      </p:sp>
    </p:spTree>
    <p:extLst>
      <p:ext uri="{BB962C8B-B14F-4D97-AF65-F5344CB8AC3E}">
        <p14:creationId xmlns:p14="http://schemas.microsoft.com/office/powerpoint/2010/main" val="1503322918"/>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p:titleStyle>
    <p:bodyStyle>
      <a:lvl1pPr marL="0" indent="0" algn="l" defTabSz="914400" rtl="0" eaLnBrk="1" latinLnBrk="0" hangingPunct="1">
        <a:lnSpc>
          <a:spcPct val="90000"/>
        </a:lnSpc>
        <a:spcBef>
          <a:spcPts val="1000"/>
        </a:spcBef>
        <a:buFont typeface="Arial"/>
        <a:buNone/>
        <a:defRPr sz="14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lum bright="-2000" contrast="19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5985189"/>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85800"/>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79972"/>
            <a:ext cx="8229600" cy="2914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0"/>
            <a:ext cx="6858000" cy="409826"/>
          </a:xfrm>
          <a:prstGeom prst="rect">
            <a:avLst/>
          </a:prstGeom>
          <a:solidFill>
            <a:srgbClr val="BF5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rotWithShape="1">
          <a:blip r:embed="rId9" cstate="print">
            <a:extLst>
              <a:ext uri="{28A0092B-C50C-407E-A947-70E740481C1C}">
                <a14:useLocalDpi xmlns:a14="http://schemas.microsoft.com/office/drawing/2010/main" val="0"/>
              </a:ext>
            </a:extLst>
          </a:blip>
          <a:srcRect l="5833" t="13620" r="50000" b="56589"/>
          <a:stretch/>
        </p:blipFill>
        <p:spPr>
          <a:xfrm>
            <a:off x="457200" y="-20488"/>
            <a:ext cx="1905000" cy="467264"/>
          </a:xfrm>
          <a:prstGeom prst="rect">
            <a:avLst/>
          </a:prstGeom>
        </p:spPr>
      </p:pic>
      <p:pic>
        <p:nvPicPr>
          <p:cNvPr id="7" name="Picture 6">
            <a:extLst>
              <a:ext uri="{FF2B5EF4-FFF2-40B4-BE49-F238E27FC236}">
                <a16:creationId xmlns:a16="http://schemas.microsoft.com/office/drawing/2014/main" id="{696AFFA6-6073-7147-B06F-73C6DF6CA3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467600" y="4264422"/>
            <a:ext cx="1474107" cy="660400"/>
          </a:xfrm>
          <a:prstGeom prst="rect">
            <a:avLst/>
          </a:prstGeom>
        </p:spPr>
      </p:pic>
    </p:spTree>
    <p:extLst>
      <p:ext uri="{BB962C8B-B14F-4D97-AF65-F5344CB8AC3E}">
        <p14:creationId xmlns:p14="http://schemas.microsoft.com/office/powerpoint/2010/main" val="379163865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7" r:id="rId5"/>
    <p:sldLayoutId id="2147483678" r:id="rId6"/>
  </p:sldLayoutIdLst>
  <p:txStyles>
    <p:titleStyle>
      <a:lvl1pPr algn="l" defTabSz="457200" rtl="0" eaLnBrk="1" latinLnBrk="0" hangingPunct="1">
        <a:spcBef>
          <a:spcPct val="0"/>
        </a:spcBef>
        <a:buNone/>
        <a:defRPr sz="4400" kern="1200">
          <a:solidFill>
            <a:schemeClr val="tx1">
              <a:lumMod val="75000"/>
              <a:lumOff val="25000"/>
            </a:schemeClr>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p:cNvCxnSpPr/>
          <p:nvPr/>
        </p:nvCxnSpPr>
        <p:spPr>
          <a:xfrm>
            <a:off x="628650" y="3105150"/>
            <a:ext cx="56197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9"/>
          <p:cNvSpPr txBox="1">
            <a:spLocks/>
          </p:cNvSpPr>
          <p:nvPr/>
        </p:nvSpPr>
        <p:spPr>
          <a:xfrm>
            <a:off x="548640" y="3790950"/>
            <a:ext cx="7886700" cy="45720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latin typeface="+mn-lt"/>
              </a:rPr>
              <a:t>Ashley Henneghan, PhD, MSN, RN</a:t>
            </a:r>
          </a:p>
          <a:p>
            <a:r>
              <a:rPr lang="en-US" sz="1400" dirty="0">
                <a:latin typeface="+mn-lt"/>
              </a:rPr>
              <a:t>Assistant Professor, University of Texas at Austin, School of Nursing </a:t>
            </a:r>
          </a:p>
        </p:txBody>
      </p:sp>
      <p:sp>
        <p:nvSpPr>
          <p:cNvPr id="13" name="Title Placeholder 7"/>
          <p:cNvSpPr txBox="1">
            <a:spLocks/>
          </p:cNvSpPr>
          <p:nvPr/>
        </p:nvSpPr>
        <p:spPr>
          <a:xfrm>
            <a:off x="502920" y="1200150"/>
            <a:ext cx="7886700" cy="1752600"/>
          </a:xfrm>
          <a:prstGeom prst="rect">
            <a:avLst/>
          </a:prstGeom>
        </p:spPr>
        <p:txBody>
          <a:bodyPr vert="horz" wrap="square" lIns="91440" tIns="45720" rIns="91440" bIns="45720" rtlCol="0" anchor="b">
            <a:noAutofit/>
          </a:bodyPr>
          <a:lst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a:lstStyle>
          <a:p>
            <a:pPr fontAlgn="auto">
              <a:spcAft>
                <a:spcPts val="0"/>
              </a:spcAft>
            </a:pPr>
            <a:r>
              <a:rPr lang="en-US" sz="3200" dirty="0">
                <a:latin typeface="+mn-lt"/>
              </a:rPr>
              <a:t>Effects of meditation on biomarkers of Cellular aging in cancer survivors</a:t>
            </a: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5811" t="10047" r="49151" b="53996"/>
          <a:stretch/>
        </p:blipFill>
        <p:spPr>
          <a:xfrm>
            <a:off x="4267200" y="192958"/>
            <a:ext cx="2681817" cy="778592"/>
          </a:xfrm>
          <a:prstGeom prst="rect">
            <a:avLst/>
          </a:prstGeom>
        </p:spPr>
      </p:pic>
      <p:pic>
        <p:nvPicPr>
          <p:cNvPr id="7" name="Picture 6">
            <a:extLst>
              <a:ext uri="{FF2B5EF4-FFF2-40B4-BE49-F238E27FC236}">
                <a16:creationId xmlns:a16="http://schemas.microsoft.com/office/drawing/2014/main" id="{DB323C75-AC5A-2045-BEEE-D18ADE5AB9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192167"/>
            <a:ext cx="1579332" cy="707541"/>
          </a:xfrm>
          <a:prstGeom prst="rect">
            <a:avLst/>
          </a:prstGeom>
        </p:spPr>
      </p:pic>
      <p:sp>
        <p:nvSpPr>
          <p:cNvPr id="8" name="Text Placeholder 9"/>
          <p:cNvSpPr txBox="1">
            <a:spLocks/>
          </p:cNvSpPr>
          <p:nvPr/>
        </p:nvSpPr>
        <p:spPr>
          <a:xfrm>
            <a:off x="553556" y="540006"/>
            <a:ext cx="7828444"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dirty="0">
                <a:latin typeface="Arial" panose="020B0604020202020204" pitchFamily="34" charset="0"/>
                <a:cs typeface="Arial" panose="020B0604020202020204" pitchFamily="34" charset="0"/>
              </a:rPr>
              <a:t>February 27,2019</a:t>
            </a:r>
            <a:endParaRPr lang="en-US" sz="1200" b="0" dirty="0">
              <a:latin typeface="Arial" panose="020B0604020202020204" pitchFamily="34" charset="0"/>
              <a:cs typeface="Arial" panose="020B0604020202020204" pitchFamily="34" charset="0"/>
            </a:endParaRPr>
          </a:p>
        </p:txBody>
      </p:sp>
      <p:sp>
        <p:nvSpPr>
          <p:cNvPr id="2" name="Rectangle 1"/>
          <p:cNvSpPr/>
          <p:nvPr/>
        </p:nvSpPr>
        <p:spPr>
          <a:xfrm>
            <a:off x="528424" y="4426118"/>
            <a:ext cx="8289908" cy="600164"/>
          </a:xfrm>
          <a:prstGeom prst="rect">
            <a:avLst/>
          </a:prstGeom>
        </p:spPr>
        <p:txBody>
          <a:bodyPr wrap="square" anchor="t">
            <a:spAutoFit/>
          </a:bodyPr>
          <a:lstStyle/>
          <a:p>
            <a:r>
              <a:rPr lang="en-US" sz="1100" dirty="0">
                <a:solidFill>
                  <a:srgbClr val="FFFFFF"/>
                </a:solidFill>
                <a:latin typeface="Arial"/>
                <a:cs typeface="Arial"/>
              </a:rPr>
              <a:t>Research reported here was supported by the National Institute of Nursing Research of the National Institutes of Health under Award Number P30NR015335. The content is solely the responsibility of the authors and does not necessarily represent the official views of the National Institutes of Health.</a:t>
            </a:r>
            <a:endParaRPr lang="en-US" sz="1100" dirty="0">
              <a:latin typeface="Arial"/>
              <a:cs typeface="Arial"/>
            </a:endParaRPr>
          </a:p>
        </p:txBody>
      </p:sp>
    </p:spTree>
    <p:extLst>
      <p:ext uri="{BB962C8B-B14F-4D97-AF65-F5344CB8AC3E}">
        <p14:creationId xmlns:p14="http://schemas.microsoft.com/office/powerpoint/2010/main" val="247584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622233C-EE21-4049-81EF-FE893788CCAF}"/>
              </a:ext>
            </a:extLst>
          </p:cNvPr>
          <p:cNvSpPr>
            <a:spLocks noGrp="1"/>
          </p:cNvSpPr>
          <p:nvPr>
            <p:ph type="title"/>
          </p:nvPr>
        </p:nvSpPr>
        <p:spPr>
          <a:xfrm>
            <a:off x="457200" y="777478"/>
            <a:ext cx="8229600" cy="857250"/>
          </a:xfrm>
        </p:spPr>
        <p:txBody>
          <a:bodyPr>
            <a:normAutofit/>
          </a:bodyPr>
          <a:lstStyle/>
          <a:p>
            <a:r>
              <a:rPr lang="en-US" sz="3200" b="1" dirty="0">
                <a:solidFill>
                  <a:schemeClr val="tx1"/>
                </a:solidFill>
                <a:latin typeface="+mn-lt"/>
              </a:rPr>
              <a:t>Cancer Related Cognitive Impairment (CRCI)</a:t>
            </a:r>
          </a:p>
        </p:txBody>
      </p:sp>
      <p:sp>
        <p:nvSpPr>
          <p:cNvPr id="9" name="Content Placeholder 4">
            <a:extLst>
              <a:ext uri="{FF2B5EF4-FFF2-40B4-BE49-F238E27FC236}">
                <a16:creationId xmlns:a16="http://schemas.microsoft.com/office/drawing/2014/main" id="{098463B4-263E-1B4D-A0B0-996033938339}"/>
              </a:ext>
            </a:extLst>
          </p:cNvPr>
          <p:cNvSpPr>
            <a:spLocks noGrp="1"/>
          </p:cNvSpPr>
          <p:nvPr>
            <p:ph idx="1"/>
          </p:nvPr>
        </p:nvSpPr>
        <p:spPr>
          <a:xfrm>
            <a:off x="457200" y="1581150"/>
            <a:ext cx="8229600" cy="2914650"/>
          </a:xfrm>
        </p:spPr>
        <p:txBody>
          <a:bodyPr>
            <a:noAutofit/>
          </a:bodyPr>
          <a:lstStyle/>
          <a:p>
            <a:r>
              <a:rPr lang="en-US" sz="2000" dirty="0">
                <a:solidFill>
                  <a:schemeClr val="tx1"/>
                </a:solidFill>
                <a:latin typeface="+mn-lt"/>
              </a:rPr>
              <a:t>Late and Long-term Effects</a:t>
            </a:r>
          </a:p>
          <a:p>
            <a:r>
              <a:rPr lang="en-US" sz="2000" dirty="0">
                <a:solidFill>
                  <a:schemeClr val="tx1"/>
                </a:solidFill>
                <a:latin typeface="+mn-lt"/>
              </a:rPr>
              <a:t>Cancer Related Cognitive Impairment (CRCI)</a:t>
            </a:r>
          </a:p>
          <a:p>
            <a:pPr lvl="1"/>
            <a:r>
              <a:rPr lang="en-US" sz="2000" dirty="0">
                <a:solidFill>
                  <a:schemeClr val="tx1"/>
                </a:solidFill>
                <a:latin typeface="+mn-lt"/>
              </a:rPr>
              <a:t>Affects up to 60%</a:t>
            </a:r>
          </a:p>
          <a:p>
            <a:r>
              <a:rPr lang="en-US" sz="2000" dirty="0">
                <a:solidFill>
                  <a:schemeClr val="tx1"/>
                </a:solidFill>
                <a:latin typeface="+mn-lt"/>
              </a:rPr>
              <a:t>Memory, attention, executive functioning, processing speed</a:t>
            </a:r>
          </a:p>
          <a:p>
            <a:r>
              <a:rPr lang="en-US" sz="2000" dirty="0">
                <a:solidFill>
                  <a:schemeClr val="tx1"/>
                </a:solidFill>
                <a:latin typeface="+mn-lt"/>
              </a:rPr>
              <a:t>Most often attributed to chemotherapy</a:t>
            </a:r>
          </a:p>
          <a:p>
            <a:r>
              <a:rPr lang="en-US" sz="2000" dirty="0">
                <a:solidFill>
                  <a:schemeClr val="tx1"/>
                </a:solidFill>
                <a:latin typeface="+mn-lt"/>
              </a:rPr>
              <a:t>Evidence from pharmaceutical and behavioral interventions is equivocal </a:t>
            </a:r>
          </a:p>
          <a:p>
            <a:r>
              <a:rPr lang="en-US" sz="2000" dirty="0">
                <a:solidFill>
                  <a:schemeClr val="tx1"/>
                </a:solidFill>
                <a:latin typeface="+mn-lt"/>
              </a:rPr>
              <a:t>Negative impact on quality of life, social/occupational performance</a:t>
            </a:r>
          </a:p>
          <a:p>
            <a:r>
              <a:rPr lang="en-US" sz="2000" dirty="0">
                <a:solidFill>
                  <a:schemeClr val="tx1"/>
                </a:solidFill>
                <a:latin typeface="+mn-lt"/>
              </a:rPr>
              <a:t>3.1 million breast cancer survivors (BCS)</a:t>
            </a:r>
          </a:p>
        </p:txBody>
      </p:sp>
    </p:spTree>
    <p:extLst>
      <p:ext uri="{BB962C8B-B14F-4D97-AF65-F5344CB8AC3E}">
        <p14:creationId xmlns:p14="http://schemas.microsoft.com/office/powerpoint/2010/main" val="86700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B6A580-4249-BB46-B8BA-2DF1FCECA142}"/>
              </a:ext>
            </a:extLst>
          </p:cNvPr>
          <p:cNvPicPr>
            <a:picLocks noChangeAspect="1"/>
          </p:cNvPicPr>
          <p:nvPr/>
        </p:nvPicPr>
        <p:blipFill rotWithShape="1">
          <a:blip r:embed="rId3"/>
          <a:srcRect l="20359" t="30018" r="23992" b="29121"/>
          <a:stretch/>
        </p:blipFill>
        <p:spPr>
          <a:xfrm>
            <a:off x="1600200" y="1200150"/>
            <a:ext cx="5640587" cy="3200400"/>
          </a:xfrm>
          <a:prstGeom prst="rect">
            <a:avLst/>
          </a:prstGeom>
        </p:spPr>
      </p:pic>
    </p:spTree>
    <p:extLst>
      <p:ext uri="{BB962C8B-B14F-4D97-AF65-F5344CB8AC3E}">
        <p14:creationId xmlns:p14="http://schemas.microsoft.com/office/powerpoint/2010/main" val="299410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EA7CB59-A563-EA49-B616-410428FC98B5}"/>
              </a:ext>
            </a:extLst>
          </p:cNvPr>
          <p:cNvGrpSpPr/>
          <p:nvPr/>
        </p:nvGrpSpPr>
        <p:grpSpPr>
          <a:xfrm>
            <a:off x="990600" y="1504950"/>
            <a:ext cx="7817704" cy="3440661"/>
            <a:chOff x="968255" y="-13970"/>
            <a:chExt cx="5765745" cy="1291929"/>
          </a:xfrm>
        </p:grpSpPr>
        <p:sp>
          <p:nvSpPr>
            <p:cNvPr id="5" name="Shape 1073741825">
              <a:extLst>
                <a:ext uri="{FF2B5EF4-FFF2-40B4-BE49-F238E27FC236}">
                  <a16:creationId xmlns:a16="http://schemas.microsoft.com/office/drawing/2014/main" id="{92DC6E02-99FF-7748-B410-B9ECCBE776E5}"/>
                </a:ext>
              </a:extLst>
            </p:cNvPr>
            <p:cNvSpPr>
              <a:spLocks noChangeAspect="1"/>
            </p:cNvSpPr>
            <p:nvPr/>
          </p:nvSpPr>
          <p:spPr>
            <a:xfrm>
              <a:off x="3314700" y="342900"/>
              <a:ext cx="1373665" cy="477859"/>
            </a:xfrm>
            <a:prstGeom prst="rect">
              <a:avLst/>
            </a:prstGeom>
            <a:ln/>
          </p:spPr>
          <p:style>
            <a:lnRef idx="1">
              <a:schemeClr val="accent1"/>
            </a:lnRef>
            <a:fillRef idx="3">
              <a:schemeClr val="accent1"/>
            </a:fillRef>
            <a:effectRef idx="2">
              <a:schemeClr val="accent1"/>
            </a:effectRef>
            <a:fontRef idx="minor">
              <a:schemeClr val="lt1"/>
            </a:fontRef>
          </p:style>
          <p:txBody>
            <a:bodyPr wrap="square" lIns="0" tIns="0" rIns="0" bIns="0" numCol="1" anchor="b">
              <a:noAutofit/>
            </a:bodyPr>
            <a:lstStyle/>
            <a:p>
              <a:pPr marL="0" marR="0" algn="ctr">
                <a:spcBef>
                  <a:spcPts val="0"/>
                </a:spcBef>
                <a:spcAft>
                  <a:spcPts val="0"/>
                </a:spcAft>
              </a:pPr>
              <a:r>
                <a:rPr lang="en-US" sz="1600" b="1"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Biological Factor</a:t>
              </a:r>
              <a:endPar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a:p>
              <a:pPr marL="0" marR="0" algn="ctr">
                <a:spcBef>
                  <a:spcPts val="0"/>
                </a:spcBef>
                <a:spcAft>
                  <a:spcPts val="0"/>
                </a:spcAft>
              </a:pPr>
              <a:r>
                <a:rPr lang="en-US" sz="16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Cellular Aging</a:t>
              </a:r>
              <a:r>
                <a:rPr lang="en-US" sz="16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sym typeface="Wingdings" pitchFamily="2" charset="2"/>
                </a:rPr>
                <a:t> (inflammatory dysregulation, telomerase activity)</a:t>
              </a:r>
              <a:endPar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p:txBody>
        </p:sp>
        <p:sp>
          <p:nvSpPr>
            <p:cNvPr id="6" name="Shape 1073741827">
              <a:extLst>
                <a:ext uri="{FF2B5EF4-FFF2-40B4-BE49-F238E27FC236}">
                  <a16:creationId xmlns:a16="http://schemas.microsoft.com/office/drawing/2014/main" id="{5847BE12-6A81-AD42-A373-F9B224E3AA29}"/>
                </a:ext>
              </a:extLst>
            </p:cNvPr>
            <p:cNvSpPr>
              <a:spLocks noChangeAspect="1"/>
            </p:cNvSpPr>
            <p:nvPr/>
          </p:nvSpPr>
          <p:spPr>
            <a:xfrm>
              <a:off x="968255" y="-13970"/>
              <a:ext cx="1426965" cy="477859"/>
            </a:xfrm>
            <a:prstGeom prst="rect">
              <a:avLst/>
            </a:prstGeom>
            <a:ln/>
          </p:spPr>
          <p:style>
            <a:lnRef idx="1">
              <a:schemeClr val="accent1"/>
            </a:lnRef>
            <a:fillRef idx="3">
              <a:schemeClr val="accent1"/>
            </a:fillRef>
            <a:effectRef idx="2">
              <a:schemeClr val="accent1"/>
            </a:effectRef>
            <a:fontRef idx="minor">
              <a:schemeClr val="lt1"/>
            </a:fontRef>
          </p:style>
          <p:txBody>
            <a:bodyPr wrap="square" lIns="0" tIns="0" rIns="0" bIns="0" numCol="1" anchor="t">
              <a:noAutofit/>
            </a:bodyPr>
            <a:lstStyle/>
            <a:p>
              <a:pPr marL="0" marR="0" algn="ctr">
                <a:spcBef>
                  <a:spcPts val="0"/>
                </a:spcBef>
                <a:spcAft>
                  <a:spcPts val="0"/>
                </a:spcAft>
              </a:pPr>
              <a:endParaRPr lang="en-US" sz="1600" b="1"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algn="ctr">
                <a:spcBef>
                  <a:spcPts val="0"/>
                </a:spcBef>
                <a:spcAft>
                  <a:spcPts val="0"/>
                </a:spcAft>
              </a:pPr>
              <a:r>
                <a:rPr lang="en-US" sz="1600" b="1"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Psychosocial Factors</a:t>
              </a:r>
              <a:endPar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a:p>
              <a:pPr marL="0" marR="0" algn="ctr">
                <a:spcBef>
                  <a:spcPts val="0"/>
                </a:spcBef>
                <a:spcAft>
                  <a:spcPts val="0"/>
                </a:spcAft>
              </a:pPr>
              <a:r>
                <a:rPr lang="fr-FR" sz="16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Stress</a:t>
              </a:r>
            </a:p>
            <a:p>
              <a:pPr marL="0" marR="0" algn="ctr">
                <a:spcBef>
                  <a:spcPts val="0"/>
                </a:spcBef>
                <a:spcAft>
                  <a:spcPts val="0"/>
                </a:spcAft>
              </a:pPr>
              <a:r>
                <a:rPr lang="fr-FR" sz="1600" dirty="0" err="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Emotional</a:t>
              </a:r>
              <a:r>
                <a:rPr lang="fr-FR" sz="16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 </a:t>
              </a:r>
              <a:r>
                <a:rPr lang="fr-FR" sz="1600" dirty="0" err="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Distress</a:t>
              </a:r>
              <a:endPar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p:txBody>
        </p:sp>
        <p:sp>
          <p:nvSpPr>
            <p:cNvPr id="7" name="Shape 1073741828">
              <a:extLst>
                <a:ext uri="{FF2B5EF4-FFF2-40B4-BE49-F238E27FC236}">
                  <a16:creationId xmlns:a16="http://schemas.microsoft.com/office/drawing/2014/main" id="{B429EEDB-E50C-6444-92BC-1C718817322D}"/>
                </a:ext>
              </a:extLst>
            </p:cNvPr>
            <p:cNvSpPr>
              <a:spLocks noChangeAspect="1"/>
            </p:cNvSpPr>
            <p:nvPr/>
          </p:nvSpPr>
          <p:spPr>
            <a:xfrm>
              <a:off x="5276674" y="365931"/>
              <a:ext cx="1457326" cy="477859"/>
            </a:xfrm>
            <a:prstGeom prst="rect">
              <a:avLst/>
            </a:prstGeom>
            <a:ln/>
          </p:spPr>
          <p:style>
            <a:lnRef idx="1">
              <a:schemeClr val="accent1"/>
            </a:lnRef>
            <a:fillRef idx="3">
              <a:schemeClr val="accent1"/>
            </a:fillRef>
            <a:effectRef idx="2">
              <a:schemeClr val="accent1"/>
            </a:effectRef>
            <a:fontRef idx="minor">
              <a:schemeClr val="lt1"/>
            </a:fontRef>
          </p:style>
          <p:txBody>
            <a:bodyPr wrap="square" lIns="0" tIns="9144" rIns="0" bIns="9144" numCol="1" anchor="t">
              <a:noAutofit/>
            </a:bodyPr>
            <a:lstStyle/>
            <a:p>
              <a:pPr marL="0" marR="0" algn="ctr">
                <a:spcBef>
                  <a:spcPts val="0"/>
                </a:spcBef>
                <a:spcAft>
                  <a:spcPts val="0"/>
                </a:spcAft>
              </a:pPr>
              <a:r>
                <a:rPr lang="en-US" sz="1600" b="1"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Health Outcome</a:t>
              </a:r>
              <a:endPar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a:p>
              <a:pPr marL="0" marR="0" algn="ctr">
                <a:spcBef>
                  <a:spcPts val="0"/>
                </a:spcBef>
                <a:spcAft>
                  <a:spcPts val="0"/>
                </a:spcAft>
              </a:pPr>
              <a:r>
                <a:rPr lang="it-IT" sz="16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Cognitive</a:t>
              </a:r>
              <a:r>
                <a:rPr lang="en-US" sz="16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Function</a:t>
              </a:r>
            </a:p>
            <a:p>
              <a:pPr marL="0" marR="0" algn="ctr">
                <a:spcBef>
                  <a:spcPts val="0"/>
                </a:spcBef>
                <a:spcAft>
                  <a:spcPts val="0"/>
                </a:spcAft>
              </a:pPr>
              <a:r>
                <a:rPr lang="en-US" sz="1600" dirty="0">
                  <a:solidFill>
                    <a:srgbClr val="000000"/>
                  </a:solidFill>
                  <a:effectLst/>
                  <a:latin typeface="Helvetica Light" panose="020B0403020202020204" pitchFamily="34" charset="0"/>
                  <a:ea typeface="Helvetica Light" panose="020B0403020202020204" pitchFamily="34" charset="0"/>
                  <a:cs typeface="Helvetica Light" panose="020B0403020202020204" pitchFamily="34" charset="0"/>
                </a:rPr>
                <a:t> </a:t>
              </a:r>
              <a:endPar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a:p>
              <a:pPr marL="0" marR="0" algn="ctr">
                <a:spcBef>
                  <a:spcPts val="0"/>
                </a:spcBef>
                <a:spcAft>
                  <a:spcPts val="0"/>
                </a:spcAft>
              </a:pPr>
              <a:r>
                <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rPr>
                <a:t> </a:t>
              </a:r>
            </a:p>
          </p:txBody>
        </p:sp>
        <p:sp>
          <p:nvSpPr>
            <p:cNvPr id="8" name="Shape 1073741829">
              <a:extLst>
                <a:ext uri="{FF2B5EF4-FFF2-40B4-BE49-F238E27FC236}">
                  <a16:creationId xmlns:a16="http://schemas.microsoft.com/office/drawing/2014/main" id="{5BA21780-A955-834D-B465-1DA888FD5A1E}"/>
                </a:ext>
              </a:extLst>
            </p:cNvPr>
            <p:cNvSpPr>
              <a:spLocks noChangeAspect="1"/>
            </p:cNvSpPr>
            <p:nvPr/>
          </p:nvSpPr>
          <p:spPr>
            <a:xfrm>
              <a:off x="968255" y="800100"/>
              <a:ext cx="1413471" cy="477859"/>
            </a:xfrm>
            <a:prstGeom prst="rect">
              <a:avLst/>
            </a:prstGeom>
            <a:ln/>
          </p:spPr>
          <p:style>
            <a:lnRef idx="1">
              <a:schemeClr val="accent1"/>
            </a:lnRef>
            <a:fillRef idx="3">
              <a:schemeClr val="accent1"/>
            </a:fillRef>
            <a:effectRef idx="2">
              <a:schemeClr val="accent1"/>
            </a:effectRef>
            <a:fontRef idx="minor">
              <a:schemeClr val="lt1"/>
            </a:fontRef>
          </p:style>
          <p:txBody>
            <a:bodyPr wrap="square" lIns="0" tIns="0" rIns="0" bIns="0" numCol="1" anchor="t">
              <a:noAutofit/>
            </a:bodyPr>
            <a:lstStyle/>
            <a:p>
              <a:pPr marL="0" marR="0" algn="ctr">
                <a:spcBef>
                  <a:spcPts val="0"/>
                </a:spcBef>
                <a:spcAft>
                  <a:spcPts val="0"/>
                </a:spcAft>
              </a:pPr>
              <a:r>
                <a:rPr lang="en-US" sz="1600" b="1"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Behavioral Factors</a:t>
              </a:r>
              <a:endPar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a:p>
              <a:pPr marL="0" marR="0" algn="ctr">
                <a:spcBef>
                  <a:spcPts val="0"/>
                </a:spcBef>
                <a:spcAft>
                  <a:spcPts val="0"/>
                </a:spcAft>
              </a:pPr>
              <a:r>
                <a:rPr lang="en-US" sz="16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Meditation Practice</a:t>
              </a:r>
              <a:endPar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a:p>
              <a:pPr marL="0" marR="0" algn="ctr">
                <a:spcBef>
                  <a:spcPts val="0"/>
                </a:spcBef>
                <a:spcAft>
                  <a:spcPts val="0"/>
                </a:spcAft>
              </a:pPr>
              <a:r>
                <a:rPr lang="en-US" sz="1600"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endPar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a:p>
              <a:pPr marL="0" marR="0" algn="ctr">
                <a:spcBef>
                  <a:spcPts val="0"/>
                </a:spcBef>
                <a:spcAft>
                  <a:spcPts val="0"/>
                </a:spcAft>
              </a:pPr>
              <a:r>
                <a:rPr lang="en-US" sz="1600" dirty="0">
                  <a:solidFill>
                    <a:srgbClr val="000000"/>
                  </a:solidFill>
                  <a:effectLst/>
                  <a:latin typeface="Helvetica Light" panose="020B0403020202020204" pitchFamily="34" charset="0"/>
                  <a:ea typeface="Helvetica Light" panose="020B0403020202020204" pitchFamily="34" charset="0"/>
                  <a:cs typeface="Helvetica Light" panose="020B0403020202020204" pitchFamily="34" charset="0"/>
                </a:rPr>
                <a:t> </a:t>
              </a:r>
              <a:endPar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a:p>
              <a:pPr marL="0" marR="0" algn="ctr">
                <a:spcBef>
                  <a:spcPts val="0"/>
                </a:spcBef>
                <a:spcAft>
                  <a:spcPts val="0"/>
                </a:spcAft>
              </a:pPr>
              <a:r>
                <a:rPr lang="en-US" sz="1600" dirty="0">
                  <a:solidFill>
                    <a:srgbClr val="000000"/>
                  </a:solidFill>
                  <a:effectLst/>
                  <a:latin typeface="Helvetica" pitchFamily="2" charset="0"/>
                  <a:ea typeface="Arial Unicode MS" panose="020B0604020202020204" pitchFamily="34" charset="-128"/>
                  <a:cs typeface="Arial Unicode MS" panose="020B0604020202020204" pitchFamily="34" charset="-128"/>
                </a:rPr>
                <a:t> </a:t>
              </a:r>
            </a:p>
          </p:txBody>
        </p:sp>
        <p:cxnSp>
          <p:nvCxnSpPr>
            <p:cNvPr id="9" name="Shape 1073741830">
              <a:extLst>
                <a:ext uri="{FF2B5EF4-FFF2-40B4-BE49-F238E27FC236}">
                  <a16:creationId xmlns:a16="http://schemas.microsoft.com/office/drawing/2014/main" id="{E889E419-3775-BA40-BC02-402C205BE847}"/>
                </a:ext>
              </a:extLst>
            </p:cNvPr>
            <p:cNvCxnSpPr>
              <a:cxnSpLocks/>
            </p:cNvCxnSpPr>
            <p:nvPr/>
          </p:nvCxnSpPr>
          <p:spPr>
            <a:xfrm flipH="1">
              <a:off x="2433310" y="843790"/>
              <a:ext cx="810737" cy="175683"/>
            </a:xfrm>
            <a:prstGeom prst="line">
              <a:avLst/>
            </a:prstGeom>
            <a:ln>
              <a:headEnd type="stealth" w="med" len="med"/>
            </a:ln>
          </p:spPr>
          <p:style>
            <a:lnRef idx="1">
              <a:schemeClr val="accent1"/>
            </a:lnRef>
            <a:fillRef idx="3">
              <a:schemeClr val="accent1"/>
            </a:fillRef>
            <a:effectRef idx="2">
              <a:schemeClr val="accent1"/>
            </a:effectRef>
            <a:fontRef idx="minor">
              <a:schemeClr val="lt1"/>
            </a:fontRef>
          </p:style>
        </p:cxnSp>
        <p:cxnSp>
          <p:nvCxnSpPr>
            <p:cNvPr id="10" name="Shape 1073741832">
              <a:extLst>
                <a:ext uri="{FF2B5EF4-FFF2-40B4-BE49-F238E27FC236}">
                  <a16:creationId xmlns:a16="http://schemas.microsoft.com/office/drawing/2014/main" id="{F1268F73-7ECA-5C4B-BE9B-FD3B9E904454}"/>
                </a:ext>
              </a:extLst>
            </p:cNvPr>
            <p:cNvCxnSpPr>
              <a:cxnSpLocks/>
            </p:cNvCxnSpPr>
            <p:nvPr/>
          </p:nvCxnSpPr>
          <p:spPr>
            <a:xfrm flipH="1" flipV="1">
              <a:off x="2504619" y="92027"/>
              <a:ext cx="2772055" cy="247176"/>
            </a:xfrm>
            <a:prstGeom prst="line">
              <a:avLst/>
            </a:prstGeom>
            <a:ln>
              <a:headEnd type="stealth" w="med" len="med"/>
            </a:ln>
          </p:spPr>
          <p:style>
            <a:lnRef idx="1">
              <a:schemeClr val="accent1"/>
            </a:lnRef>
            <a:fillRef idx="3">
              <a:schemeClr val="accent1"/>
            </a:fillRef>
            <a:effectRef idx="2">
              <a:schemeClr val="accent1"/>
            </a:effectRef>
            <a:fontRef idx="minor">
              <a:schemeClr val="lt1"/>
            </a:fontRef>
          </p:style>
        </p:cxnSp>
        <p:cxnSp>
          <p:nvCxnSpPr>
            <p:cNvPr id="11" name="Shape 1073741834">
              <a:extLst>
                <a:ext uri="{FF2B5EF4-FFF2-40B4-BE49-F238E27FC236}">
                  <a16:creationId xmlns:a16="http://schemas.microsoft.com/office/drawing/2014/main" id="{C6837D1F-76E2-1E44-862D-EF9902720A99}"/>
                </a:ext>
              </a:extLst>
            </p:cNvPr>
            <p:cNvCxnSpPr>
              <a:cxnSpLocks/>
            </p:cNvCxnSpPr>
            <p:nvPr/>
          </p:nvCxnSpPr>
          <p:spPr>
            <a:xfrm flipH="1" flipV="1">
              <a:off x="2496763" y="287779"/>
              <a:ext cx="713423" cy="175260"/>
            </a:xfrm>
            <a:prstGeom prst="line">
              <a:avLst/>
            </a:prstGeom>
            <a:ln>
              <a:headEnd type="stealth" w="med" len="med"/>
            </a:ln>
          </p:spPr>
          <p:style>
            <a:lnRef idx="1">
              <a:schemeClr val="accent1"/>
            </a:lnRef>
            <a:fillRef idx="3">
              <a:schemeClr val="accent1"/>
            </a:fillRef>
            <a:effectRef idx="2">
              <a:schemeClr val="accent1"/>
            </a:effectRef>
            <a:fontRef idx="minor">
              <a:schemeClr val="lt1"/>
            </a:fontRef>
          </p:style>
        </p:cxnSp>
        <p:sp>
          <p:nvSpPr>
            <p:cNvPr id="12" name="Shape 1073741835">
              <a:extLst>
                <a:ext uri="{FF2B5EF4-FFF2-40B4-BE49-F238E27FC236}">
                  <a16:creationId xmlns:a16="http://schemas.microsoft.com/office/drawing/2014/main" id="{1FF26966-BC62-524E-A4C3-27C9A3A09C09}"/>
                </a:ext>
              </a:extLst>
            </p:cNvPr>
            <p:cNvSpPr/>
            <p:nvPr/>
          </p:nvSpPr>
          <p:spPr>
            <a:xfrm>
              <a:off x="3890647" y="64692"/>
              <a:ext cx="281305" cy="16484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lIns="50800" tIns="50800" rIns="50800" bIns="50800" numCol="1" anchor="t">
              <a:noAutofit/>
            </a:bodyPr>
            <a:lstStyle/>
            <a:p>
              <a:pPr marL="0" marR="0" algn="ctr">
                <a:spcBef>
                  <a:spcPts val="0"/>
                </a:spcBef>
                <a:spcAft>
                  <a:spcPts val="0"/>
                </a:spcAft>
              </a:pPr>
              <a:r>
                <a:rPr lang="en-US" sz="2000" b="1">
                  <a:solidFill>
                    <a:srgbClr val="000000"/>
                  </a:solidFill>
                  <a:effectLst/>
                  <a:latin typeface="Helvetica" pitchFamily="2" charset="0"/>
                  <a:ea typeface="Arial Unicode MS" panose="020B0604020202020204" pitchFamily="34" charset="-128"/>
                  <a:cs typeface="Arial Unicode MS" panose="020B0604020202020204" pitchFamily="34" charset="-128"/>
                </a:rPr>
                <a:t>-</a:t>
              </a:r>
              <a:endParaRPr lang="en-US" sz="2000">
                <a:solidFill>
                  <a:srgbClr val="000000"/>
                </a:solidFill>
                <a:effectLst/>
                <a:latin typeface="Helvetica" pitchFamily="2" charset="0"/>
                <a:ea typeface="Arial Unicode MS" panose="020B0604020202020204" pitchFamily="34" charset="-128"/>
                <a:cs typeface="Arial Unicode MS" panose="020B0604020202020204" pitchFamily="34" charset="-128"/>
              </a:endParaRPr>
            </a:p>
          </p:txBody>
        </p:sp>
        <p:sp>
          <p:nvSpPr>
            <p:cNvPr id="13" name="Shape 1073741836">
              <a:extLst>
                <a:ext uri="{FF2B5EF4-FFF2-40B4-BE49-F238E27FC236}">
                  <a16:creationId xmlns:a16="http://schemas.microsoft.com/office/drawing/2014/main" id="{75132E1E-84E5-3847-AA69-0C2390CDA1FA}"/>
                </a:ext>
              </a:extLst>
            </p:cNvPr>
            <p:cNvSpPr/>
            <p:nvPr/>
          </p:nvSpPr>
          <p:spPr>
            <a:xfrm>
              <a:off x="4842101" y="463039"/>
              <a:ext cx="221615" cy="16846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lIns="50800" tIns="50800" rIns="50800" bIns="50800" numCol="1" anchor="t">
              <a:noAutofit/>
            </a:bodyPr>
            <a:lstStyle/>
            <a:p>
              <a:pPr marL="0" marR="0" algn="ctr">
                <a:spcBef>
                  <a:spcPts val="0"/>
                </a:spcBef>
                <a:spcAft>
                  <a:spcPts val="0"/>
                </a:spcAft>
              </a:pPr>
              <a:r>
                <a:rPr lang="en-US" sz="2000" b="1" dirty="0">
                  <a:solidFill>
                    <a:srgbClr val="000000"/>
                  </a:solidFill>
                  <a:effectLst/>
                  <a:latin typeface="Helvetica" pitchFamily="2" charset="0"/>
                  <a:ea typeface="Arial Unicode MS" panose="020B0604020202020204" pitchFamily="34" charset="-128"/>
                  <a:cs typeface="Arial Unicode MS" panose="020B0604020202020204" pitchFamily="34" charset="-128"/>
                </a:rPr>
                <a:t>-</a:t>
              </a:r>
              <a:endParaRPr lang="en-US" sz="20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p:txBody>
        </p:sp>
        <p:sp>
          <p:nvSpPr>
            <p:cNvPr id="14" name="Shape 1073741837">
              <a:extLst>
                <a:ext uri="{FF2B5EF4-FFF2-40B4-BE49-F238E27FC236}">
                  <a16:creationId xmlns:a16="http://schemas.microsoft.com/office/drawing/2014/main" id="{34079F80-A394-844E-BAFA-BF629499AD5C}"/>
                </a:ext>
              </a:extLst>
            </p:cNvPr>
            <p:cNvSpPr/>
            <p:nvPr/>
          </p:nvSpPr>
          <p:spPr>
            <a:xfrm>
              <a:off x="2724545" y="214610"/>
              <a:ext cx="221615" cy="1780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lIns="50800" tIns="50800" rIns="50800" bIns="50800" numCol="1" anchor="t">
              <a:noAutofit/>
            </a:bodyPr>
            <a:lstStyle/>
            <a:p>
              <a:pPr marL="0" marR="0" algn="ctr">
                <a:spcBef>
                  <a:spcPts val="0"/>
                </a:spcBef>
                <a:spcAft>
                  <a:spcPts val="0"/>
                </a:spcAft>
              </a:pPr>
              <a:r>
                <a:rPr lang="en-US" sz="2000" b="1" dirty="0">
                  <a:solidFill>
                    <a:srgbClr val="000000"/>
                  </a:solidFill>
                  <a:effectLst/>
                  <a:latin typeface="Helvetica" pitchFamily="2" charset="0"/>
                  <a:ea typeface="Arial Unicode MS" panose="020B0604020202020204" pitchFamily="34" charset="-128"/>
                  <a:cs typeface="Arial Unicode MS" panose="020B0604020202020204" pitchFamily="34" charset="-128"/>
                </a:rPr>
                <a:t>+</a:t>
              </a:r>
              <a:endParaRPr lang="en-US" sz="20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p:txBody>
        </p:sp>
        <p:cxnSp>
          <p:nvCxnSpPr>
            <p:cNvPr id="15" name="Shape 1073741831">
              <a:extLst>
                <a:ext uri="{FF2B5EF4-FFF2-40B4-BE49-F238E27FC236}">
                  <a16:creationId xmlns:a16="http://schemas.microsoft.com/office/drawing/2014/main" id="{83F33288-4156-E345-B3BE-28E7A0BF7D38}"/>
                </a:ext>
              </a:extLst>
            </p:cNvPr>
            <p:cNvCxnSpPr>
              <a:cxnSpLocks/>
            </p:cNvCxnSpPr>
            <p:nvPr/>
          </p:nvCxnSpPr>
          <p:spPr>
            <a:xfrm flipH="1">
              <a:off x="2419199" y="882650"/>
              <a:ext cx="2786167" cy="303492"/>
            </a:xfrm>
            <a:prstGeom prst="line">
              <a:avLst/>
            </a:prstGeom>
            <a:ln>
              <a:headEnd type="stealth" w="med" len="med"/>
            </a:ln>
          </p:spPr>
          <p:style>
            <a:lnRef idx="1">
              <a:schemeClr val="accent1"/>
            </a:lnRef>
            <a:fillRef idx="3">
              <a:schemeClr val="accent1"/>
            </a:fillRef>
            <a:effectRef idx="2">
              <a:schemeClr val="accent1"/>
            </a:effectRef>
            <a:fontRef idx="minor">
              <a:schemeClr val="lt1"/>
            </a:fontRef>
          </p:style>
        </p:cxnSp>
        <p:cxnSp>
          <p:nvCxnSpPr>
            <p:cNvPr id="16" name="Shape 1073741833">
              <a:extLst>
                <a:ext uri="{FF2B5EF4-FFF2-40B4-BE49-F238E27FC236}">
                  <a16:creationId xmlns:a16="http://schemas.microsoft.com/office/drawing/2014/main" id="{341E8793-9C0D-0A43-8F94-65CD1A25E7AE}"/>
                </a:ext>
              </a:extLst>
            </p:cNvPr>
            <p:cNvCxnSpPr/>
            <p:nvPr/>
          </p:nvCxnSpPr>
          <p:spPr>
            <a:xfrm flipH="1" flipV="1">
              <a:off x="4804953" y="625669"/>
              <a:ext cx="295910" cy="0"/>
            </a:xfrm>
            <a:prstGeom prst="line">
              <a:avLst/>
            </a:prstGeom>
            <a:ln>
              <a:headEnd type="stealth" w="med" len="med"/>
            </a:ln>
          </p:spPr>
          <p:style>
            <a:lnRef idx="1">
              <a:schemeClr val="accent1"/>
            </a:lnRef>
            <a:fillRef idx="3">
              <a:schemeClr val="accent1"/>
            </a:fillRef>
            <a:effectRef idx="2">
              <a:schemeClr val="accent1"/>
            </a:effectRef>
            <a:fontRef idx="minor">
              <a:schemeClr val="lt1"/>
            </a:fontRef>
          </p:style>
        </p:cxnSp>
        <p:sp>
          <p:nvSpPr>
            <p:cNvPr id="17" name="Shape 1073741840">
              <a:extLst>
                <a:ext uri="{FF2B5EF4-FFF2-40B4-BE49-F238E27FC236}">
                  <a16:creationId xmlns:a16="http://schemas.microsoft.com/office/drawing/2014/main" id="{19D2BD55-3C92-2240-AB1E-61CA0DEA71F4}"/>
                </a:ext>
              </a:extLst>
            </p:cNvPr>
            <p:cNvSpPr/>
            <p:nvPr/>
          </p:nvSpPr>
          <p:spPr>
            <a:xfrm>
              <a:off x="2760020" y="758673"/>
              <a:ext cx="221615" cy="2202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lIns="50800" tIns="50800" rIns="50800" bIns="50800" numCol="1" anchor="t">
              <a:noAutofit/>
            </a:bodyPr>
            <a:lstStyle/>
            <a:p>
              <a:pPr marL="0" marR="0" algn="ctr">
                <a:spcBef>
                  <a:spcPts val="0"/>
                </a:spcBef>
                <a:spcAft>
                  <a:spcPts val="0"/>
                </a:spcAft>
              </a:pPr>
              <a:r>
                <a:rPr lang="en-US" sz="2000" b="1" dirty="0">
                  <a:solidFill>
                    <a:srgbClr val="000000"/>
                  </a:solidFill>
                  <a:effectLst/>
                  <a:latin typeface="Helvetica" pitchFamily="2" charset="0"/>
                  <a:ea typeface="Arial Unicode MS" panose="020B0604020202020204" pitchFamily="34" charset="-128"/>
                  <a:cs typeface="Arial Unicode MS" panose="020B0604020202020204" pitchFamily="34" charset="-128"/>
                </a:rPr>
                <a:t>-</a:t>
              </a:r>
              <a:endParaRPr lang="en-US" sz="20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p:txBody>
        </p:sp>
        <p:sp>
          <p:nvSpPr>
            <p:cNvPr id="18" name="Shape 1073741841">
              <a:extLst>
                <a:ext uri="{FF2B5EF4-FFF2-40B4-BE49-F238E27FC236}">
                  <a16:creationId xmlns:a16="http://schemas.microsoft.com/office/drawing/2014/main" id="{5E15E612-94EE-4840-BF9C-CE77FDA11DCF}"/>
                </a:ext>
              </a:extLst>
            </p:cNvPr>
            <p:cNvSpPr/>
            <p:nvPr/>
          </p:nvSpPr>
          <p:spPr>
            <a:xfrm>
              <a:off x="3975788" y="1053050"/>
              <a:ext cx="221615" cy="17195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lIns="50800" tIns="50800" rIns="50800" bIns="50800" numCol="1" anchor="t">
              <a:noAutofit/>
            </a:bodyPr>
            <a:lstStyle/>
            <a:p>
              <a:pPr marL="0" marR="0" algn="ctr">
                <a:spcBef>
                  <a:spcPts val="0"/>
                </a:spcBef>
                <a:spcAft>
                  <a:spcPts val="0"/>
                </a:spcAft>
              </a:pPr>
              <a:r>
                <a:rPr lang="en-US" sz="2000" b="1" dirty="0">
                  <a:solidFill>
                    <a:srgbClr val="000000"/>
                  </a:solidFill>
                  <a:effectLst/>
                  <a:latin typeface="Helvetica" pitchFamily="2" charset="0"/>
                  <a:ea typeface="Arial Unicode MS" panose="020B0604020202020204" pitchFamily="34" charset="-128"/>
                  <a:cs typeface="Arial Unicode MS" panose="020B0604020202020204" pitchFamily="34" charset="-128"/>
                </a:rPr>
                <a:t>+</a:t>
              </a:r>
              <a:endParaRPr lang="en-US" sz="2000" dirty="0">
                <a:solidFill>
                  <a:srgbClr val="000000"/>
                </a:solidFill>
                <a:effectLst/>
                <a:latin typeface="Helvetica" pitchFamily="2" charset="0"/>
                <a:ea typeface="Arial Unicode MS" panose="020B0604020202020204" pitchFamily="34" charset="-128"/>
                <a:cs typeface="Arial Unicode MS" panose="020B0604020202020204" pitchFamily="34" charset="-128"/>
              </a:endParaRPr>
            </a:p>
          </p:txBody>
        </p:sp>
      </p:grpSp>
      <p:sp>
        <p:nvSpPr>
          <p:cNvPr id="19" name="Title 22">
            <a:extLst>
              <a:ext uri="{FF2B5EF4-FFF2-40B4-BE49-F238E27FC236}">
                <a16:creationId xmlns:a16="http://schemas.microsoft.com/office/drawing/2014/main" id="{8D8A7FEA-C2B9-4D4F-8DDF-365A3806E95E}"/>
              </a:ext>
            </a:extLst>
          </p:cNvPr>
          <p:cNvSpPr>
            <a:spLocks noGrp="1"/>
          </p:cNvSpPr>
          <p:nvPr>
            <p:ph type="title"/>
          </p:nvPr>
        </p:nvSpPr>
        <p:spPr>
          <a:xfrm>
            <a:off x="555795" y="571359"/>
            <a:ext cx="8382000" cy="719138"/>
          </a:xfrm>
          <a:ln>
            <a:noFill/>
          </a:ln>
        </p:spPr>
        <p:style>
          <a:lnRef idx="2">
            <a:schemeClr val="accent1"/>
          </a:lnRef>
          <a:fillRef idx="1">
            <a:schemeClr val="lt1"/>
          </a:fillRef>
          <a:effectRef idx="0">
            <a:schemeClr val="accent1"/>
          </a:effectRef>
          <a:fontRef idx="minor">
            <a:schemeClr val="dk1"/>
          </a:fontRef>
        </p:style>
        <p:txBody>
          <a:bodyPr>
            <a:noAutofit/>
          </a:bodyPr>
          <a:lstStyle/>
          <a:p>
            <a:r>
              <a:rPr lang="en-US" sz="3200" b="1" dirty="0">
                <a:latin typeface="+mj-lt"/>
              </a:rPr>
              <a:t>Kang et al.’s (2010) Integrated Biobehavioral Model </a:t>
            </a:r>
          </a:p>
        </p:txBody>
      </p:sp>
      <p:cxnSp>
        <p:nvCxnSpPr>
          <p:cNvPr id="20" name="Straight Arrow Connector 19">
            <a:extLst>
              <a:ext uri="{FF2B5EF4-FFF2-40B4-BE49-F238E27FC236}">
                <a16:creationId xmlns:a16="http://schemas.microsoft.com/office/drawing/2014/main" id="{0EE9A0BD-88C1-D540-869A-1CA98334938F}"/>
              </a:ext>
            </a:extLst>
          </p:cNvPr>
          <p:cNvCxnSpPr/>
          <p:nvPr/>
        </p:nvCxnSpPr>
        <p:spPr>
          <a:xfrm flipV="1">
            <a:off x="1828800" y="2867403"/>
            <a:ext cx="0" cy="704686"/>
          </a:xfrm>
          <a:prstGeom prst="straightConnector1">
            <a:avLst/>
          </a:prstGeom>
          <a:ln>
            <a:tailEnd type="triangle"/>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3130798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AF1B702D-836C-B249-A895-54F89C56FF8A}"/>
              </a:ext>
            </a:extLst>
          </p:cNvPr>
          <p:cNvGrpSpPr/>
          <p:nvPr/>
        </p:nvGrpSpPr>
        <p:grpSpPr>
          <a:xfrm>
            <a:off x="304800" y="1352550"/>
            <a:ext cx="9054021" cy="2723804"/>
            <a:chOff x="76199" y="1294809"/>
            <a:chExt cx="10806621" cy="3562004"/>
          </a:xfrm>
        </p:grpSpPr>
        <p:sp>
          <p:nvSpPr>
            <p:cNvPr id="28" name="TextBox 27">
              <a:extLst>
                <a:ext uri="{FF2B5EF4-FFF2-40B4-BE49-F238E27FC236}">
                  <a16:creationId xmlns:a16="http://schemas.microsoft.com/office/drawing/2014/main" id="{8D914968-410D-7643-A3B6-B8848094A255}"/>
                </a:ext>
              </a:extLst>
            </p:cNvPr>
            <p:cNvSpPr txBox="1"/>
            <p:nvPr/>
          </p:nvSpPr>
          <p:spPr>
            <a:xfrm>
              <a:off x="5056141" y="1294809"/>
              <a:ext cx="1777659" cy="41927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a:t>8 weeks</a:t>
              </a:r>
            </a:p>
          </p:txBody>
        </p:sp>
        <p:sp>
          <p:nvSpPr>
            <p:cNvPr id="29" name="TextBox 28">
              <a:extLst>
                <a:ext uri="{FF2B5EF4-FFF2-40B4-BE49-F238E27FC236}">
                  <a16:creationId xmlns:a16="http://schemas.microsoft.com/office/drawing/2014/main" id="{69A2DD30-91FE-8548-B656-ECE24174101D}"/>
                </a:ext>
              </a:extLst>
            </p:cNvPr>
            <p:cNvSpPr txBox="1"/>
            <p:nvPr/>
          </p:nvSpPr>
          <p:spPr>
            <a:xfrm>
              <a:off x="7264021" y="1300040"/>
              <a:ext cx="2949103" cy="41927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a:t>8 weeks (optional)</a:t>
              </a:r>
            </a:p>
          </p:txBody>
        </p:sp>
        <p:grpSp>
          <p:nvGrpSpPr>
            <p:cNvPr id="30" name="Group 29">
              <a:extLst>
                <a:ext uri="{FF2B5EF4-FFF2-40B4-BE49-F238E27FC236}">
                  <a16:creationId xmlns:a16="http://schemas.microsoft.com/office/drawing/2014/main" id="{2804CCA0-D261-A84B-BDBF-42EE107295B1}"/>
                </a:ext>
              </a:extLst>
            </p:cNvPr>
            <p:cNvGrpSpPr/>
            <p:nvPr/>
          </p:nvGrpSpPr>
          <p:grpSpPr>
            <a:xfrm>
              <a:off x="76199" y="1705307"/>
              <a:ext cx="10806621" cy="3151506"/>
              <a:chOff x="76199" y="1705307"/>
              <a:chExt cx="8859092" cy="1899437"/>
            </a:xfrm>
          </p:grpSpPr>
          <p:cxnSp>
            <p:nvCxnSpPr>
              <p:cNvPr id="31" name="Straight Arrow Connector 30">
                <a:extLst>
                  <a:ext uri="{FF2B5EF4-FFF2-40B4-BE49-F238E27FC236}">
                    <a16:creationId xmlns:a16="http://schemas.microsoft.com/office/drawing/2014/main" id="{A13A84A1-CC99-5844-93BC-13E9C9BF55AF}"/>
                  </a:ext>
                </a:extLst>
              </p:cNvPr>
              <p:cNvCxnSpPr>
                <a:cxnSpLocks/>
              </p:cNvCxnSpPr>
              <p:nvPr/>
            </p:nvCxnSpPr>
            <p:spPr>
              <a:xfrm>
                <a:off x="1219200" y="2571750"/>
                <a:ext cx="467805" cy="0"/>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32" name="Straight Arrow Connector 31">
                <a:extLst>
                  <a:ext uri="{FF2B5EF4-FFF2-40B4-BE49-F238E27FC236}">
                    <a16:creationId xmlns:a16="http://schemas.microsoft.com/office/drawing/2014/main" id="{D6BD8F05-9D33-D84B-BAD8-ABBAC9B499A3}"/>
                  </a:ext>
                </a:extLst>
              </p:cNvPr>
              <p:cNvCxnSpPr>
                <a:cxnSpLocks/>
                <a:endCxn id="38" idx="2"/>
              </p:cNvCxnSpPr>
              <p:nvPr/>
            </p:nvCxnSpPr>
            <p:spPr>
              <a:xfrm>
                <a:off x="2810584" y="2724150"/>
                <a:ext cx="474831" cy="554597"/>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33" name="Straight Arrow Connector 32">
                <a:extLst>
                  <a:ext uri="{FF2B5EF4-FFF2-40B4-BE49-F238E27FC236}">
                    <a16:creationId xmlns:a16="http://schemas.microsoft.com/office/drawing/2014/main" id="{D028FA89-DB73-2F4C-9137-B134BBAB9130}"/>
                  </a:ext>
                </a:extLst>
              </p:cNvPr>
              <p:cNvCxnSpPr>
                <a:cxnSpLocks/>
              </p:cNvCxnSpPr>
              <p:nvPr/>
            </p:nvCxnSpPr>
            <p:spPr>
              <a:xfrm>
                <a:off x="4258384" y="3219450"/>
                <a:ext cx="3898249" cy="0"/>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sp>
            <p:nvSpPr>
              <p:cNvPr id="34" name="Oval 33">
                <a:extLst>
                  <a:ext uri="{FF2B5EF4-FFF2-40B4-BE49-F238E27FC236}">
                    <a16:creationId xmlns:a16="http://schemas.microsoft.com/office/drawing/2014/main" id="{D14E40D7-A6B2-044A-BE3D-A774B89A4CAE}"/>
                  </a:ext>
                </a:extLst>
              </p:cNvPr>
              <p:cNvSpPr/>
              <p:nvPr/>
            </p:nvSpPr>
            <p:spPr>
              <a:xfrm>
                <a:off x="76199" y="2343150"/>
                <a:ext cx="1403415" cy="55885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Enrolled</a:t>
                </a:r>
              </a:p>
              <a:p>
                <a:pPr algn="ctr"/>
                <a:r>
                  <a:rPr lang="en-US" sz="1600" dirty="0"/>
                  <a:t>(N=30)</a:t>
                </a:r>
              </a:p>
            </p:txBody>
          </p:sp>
          <p:sp>
            <p:nvSpPr>
              <p:cNvPr id="35" name="Rectangle 34">
                <a:extLst>
                  <a:ext uri="{FF2B5EF4-FFF2-40B4-BE49-F238E27FC236}">
                    <a16:creationId xmlns:a16="http://schemas.microsoft.com/office/drawing/2014/main" id="{A60D720B-7A5B-BE48-9C50-128F6AF5486E}"/>
                  </a:ext>
                </a:extLst>
              </p:cNvPr>
              <p:cNvSpPr/>
              <p:nvPr/>
            </p:nvSpPr>
            <p:spPr>
              <a:xfrm>
                <a:off x="1595792" y="2419350"/>
                <a:ext cx="1496976" cy="3725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Baseline</a:t>
                </a:r>
              </a:p>
            </p:txBody>
          </p:sp>
          <p:cxnSp>
            <p:nvCxnSpPr>
              <p:cNvPr id="36" name="Straight Arrow Connector 35">
                <a:extLst>
                  <a:ext uri="{FF2B5EF4-FFF2-40B4-BE49-F238E27FC236}">
                    <a16:creationId xmlns:a16="http://schemas.microsoft.com/office/drawing/2014/main" id="{F214DD03-D5E7-0640-9D54-6D692B5DA963}"/>
                  </a:ext>
                </a:extLst>
              </p:cNvPr>
              <p:cNvCxnSpPr>
                <a:cxnSpLocks/>
                <a:endCxn id="48" idx="2"/>
              </p:cNvCxnSpPr>
              <p:nvPr/>
            </p:nvCxnSpPr>
            <p:spPr>
              <a:xfrm flipV="1">
                <a:off x="2810584" y="2031304"/>
                <a:ext cx="466015" cy="388047"/>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sp>
            <p:nvSpPr>
              <p:cNvPr id="37" name="TextBox 36">
                <a:extLst>
                  <a:ext uri="{FF2B5EF4-FFF2-40B4-BE49-F238E27FC236}">
                    <a16:creationId xmlns:a16="http://schemas.microsoft.com/office/drawing/2014/main" id="{9B57F368-8663-574B-974C-CBAFA039DB3F}"/>
                  </a:ext>
                </a:extLst>
              </p:cNvPr>
              <p:cNvSpPr txBox="1"/>
              <p:nvPr/>
            </p:nvSpPr>
            <p:spPr>
              <a:xfrm>
                <a:off x="3074758" y="2479282"/>
                <a:ext cx="1187768" cy="25270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600" dirty="0"/>
                  <a:t>Randomized</a:t>
                </a:r>
              </a:p>
            </p:txBody>
          </p:sp>
          <p:sp>
            <p:nvSpPr>
              <p:cNvPr id="38" name="Oval 37">
                <a:extLst>
                  <a:ext uri="{FF2B5EF4-FFF2-40B4-BE49-F238E27FC236}">
                    <a16:creationId xmlns:a16="http://schemas.microsoft.com/office/drawing/2014/main" id="{D266133F-3A34-B54F-BD3D-BCF5C7985533}"/>
                  </a:ext>
                </a:extLst>
              </p:cNvPr>
              <p:cNvSpPr/>
              <p:nvPr/>
            </p:nvSpPr>
            <p:spPr>
              <a:xfrm>
                <a:off x="3285415" y="2952750"/>
                <a:ext cx="1299029" cy="65199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a:t>Music Listening (n=15)</a:t>
                </a:r>
              </a:p>
            </p:txBody>
          </p:sp>
          <p:cxnSp>
            <p:nvCxnSpPr>
              <p:cNvPr id="39" name="Straight Arrow Connector 38">
                <a:extLst>
                  <a:ext uri="{FF2B5EF4-FFF2-40B4-BE49-F238E27FC236}">
                    <a16:creationId xmlns:a16="http://schemas.microsoft.com/office/drawing/2014/main" id="{13756095-545D-914A-973C-2BF47CFAD08B}"/>
                  </a:ext>
                </a:extLst>
              </p:cNvPr>
              <p:cNvCxnSpPr>
                <a:cxnSpLocks/>
              </p:cNvCxnSpPr>
              <p:nvPr/>
            </p:nvCxnSpPr>
            <p:spPr>
              <a:xfrm>
                <a:off x="4258384" y="2038350"/>
                <a:ext cx="3825176" cy="0"/>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sp>
            <p:nvSpPr>
              <p:cNvPr id="40" name="TextBox 39">
                <a:extLst>
                  <a:ext uri="{FF2B5EF4-FFF2-40B4-BE49-F238E27FC236}">
                    <a16:creationId xmlns:a16="http://schemas.microsoft.com/office/drawing/2014/main" id="{0BE2BD3B-D933-F144-BEC7-7B3D5DDBF24C}"/>
                  </a:ext>
                </a:extLst>
              </p:cNvPr>
              <p:cNvSpPr txBox="1"/>
              <p:nvPr/>
            </p:nvSpPr>
            <p:spPr>
              <a:xfrm>
                <a:off x="4191000" y="2795631"/>
                <a:ext cx="1777659" cy="25270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a:t>8 weeks</a:t>
                </a:r>
              </a:p>
            </p:txBody>
          </p:sp>
          <p:sp>
            <p:nvSpPr>
              <p:cNvPr id="41" name="Rectangle 40">
                <a:extLst>
                  <a:ext uri="{FF2B5EF4-FFF2-40B4-BE49-F238E27FC236}">
                    <a16:creationId xmlns:a16="http://schemas.microsoft.com/office/drawing/2014/main" id="{FEE7E471-3D41-2A4A-BCA4-B6C74C1CD203}"/>
                  </a:ext>
                </a:extLst>
              </p:cNvPr>
              <p:cNvSpPr/>
              <p:nvPr/>
            </p:nvSpPr>
            <p:spPr>
              <a:xfrm>
                <a:off x="4935368" y="1885950"/>
                <a:ext cx="1050820" cy="3725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Time 2</a:t>
                </a:r>
              </a:p>
            </p:txBody>
          </p:sp>
          <p:sp>
            <p:nvSpPr>
              <p:cNvPr id="42" name="Rectangle 41">
                <a:extLst>
                  <a:ext uri="{FF2B5EF4-FFF2-40B4-BE49-F238E27FC236}">
                    <a16:creationId xmlns:a16="http://schemas.microsoft.com/office/drawing/2014/main" id="{B77EB3BE-6E88-5A4D-B0B4-4DBC0295CB7D}"/>
                  </a:ext>
                </a:extLst>
              </p:cNvPr>
              <p:cNvSpPr/>
              <p:nvPr/>
            </p:nvSpPr>
            <p:spPr>
              <a:xfrm>
                <a:off x="4935368" y="3108141"/>
                <a:ext cx="1050820" cy="3725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Time 2</a:t>
                </a:r>
              </a:p>
            </p:txBody>
          </p:sp>
          <p:sp>
            <p:nvSpPr>
              <p:cNvPr id="43" name="TextBox 42">
                <a:extLst>
                  <a:ext uri="{FF2B5EF4-FFF2-40B4-BE49-F238E27FC236}">
                    <a16:creationId xmlns:a16="http://schemas.microsoft.com/office/drawing/2014/main" id="{2406E9F0-9913-4646-8126-9B58878CFECB}"/>
                  </a:ext>
                </a:extLst>
              </p:cNvPr>
              <p:cNvSpPr txBox="1"/>
              <p:nvPr/>
            </p:nvSpPr>
            <p:spPr>
              <a:xfrm>
                <a:off x="5986188" y="2832026"/>
                <a:ext cx="2949103" cy="25270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a:t>8 weeks (optional)</a:t>
                </a:r>
              </a:p>
            </p:txBody>
          </p:sp>
          <p:sp>
            <p:nvSpPr>
              <p:cNvPr id="44" name="Rectangle 43">
                <a:extLst>
                  <a:ext uri="{FF2B5EF4-FFF2-40B4-BE49-F238E27FC236}">
                    <a16:creationId xmlns:a16="http://schemas.microsoft.com/office/drawing/2014/main" id="{4CAC1AA6-435A-B14A-8DF1-0CFB591702E5}"/>
                  </a:ext>
                </a:extLst>
              </p:cNvPr>
              <p:cNvSpPr/>
              <p:nvPr/>
            </p:nvSpPr>
            <p:spPr>
              <a:xfrm>
                <a:off x="7153906" y="1885950"/>
                <a:ext cx="1049273" cy="3725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Time 3</a:t>
                </a:r>
              </a:p>
            </p:txBody>
          </p:sp>
          <p:sp>
            <p:nvSpPr>
              <p:cNvPr id="45" name="Rectangle 44">
                <a:extLst>
                  <a:ext uri="{FF2B5EF4-FFF2-40B4-BE49-F238E27FC236}">
                    <a16:creationId xmlns:a16="http://schemas.microsoft.com/office/drawing/2014/main" id="{A3C4B44B-C7E5-3646-8D96-B4EC9F6ADC1F}"/>
                  </a:ext>
                </a:extLst>
              </p:cNvPr>
              <p:cNvSpPr/>
              <p:nvPr/>
            </p:nvSpPr>
            <p:spPr>
              <a:xfrm>
                <a:off x="7226977" y="3105150"/>
                <a:ext cx="976201" cy="3725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Time 3</a:t>
                </a:r>
              </a:p>
            </p:txBody>
          </p:sp>
          <p:sp>
            <p:nvSpPr>
              <p:cNvPr id="48" name="Oval 47">
                <a:extLst>
                  <a:ext uri="{FF2B5EF4-FFF2-40B4-BE49-F238E27FC236}">
                    <a16:creationId xmlns:a16="http://schemas.microsoft.com/office/drawing/2014/main" id="{643C0769-94E6-574D-8F66-8EAFADAC7CF8}"/>
                  </a:ext>
                </a:extLst>
              </p:cNvPr>
              <p:cNvSpPr/>
              <p:nvPr/>
            </p:nvSpPr>
            <p:spPr>
              <a:xfrm>
                <a:off x="3276599" y="1705307"/>
                <a:ext cx="1299029" cy="65199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a:t>Meditation (n=15)</a:t>
                </a:r>
              </a:p>
            </p:txBody>
          </p:sp>
        </p:grpSp>
      </p:grpSp>
      <p:sp>
        <p:nvSpPr>
          <p:cNvPr id="49" name="Title 41">
            <a:extLst>
              <a:ext uri="{FF2B5EF4-FFF2-40B4-BE49-F238E27FC236}">
                <a16:creationId xmlns:a16="http://schemas.microsoft.com/office/drawing/2014/main" id="{69750237-183E-7B43-B529-8BB3685C93A2}"/>
              </a:ext>
            </a:extLst>
          </p:cNvPr>
          <p:cNvSpPr>
            <a:spLocks noGrp="1"/>
          </p:cNvSpPr>
          <p:nvPr>
            <p:ph type="title"/>
          </p:nvPr>
        </p:nvSpPr>
        <p:spPr>
          <a:xfrm>
            <a:off x="457200" y="537560"/>
            <a:ext cx="10104588" cy="1047848"/>
          </a:xfrm>
        </p:spPr>
        <p:txBody>
          <a:bodyPr>
            <a:normAutofit/>
          </a:bodyPr>
          <a:lstStyle/>
          <a:p>
            <a:r>
              <a:rPr lang="en-US" sz="3200" b="1" dirty="0">
                <a:solidFill>
                  <a:schemeClr val="tx1"/>
                </a:solidFill>
                <a:latin typeface="+mn-lt"/>
              </a:rPr>
              <a:t>Study Timeline (study in progress)</a:t>
            </a:r>
          </a:p>
        </p:txBody>
      </p:sp>
    </p:spTree>
    <p:extLst>
      <p:ext uri="{BB962C8B-B14F-4D97-AF65-F5344CB8AC3E}">
        <p14:creationId xmlns:p14="http://schemas.microsoft.com/office/powerpoint/2010/main" val="2911803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8C9480-20A7-814A-929A-EE88BFE7B7C9}"/>
              </a:ext>
            </a:extLst>
          </p:cNvPr>
          <p:cNvSpPr>
            <a:spLocks noGrp="1"/>
          </p:cNvSpPr>
          <p:nvPr>
            <p:ph type="title"/>
          </p:nvPr>
        </p:nvSpPr>
        <p:spPr>
          <a:xfrm>
            <a:off x="570555" y="361950"/>
            <a:ext cx="10515600" cy="1325563"/>
          </a:xfrm>
        </p:spPr>
        <p:txBody>
          <a:bodyPr>
            <a:normAutofit/>
          </a:bodyPr>
          <a:lstStyle/>
          <a:p>
            <a:r>
              <a:rPr lang="en-US" sz="3200" b="1" dirty="0">
                <a:solidFill>
                  <a:schemeClr val="tx1"/>
                </a:solidFill>
                <a:latin typeface="+mj-lt"/>
              </a:rPr>
              <a:t>Lessons Learned So Far</a:t>
            </a:r>
          </a:p>
        </p:txBody>
      </p:sp>
      <p:sp>
        <p:nvSpPr>
          <p:cNvPr id="5" name="Content Placeholder 2">
            <a:extLst>
              <a:ext uri="{FF2B5EF4-FFF2-40B4-BE49-F238E27FC236}">
                <a16:creationId xmlns:a16="http://schemas.microsoft.com/office/drawing/2014/main" id="{91E9BAAF-8C7F-194B-B4D2-7B5DC7D2994E}"/>
              </a:ext>
            </a:extLst>
          </p:cNvPr>
          <p:cNvSpPr>
            <a:spLocks noGrp="1"/>
          </p:cNvSpPr>
          <p:nvPr>
            <p:ph idx="1"/>
          </p:nvPr>
        </p:nvSpPr>
        <p:spPr>
          <a:xfrm>
            <a:off x="533400" y="1809750"/>
            <a:ext cx="8686800" cy="2041525"/>
          </a:xfrm>
        </p:spPr>
        <p:txBody>
          <a:bodyPr>
            <a:normAutofit/>
          </a:bodyPr>
          <a:lstStyle/>
          <a:p>
            <a:r>
              <a:rPr lang="en-US" sz="2400" dirty="0">
                <a:solidFill>
                  <a:schemeClr val="tx1"/>
                </a:solidFill>
                <a:latin typeface="+mn-lt"/>
              </a:rPr>
              <a:t>Collaborators with biomarker expertise (wet-lab) is essential</a:t>
            </a:r>
          </a:p>
          <a:p>
            <a:r>
              <a:rPr lang="en-US" sz="2400" dirty="0">
                <a:solidFill>
                  <a:schemeClr val="tx1"/>
                </a:solidFill>
                <a:latin typeface="+mn-lt"/>
              </a:rPr>
              <a:t>Use industry representatives for specific assay/methods/interpretation questions when available</a:t>
            </a:r>
          </a:p>
          <a:p>
            <a:r>
              <a:rPr lang="en-US" sz="2400" dirty="0">
                <a:solidFill>
                  <a:schemeClr val="tx1"/>
                </a:solidFill>
                <a:latin typeface="+mn-lt"/>
              </a:rPr>
              <a:t>Adapt biomarker choices with evolving science</a:t>
            </a:r>
          </a:p>
          <a:p>
            <a:pPr marL="0" indent="0">
              <a:buNone/>
            </a:pPr>
            <a:endParaRPr lang="en-US" sz="2400" dirty="0"/>
          </a:p>
        </p:txBody>
      </p:sp>
    </p:spTree>
    <p:extLst>
      <p:ext uri="{BB962C8B-B14F-4D97-AF65-F5344CB8AC3E}">
        <p14:creationId xmlns:p14="http://schemas.microsoft.com/office/powerpoint/2010/main" val="1089550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F01859-35D4-C345-B9B4-9448F9AA1CA8}"/>
              </a:ext>
            </a:extLst>
          </p:cNvPr>
          <p:cNvSpPr>
            <a:spLocks noGrp="1"/>
          </p:cNvSpPr>
          <p:nvPr>
            <p:ph type="title"/>
          </p:nvPr>
        </p:nvSpPr>
        <p:spPr>
          <a:xfrm>
            <a:off x="609600" y="365125"/>
            <a:ext cx="4800600" cy="1325563"/>
          </a:xfrm>
        </p:spPr>
        <p:txBody>
          <a:bodyPr>
            <a:normAutofit/>
          </a:bodyPr>
          <a:lstStyle/>
          <a:p>
            <a:r>
              <a:rPr lang="en-US" sz="3200" b="1" dirty="0">
                <a:solidFill>
                  <a:schemeClr val="tx1"/>
                </a:solidFill>
                <a:latin typeface="+mj-lt"/>
              </a:rPr>
              <a:t>Anticipated Challenges &amp; </a:t>
            </a:r>
            <a:br>
              <a:rPr lang="en-US" sz="3200" b="1" dirty="0">
                <a:solidFill>
                  <a:schemeClr val="tx1"/>
                </a:solidFill>
                <a:latin typeface="+mj-lt"/>
              </a:rPr>
            </a:br>
            <a:r>
              <a:rPr lang="en-US" sz="3200" b="1" dirty="0">
                <a:solidFill>
                  <a:schemeClr val="tx1"/>
                </a:solidFill>
                <a:latin typeface="+mj-lt"/>
              </a:rPr>
              <a:t>Alternative Strategies</a:t>
            </a:r>
          </a:p>
        </p:txBody>
      </p:sp>
      <p:sp>
        <p:nvSpPr>
          <p:cNvPr id="5" name="Content Placeholder 2">
            <a:extLst>
              <a:ext uri="{FF2B5EF4-FFF2-40B4-BE49-F238E27FC236}">
                <a16:creationId xmlns:a16="http://schemas.microsoft.com/office/drawing/2014/main" id="{05740682-0558-A34F-9601-23BF198AD278}"/>
              </a:ext>
            </a:extLst>
          </p:cNvPr>
          <p:cNvSpPr>
            <a:spLocks noGrp="1"/>
          </p:cNvSpPr>
          <p:nvPr>
            <p:ph idx="1"/>
          </p:nvPr>
        </p:nvSpPr>
        <p:spPr>
          <a:xfrm>
            <a:off x="609600" y="1825625"/>
            <a:ext cx="5029200" cy="2786062"/>
          </a:xfrm>
        </p:spPr>
        <p:txBody>
          <a:bodyPr>
            <a:normAutofit/>
          </a:bodyPr>
          <a:lstStyle/>
          <a:p>
            <a:r>
              <a:rPr lang="en-US" sz="2400" dirty="0">
                <a:solidFill>
                  <a:schemeClr val="tx1"/>
                </a:solidFill>
                <a:latin typeface="+mn-lt"/>
              </a:rPr>
              <a:t>Null findings</a:t>
            </a:r>
          </a:p>
          <a:p>
            <a:r>
              <a:rPr lang="en-US" sz="2400" dirty="0">
                <a:solidFill>
                  <a:schemeClr val="tx1"/>
                </a:solidFill>
                <a:latin typeface="+mn-lt"/>
              </a:rPr>
              <a:t>What do cytokines really tell us?</a:t>
            </a:r>
          </a:p>
          <a:p>
            <a:r>
              <a:rPr lang="en-US" sz="2400" dirty="0">
                <a:solidFill>
                  <a:schemeClr val="tx1"/>
                </a:solidFill>
                <a:latin typeface="+mn-lt"/>
              </a:rPr>
              <a:t>Other methods of measuring cellular stress</a:t>
            </a:r>
          </a:p>
        </p:txBody>
      </p:sp>
      <p:pic>
        <p:nvPicPr>
          <p:cNvPr id="2" name="Picture 1">
            <a:extLst>
              <a:ext uri="{FF2B5EF4-FFF2-40B4-BE49-F238E27FC236}">
                <a16:creationId xmlns:a16="http://schemas.microsoft.com/office/drawing/2014/main" id="{B879B49C-8DBA-A543-A5C7-908BA470956D}"/>
              </a:ext>
            </a:extLst>
          </p:cNvPr>
          <p:cNvPicPr>
            <a:picLocks noChangeAspect="1"/>
          </p:cNvPicPr>
          <p:nvPr/>
        </p:nvPicPr>
        <p:blipFill>
          <a:blip r:embed="rId3"/>
          <a:stretch>
            <a:fillRect/>
          </a:stretch>
        </p:blipFill>
        <p:spPr>
          <a:xfrm>
            <a:off x="5867400" y="666750"/>
            <a:ext cx="2870825" cy="3517900"/>
          </a:xfrm>
          <a:prstGeom prst="rect">
            <a:avLst/>
          </a:prstGeom>
        </p:spPr>
      </p:pic>
    </p:spTree>
    <p:extLst>
      <p:ext uri="{BB962C8B-B14F-4D97-AF65-F5344CB8AC3E}">
        <p14:creationId xmlns:p14="http://schemas.microsoft.com/office/powerpoint/2010/main" val="1327784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6BF14C-508D-8345-BBE9-9A2BBD437F47}"/>
              </a:ext>
            </a:extLst>
          </p:cNvPr>
          <p:cNvSpPr txBox="1">
            <a:spLocks/>
          </p:cNvSpPr>
          <p:nvPr/>
        </p:nvSpPr>
        <p:spPr>
          <a:xfrm>
            <a:off x="457200" y="777478"/>
            <a:ext cx="8229600"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Acknowledgements</a:t>
            </a:r>
          </a:p>
        </p:txBody>
      </p:sp>
      <p:sp>
        <p:nvSpPr>
          <p:cNvPr id="5" name="Content Placeholder 2">
            <a:extLst>
              <a:ext uri="{FF2B5EF4-FFF2-40B4-BE49-F238E27FC236}">
                <a16:creationId xmlns:a16="http://schemas.microsoft.com/office/drawing/2014/main" id="{7DB72863-3171-0C4D-AC95-20D47B09AEC6}"/>
              </a:ext>
            </a:extLst>
          </p:cNvPr>
          <p:cNvSpPr txBox="1">
            <a:spLocks/>
          </p:cNvSpPr>
          <p:nvPr/>
        </p:nvSpPr>
        <p:spPr>
          <a:xfrm>
            <a:off x="457200" y="1771650"/>
            <a:ext cx="3657600" cy="291465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Team</a:t>
            </a:r>
          </a:p>
          <a:p>
            <a:pPr lvl="1"/>
            <a:r>
              <a:rPr lang="en-US" sz="2200" dirty="0"/>
              <a:t>Heather Becker</a:t>
            </a:r>
          </a:p>
          <a:p>
            <a:pPr lvl="1"/>
            <a:r>
              <a:rPr lang="en-US" sz="2200" dirty="0"/>
              <a:t>Michelle Harrison</a:t>
            </a:r>
          </a:p>
          <a:p>
            <a:pPr lvl="1"/>
            <a:r>
              <a:rPr lang="en-US" sz="2200" dirty="0"/>
              <a:t>Brandon Fico</a:t>
            </a:r>
          </a:p>
          <a:p>
            <a:pPr lvl="1"/>
            <a:r>
              <a:rPr lang="en-US" sz="2200" dirty="0"/>
              <a:t>Shelli </a:t>
            </a:r>
            <a:r>
              <a:rPr lang="en-US" sz="2200" dirty="0" err="1"/>
              <a:t>Kesler</a:t>
            </a:r>
            <a:endParaRPr lang="en-US" sz="2200" dirty="0"/>
          </a:p>
          <a:p>
            <a:pPr lvl="1"/>
            <a:r>
              <a:rPr lang="en-US" sz="2200" dirty="0"/>
              <a:t>Kelly </a:t>
            </a:r>
            <a:r>
              <a:rPr lang="en-US" sz="2200" dirty="0" err="1"/>
              <a:t>Inselmann</a:t>
            </a:r>
            <a:endParaRPr lang="en-US" sz="2200" dirty="0"/>
          </a:p>
          <a:p>
            <a:pPr lvl="1"/>
            <a:r>
              <a:rPr lang="en-US" sz="2200" dirty="0"/>
              <a:t>Helen Schafer</a:t>
            </a:r>
          </a:p>
          <a:p>
            <a:pPr lvl="1"/>
            <a:r>
              <a:rPr lang="en-US" sz="2200" dirty="0"/>
              <a:t>Garrett Bourne</a:t>
            </a:r>
          </a:p>
          <a:p>
            <a:pPr lvl="1"/>
            <a:endParaRPr lang="en-US" sz="2200" dirty="0"/>
          </a:p>
        </p:txBody>
      </p:sp>
      <p:sp>
        <p:nvSpPr>
          <p:cNvPr id="6" name="Content Placeholder 2">
            <a:extLst>
              <a:ext uri="{FF2B5EF4-FFF2-40B4-BE49-F238E27FC236}">
                <a16:creationId xmlns:a16="http://schemas.microsoft.com/office/drawing/2014/main" id="{9FC39FDC-3515-9243-84FE-3DC3B98DC255}"/>
              </a:ext>
            </a:extLst>
          </p:cNvPr>
          <p:cNvSpPr txBox="1">
            <a:spLocks/>
          </p:cNvSpPr>
          <p:nvPr/>
        </p:nvSpPr>
        <p:spPr>
          <a:xfrm>
            <a:off x="4136212" y="1771650"/>
            <a:ext cx="4550588" cy="29146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2200" dirty="0">
                <a:solidFill>
                  <a:schemeClr val="tx1"/>
                </a:solidFill>
                <a:latin typeface="+mn-lt"/>
              </a:rPr>
              <a:t>Funding</a:t>
            </a:r>
          </a:p>
          <a:p>
            <a:pPr lvl="1"/>
            <a:r>
              <a:rPr lang="en-US" sz="2200" dirty="0">
                <a:solidFill>
                  <a:schemeClr val="tx1"/>
                </a:solidFill>
                <a:latin typeface="+mn-lt"/>
              </a:rPr>
              <a:t>Center for Transdisciplinary Collaborative Research in Self-Management Science (TCRSS) and the St. David's Center for Health Promotion and Disease Prevention Research (CHPR)</a:t>
            </a:r>
          </a:p>
        </p:txBody>
      </p:sp>
    </p:spTree>
    <p:extLst>
      <p:ext uri="{BB962C8B-B14F-4D97-AF65-F5344CB8AC3E}">
        <p14:creationId xmlns:p14="http://schemas.microsoft.com/office/powerpoint/2010/main" val="30833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itle Placeholder 7"/>
          <p:cNvSpPr txBox="1">
            <a:spLocks/>
          </p:cNvSpPr>
          <p:nvPr/>
        </p:nvSpPr>
        <p:spPr>
          <a:xfrm>
            <a:off x="0" y="2038350"/>
            <a:ext cx="9144000" cy="762000"/>
          </a:xfrm>
          <a:prstGeom prst="rect">
            <a:avLst/>
          </a:prstGeom>
        </p:spPr>
        <p:txBody>
          <a:bodyPr vert="horz" wrap="square" lIns="91440" tIns="45720" rIns="91440" bIns="45720" rtlCol="0" anchor="b">
            <a:noAutofit/>
          </a:bodyPr>
          <a:lst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a:lstStyle>
          <a:p>
            <a:pPr algn="ctr" fontAlgn="auto">
              <a:spcAft>
                <a:spcPts val="0"/>
              </a:spcAft>
            </a:pPr>
            <a:r>
              <a:rPr lang="en-US" dirty="0"/>
              <a:t>THANK YOU</a:t>
            </a: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5811" t="10047" r="49151" b="53996"/>
          <a:stretch/>
        </p:blipFill>
        <p:spPr>
          <a:xfrm>
            <a:off x="1828800" y="742950"/>
            <a:ext cx="2681817" cy="778592"/>
          </a:xfrm>
          <a:prstGeom prst="rect">
            <a:avLst/>
          </a:prstGeom>
        </p:spPr>
      </p:pic>
      <p:pic>
        <p:nvPicPr>
          <p:cNvPr id="4" name="Picture 3">
            <a:extLst>
              <a:ext uri="{FF2B5EF4-FFF2-40B4-BE49-F238E27FC236}">
                <a16:creationId xmlns:a16="http://schemas.microsoft.com/office/drawing/2014/main" id="{9B594BFF-206B-8A46-93A1-AD620AEED9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666750"/>
            <a:ext cx="1742925" cy="780831"/>
          </a:xfrm>
          <a:prstGeom prst="rect">
            <a:avLst/>
          </a:prstGeom>
        </p:spPr>
      </p:pic>
    </p:spTree>
    <p:extLst>
      <p:ext uri="{BB962C8B-B14F-4D97-AF65-F5344CB8AC3E}">
        <p14:creationId xmlns:p14="http://schemas.microsoft.com/office/powerpoint/2010/main" val="310760727"/>
      </p:ext>
    </p:extLst>
  </p:cSld>
  <p:clrMapOvr>
    <a:masterClrMapping/>
  </p:clrMapOvr>
</p:sld>
</file>

<file path=ppt/theme/theme1.xml><?xml version="1.0" encoding="utf-8"?>
<a:theme xmlns:a="http://schemas.openxmlformats.org/drawingml/2006/main" name="16-9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9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6102</TotalTime>
  <Words>1165</Words>
  <Application>Microsoft Macintosh PowerPoint</Application>
  <PresentationFormat>On-screen Show (16:9)</PresentationFormat>
  <Paragraphs>111</Paragraphs>
  <Slides>9</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Arial Unicode MS</vt:lpstr>
      <vt:lpstr>ヒラギノ角ゴ Pro W3</vt:lpstr>
      <vt:lpstr>Arial</vt:lpstr>
      <vt:lpstr>Arial Black</vt:lpstr>
      <vt:lpstr>Calibri</vt:lpstr>
      <vt:lpstr>Helvetica</vt:lpstr>
      <vt:lpstr>Helvetica Light</vt:lpstr>
      <vt:lpstr>Wingdings</vt:lpstr>
      <vt:lpstr>16-9 Cover</vt:lpstr>
      <vt:lpstr>Custom Design</vt:lpstr>
      <vt:lpstr>16-9 White Backgroud</vt:lpstr>
      <vt:lpstr>PowerPoint Presentation</vt:lpstr>
      <vt:lpstr>Cancer Related Cognitive Impairment (CRCI)</vt:lpstr>
      <vt:lpstr>PowerPoint Presentation</vt:lpstr>
      <vt:lpstr>Kang et al.’s (2010) Integrated Biobehavioral Model </vt:lpstr>
      <vt:lpstr>Study Timeline (study in progress)</vt:lpstr>
      <vt:lpstr>Lessons Learned So Far</vt:lpstr>
      <vt:lpstr>Anticipated Challenges &amp;  Alternative Strategies</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subject/>
  <dc:creator>University Marketing and Creative Services</dc:creator>
  <cp:keywords/>
  <dc:description/>
  <cp:lastModifiedBy>ashley henneghan</cp:lastModifiedBy>
  <cp:revision>440</cp:revision>
  <cp:lastPrinted>2011-01-24T02:49:42Z</cp:lastPrinted>
  <dcterms:created xsi:type="dcterms:W3CDTF">2011-06-30T15:04:08Z</dcterms:created>
  <dcterms:modified xsi:type="dcterms:W3CDTF">2019-02-20T21:43:34Z</dcterms:modified>
  <cp:category/>
</cp:coreProperties>
</file>