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9" r:id="rId1"/>
    <p:sldMasterId id="2147483681" r:id="rId2"/>
    <p:sldMasterId id="2147483669" r:id="rId3"/>
  </p:sldMasterIdLst>
  <p:notesMasterIdLst>
    <p:notesMasterId r:id="rId13"/>
  </p:notesMasterIdLst>
  <p:sldIdLst>
    <p:sldId id="711" r:id="rId4"/>
    <p:sldId id="709" r:id="rId5"/>
    <p:sldId id="724" r:id="rId6"/>
    <p:sldId id="725" r:id="rId7"/>
    <p:sldId id="727" r:id="rId8"/>
    <p:sldId id="726" r:id="rId9"/>
    <p:sldId id="728" r:id="rId10"/>
    <p:sldId id="729" r:id="rId11"/>
    <p:sldId id="730" r:id="rId12"/>
  </p:sldIdLst>
  <p:sldSz cx="9144000" cy="5143500" type="screen16x9"/>
  <p:notesSz cx="6858000" cy="9313863"/>
  <p:defaultTextStyle>
    <a:defPPr>
      <a:defRPr lang="en-US"/>
    </a:defPPr>
    <a:lvl1pPr algn="l" rtl="0" fontAlgn="base">
      <a:spcBef>
        <a:spcPct val="0"/>
      </a:spcBef>
      <a:spcAft>
        <a:spcPct val="0"/>
      </a:spcAft>
      <a:defRPr sz="2400" kern="1200">
        <a:solidFill>
          <a:schemeClr val="tx1"/>
        </a:solidFill>
        <a:latin typeface="Arial" charset="0"/>
        <a:ea typeface="ヒラギノ角ゴ Pro W3"/>
        <a:cs typeface="Arial" charset="0"/>
      </a:defRPr>
    </a:lvl1pPr>
    <a:lvl2pPr marL="457200" algn="l" rtl="0" fontAlgn="base">
      <a:spcBef>
        <a:spcPct val="0"/>
      </a:spcBef>
      <a:spcAft>
        <a:spcPct val="0"/>
      </a:spcAft>
      <a:defRPr sz="2400" kern="1200">
        <a:solidFill>
          <a:schemeClr val="tx1"/>
        </a:solidFill>
        <a:latin typeface="Arial" charset="0"/>
        <a:ea typeface="ヒラギノ角ゴ Pro W3"/>
        <a:cs typeface="Arial" charset="0"/>
      </a:defRPr>
    </a:lvl2pPr>
    <a:lvl3pPr marL="914400" algn="l" rtl="0" fontAlgn="base">
      <a:spcBef>
        <a:spcPct val="0"/>
      </a:spcBef>
      <a:spcAft>
        <a:spcPct val="0"/>
      </a:spcAft>
      <a:defRPr sz="2400" kern="1200">
        <a:solidFill>
          <a:schemeClr val="tx1"/>
        </a:solidFill>
        <a:latin typeface="Arial" charset="0"/>
        <a:ea typeface="ヒラギノ角ゴ Pro W3"/>
        <a:cs typeface="Arial" charset="0"/>
      </a:defRPr>
    </a:lvl3pPr>
    <a:lvl4pPr marL="1371600" algn="l" rtl="0" fontAlgn="base">
      <a:spcBef>
        <a:spcPct val="0"/>
      </a:spcBef>
      <a:spcAft>
        <a:spcPct val="0"/>
      </a:spcAft>
      <a:defRPr sz="2400" kern="1200">
        <a:solidFill>
          <a:schemeClr val="tx1"/>
        </a:solidFill>
        <a:latin typeface="Arial" charset="0"/>
        <a:ea typeface="ヒラギノ角ゴ Pro W3"/>
        <a:cs typeface="Arial" charset="0"/>
      </a:defRPr>
    </a:lvl4pPr>
    <a:lvl5pPr marL="1828800" algn="l" rtl="0" fontAlgn="base">
      <a:spcBef>
        <a:spcPct val="0"/>
      </a:spcBef>
      <a:spcAft>
        <a:spcPct val="0"/>
      </a:spcAft>
      <a:defRPr sz="2400" kern="1200">
        <a:solidFill>
          <a:schemeClr val="tx1"/>
        </a:solidFill>
        <a:latin typeface="Arial" charset="0"/>
        <a:ea typeface="ヒラギノ角ゴ Pro W3"/>
        <a:cs typeface="Arial" charset="0"/>
      </a:defRPr>
    </a:lvl5pPr>
    <a:lvl6pPr marL="2286000" algn="l" defTabSz="914400" rtl="0" eaLnBrk="1" latinLnBrk="0" hangingPunct="1">
      <a:defRPr sz="2400" kern="1200">
        <a:solidFill>
          <a:schemeClr val="tx1"/>
        </a:solidFill>
        <a:latin typeface="Arial" charset="0"/>
        <a:ea typeface="ヒラギノ角ゴ Pro W3"/>
        <a:cs typeface="Arial" charset="0"/>
      </a:defRPr>
    </a:lvl6pPr>
    <a:lvl7pPr marL="2743200" algn="l" defTabSz="914400" rtl="0" eaLnBrk="1" latinLnBrk="0" hangingPunct="1">
      <a:defRPr sz="2400" kern="1200">
        <a:solidFill>
          <a:schemeClr val="tx1"/>
        </a:solidFill>
        <a:latin typeface="Arial" charset="0"/>
        <a:ea typeface="ヒラギノ角ゴ Pro W3"/>
        <a:cs typeface="Arial" charset="0"/>
      </a:defRPr>
    </a:lvl7pPr>
    <a:lvl8pPr marL="3200400" algn="l" defTabSz="914400" rtl="0" eaLnBrk="1" latinLnBrk="0" hangingPunct="1">
      <a:defRPr sz="2400" kern="1200">
        <a:solidFill>
          <a:schemeClr val="tx1"/>
        </a:solidFill>
        <a:latin typeface="Arial" charset="0"/>
        <a:ea typeface="ヒラギノ角ゴ Pro W3"/>
        <a:cs typeface="Arial" charset="0"/>
      </a:defRPr>
    </a:lvl8pPr>
    <a:lvl9pPr marL="3657600" algn="l" defTabSz="914400" rtl="0" eaLnBrk="1" latinLnBrk="0" hangingPunct="1">
      <a:defRPr sz="2400" kern="1200">
        <a:solidFill>
          <a:schemeClr val="tx1"/>
        </a:solidFill>
        <a:latin typeface="Arial" charset="0"/>
        <a:ea typeface="ヒラギノ角ゴ Pro W3"/>
        <a:cs typeface="Arial" charset="0"/>
      </a:defRPr>
    </a:lvl9pPr>
  </p:defaultTextStyle>
  <p:extLst>
    <p:ext uri="{521415D9-36F7-43E2-AB2F-B90AF26B5E84}">
      <p14:sectionLst xmlns:p14="http://schemas.microsoft.com/office/powerpoint/2010/main">
        <p14:section name="Untitled Section" id="{3540F3E4-3A56-594D-A98C-62123F4F527F}">
          <p14:sldIdLst>
            <p14:sldId id="711"/>
            <p14:sldId id="709"/>
            <p14:sldId id="724"/>
            <p14:sldId id="725"/>
            <p14:sldId id="727"/>
            <p14:sldId id="726"/>
            <p14:sldId id="728"/>
            <p14:sldId id="729"/>
            <p14:sldId id="730"/>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clrMru>
    <a:srgbClr val="BF5700"/>
    <a:srgbClr val="C6531F"/>
    <a:srgbClr val="C01338"/>
    <a:srgbClr val="C00000"/>
    <a:srgbClr val="79C82A"/>
    <a:srgbClr val="DE7E7A"/>
    <a:srgbClr val="D61C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29" autoAdjust="0"/>
    <p:restoredTop sz="63403" autoAdjust="0"/>
  </p:normalViewPr>
  <p:slideViewPr>
    <p:cSldViewPr>
      <p:cViewPr varScale="1">
        <p:scale>
          <a:sx n="90" d="100"/>
          <a:sy n="90" d="100"/>
        </p:scale>
        <p:origin x="492" y="7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5B5F8286-ECA3-4387-BB1B-B2C33C72D953}"/>
    <pc:docChg chg="modSld">
      <pc:chgData name="" userId="" providerId="" clId="Web-{5B5F8286-ECA3-4387-BB1B-B2C33C72D953}" dt="2019-02-18T21:06:24.894" v="2" actId="20577"/>
      <pc:docMkLst>
        <pc:docMk/>
      </pc:docMkLst>
      <pc:sldChg chg="modSp">
        <pc:chgData name="" userId="" providerId="" clId="Web-{5B5F8286-ECA3-4387-BB1B-B2C33C72D953}" dt="2019-02-18T21:06:24.629" v="1" actId="20577"/>
        <pc:sldMkLst>
          <pc:docMk/>
          <pc:sldMk cId="247584020" sldId="711"/>
        </pc:sldMkLst>
        <pc:spChg chg="mod">
          <ac:chgData name="" userId="" providerId="" clId="Web-{5B5F8286-ECA3-4387-BB1B-B2C33C72D953}" dt="2019-02-18T21:06:24.629" v="1" actId="20577"/>
          <ac:spMkLst>
            <pc:docMk/>
            <pc:sldMk cId="247584020" sldId="711"/>
            <ac:spMk id="8" creationId="{00000000-0000-0000-0000-000000000000}"/>
          </ac:spMkLst>
        </pc:spChg>
      </pc:sldChg>
    </pc:docChg>
  </pc:docChgLst>
  <pc:docChgLst>
    <pc:chgData clId="Web-{61E1D8E3-C5D0-4F3C-9F50-6243EFE78025}"/>
    <pc:docChg chg="modSld">
      <pc:chgData name="" userId="" providerId="" clId="Web-{61E1D8E3-C5D0-4F3C-9F50-6243EFE78025}" dt="2019-02-18T20:29:27.947" v="10" actId="20577"/>
      <pc:docMkLst>
        <pc:docMk/>
      </pc:docMkLst>
      <pc:sldChg chg="modSp">
        <pc:chgData name="" userId="" providerId="" clId="Web-{61E1D8E3-C5D0-4F3C-9F50-6243EFE78025}" dt="2019-02-18T20:29:27.947" v="10" actId="20577"/>
        <pc:sldMkLst>
          <pc:docMk/>
          <pc:sldMk cId="247584020" sldId="711"/>
        </pc:sldMkLst>
        <pc:spChg chg="mod">
          <ac:chgData name="" userId="" providerId="" clId="Web-{61E1D8E3-C5D0-4F3C-9F50-6243EFE78025}" dt="2019-02-18T20:29:27.947" v="10" actId="20577"/>
          <ac:spMkLst>
            <pc:docMk/>
            <pc:sldMk cId="247584020" sldId="711"/>
            <ac:spMk id="1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693"/>
          </a:xfrm>
          <a:prstGeom prst="rect">
            <a:avLst/>
          </a:prstGeom>
          <a:noFill/>
          <a:ln w="9525">
            <a:noFill/>
            <a:miter lim="800000"/>
            <a:headEnd/>
            <a:tailEnd/>
          </a:ln>
          <a:effectLst/>
        </p:spPr>
        <p:txBody>
          <a:bodyPr vert="horz" wrap="square" lIns="91332" tIns="45666" rIns="91332" bIns="45666" numCol="1" anchor="t" anchorCtr="0" compatLnSpc="1">
            <a:prstTxWarp prst="textNoShape">
              <a:avLst/>
            </a:prstTxWarp>
          </a:bodyPr>
          <a:lstStyle>
            <a:lvl1pPr eaLnBrk="0" hangingPunct="0">
              <a:defRPr sz="1200">
                <a:cs typeface="ヒラギノ角ゴ Pro W3"/>
              </a:defRPr>
            </a:lvl1pPr>
          </a:lstStyle>
          <a:p>
            <a:pPr>
              <a:defRPr/>
            </a:pPr>
            <a:endParaRPr lang="en-US"/>
          </a:p>
        </p:txBody>
      </p:sp>
      <p:sp>
        <p:nvSpPr>
          <p:cNvPr id="24579" name="Rectangle 3"/>
          <p:cNvSpPr>
            <a:spLocks noGrp="1" noChangeArrowheads="1"/>
          </p:cNvSpPr>
          <p:nvPr>
            <p:ph type="dt" idx="1"/>
          </p:nvPr>
        </p:nvSpPr>
        <p:spPr bwMode="auto">
          <a:xfrm>
            <a:off x="3884613" y="0"/>
            <a:ext cx="2971800" cy="465693"/>
          </a:xfrm>
          <a:prstGeom prst="rect">
            <a:avLst/>
          </a:prstGeom>
          <a:noFill/>
          <a:ln w="9525">
            <a:noFill/>
            <a:miter lim="800000"/>
            <a:headEnd/>
            <a:tailEnd/>
          </a:ln>
          <a:effectLst/>
        </p:spPr>
        <p:txBody>
          <a:bodyPr vert="horz" wrap="square" lIns="91332" tIns="45666" rIns="91332" bIns="45666" numCol="1" anchor="t" anchorCtr="0" compatLnSpc="1">
            <a:prstTxWarp prst="textNoShape">
              <a:avLst/>
            </a:prstTxWarp>
          </a:bodyPr>
          <a:lstStyle>
            <a:lvl1pPr algn="r" eaLnBrk="0" hangingPunct="0">
              <a:defRPr sz="1200">
                <a:cs typeface="ヒラギノ角ゴ Pro W3"/>
              </a:defRPr>
            </a:lvl1pPr>
          </a:lstStyle>
          <a:p>
            <a:pPr>
              <a:defRPr/>
            </a:pPr>
            <a:fld id="{F6FD56A5-6355-4B13-B783-7CC5477550B3}" type="datetimeFigureOut">
              <a:rPr lang="en-US"/>
              <a:pPr>
                <a:defRPr/>
              </a:pPr>
              <a:t>2/18/2019</a:t>
            </a:fld>
            <a:endParaRPr lang="en-US"/>
          </a:p>
        </p:txBody>
      </p:sp>
      <p:sp>
        <p:nvSpPr>
          <p:cNvPr id="16388" name="Rectangle 4"/>
          <p:cNvSpPr>
            <a:spLocks noGrp="1" noRot="1" noChangeAspect="1" noChangeArrowheads="1" noTextEdit="1"/>
          </p:cNvSpPr>
          <p:nvPr>
            <p:ph type="sldImg" idx="2"/>
          </p:nvPr>
        </p:nvSpPr>
        <p:spPr bwMode="auto">
          <a:xfrm>
            <a:off x="327025" y="700088"/>
            <a:ext cx="6203950" cy="3490912"/>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685800" y="4424085"/>
            <a:ext cx="5486400" cy="4191238"/>
          </a:xfrm>
          <a:prstGeom prst="rect">
            <a:avLst/>
          </a:prstGeom>
          <a:noFill/>
          <a:ln w="9525">
            <a:noFill/>
            <a:miter lim="800000"/>
            <a:headEnd/>
            <a:tailEnd/>
          </a:ln>
          <a:effectLst/>
        </p:spPr>
        <p:txBody>
          <a:bodyPr vert="horz" wrap="square" lIns="91332" tIns="45666" rIns="91332" bIns="4566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582" name="Rectangle 6"/>
          <p:cNvSpPr>
            <a:spLocks noGrp="1" noChangeArrowheads="1"/>
          </p:cNvSpPr>
          <p:nvPr>
            <p:ph type="ftr" sz="quarter" idx="4"/>
          </p:nvPr>
        </p:nvSpPr>
        <p:spPr bwMode="auto">
          <a:xfrm>
            <a:off x="0" y="8846554"/>
            <a:ext cx="2971800" cy="465693"/>
          </a:xfrm>
          <a:prstGeom prst="rect">
            <a:avLst/>
          </a:prstGeom>
          <a:noFill/>
          <a:ln w="9525">
            <a:noFill/>
            <a:miter lim="800000"/>
            <a:headEnd/>
            <a:tailEnd/>
          </a:ln>
          <a:effectLst/>
        </p:spPr>
        <p:txBody>
          <a:bodyPr vert="horz" wrap="square" lIns="91332" tIns="45666" rIns="91332" bIns="45666" numCol="1" anchor="b" anchorCtr="0" compatLnSpc="1">
            <a:prstTxWarp prst="textNoShape">
              <a:avLst/>
            </a:prstTxWarp>
          </a:bodyPr>
          <a:lstStyle>
            <a:lvl1pPr eaLnBrk="0" hangingPunct="0">
              <a:defRPr sz="1200">
                <a:cs typeface="ヒラギノ角ゴ Pro W3"/>
              </a:defRPr>
            </a:lvl1pPr>
          </a:lstStyle>
          <a:p>
            <a:pPr>
              <a:defRPr/>
            </a:pPr>
            <a:endParaRPr lang="en-US"/>
          </a:p>
        </p:txBody>
      </p:sp>
      <p:sp>
        <p:nvSpPr>
          <p:cNvPr id="24583" name="Rectangle 7"/>
          <p:cNvSpPr>
            <a:spLocks noGrp="1" noChangeArrowheads="1"/>
          </p:cNvSpPr>
          <p:nvPr>
            <p:ph type="sldNum" sz="quarter" idx="5"/>
          </p:nvPr>
        </p:nvSpPr>
        <p:spPr bwMode="auto">
          <a:xfrm>
            <a:off x="3884613" y="8846554"/>
            <a:ext cx="2971800" cy="465693"/>
          </a:xfrm>
          <a:prstGeom prst="rect">
            <a:avLst/>
          </a:prstGeom>
          <a:noFill/>
          <a:ln w="9525">
            <a:noFill/>
            <a:miter lim="800000"/>
            <a:headEnd/>
            <a:tailEnd/>
          </a:ln>
          <a:effectLst/>
        </p:spPr>
        <p:txBody>
          <a:bodyPr vert="horz" wrap="square" lIns="91332" tIns="45666" rIns="91332" bIns="45666" numCol="1" anchor="b" anchorCtr="0" compatLnSpc="1">
            <a:prstTxWarp prst="textNoShape">
              <a:avLst/>
            </a:prstTxWarp>
          </a:bodyPr>
          <a:lstStyle>
            <a:lvl1pPr algn="r" eaLnBrk="0" hangingPunct="0">
              <a:defRPr sz="1200">
                <a:cs typeface="ヒラギノ角ゴ Pro W3"/>
              </a:defRPr>
            </a:lvl1pPr>
          </a:lstStyle>
          <a:p>
            <a:pPr>
              <a:defRPr/>
            </a:pPr>
            <a:fld id="{6E074355-CE0D-4C68-A6CB-C364ED71B33B}" type="slidenum">
              <a:rPr lang="en-US"/>
              <a:pPr>
                <a:defRPr/>
              </a:pPr>
              <a:t>‹#›</a:t>
            </a:fld>
            <a:endParaRPr lang="en-US"/>
          </a:p>
        </p:txBody>
      </p:sp>
    </p:spTree>
    <p:extLst>
      <p:ext uri="{BB962C8B-B14F-4D97-AF65-F5344CB8AC3E}">
        <p14:creationId xmlns:p14="http://schemas.microsoft.com/office/powerpoint/2010/main" val="15090979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1</a:t>
            </a:fld>
            <a:endParaRPr lang="en-US"/>
          </a:p>
        </p:txBody>
      </p:sp>
    </p:spTree>
    <p:extLst>
      <p:ext uri="{BB962C8B-B14F-4D97-AF65-F5344CB8AC3E}">
        <p14:creationId xmlns:p14="http://schemas.microsoft.com/office/powerpoint/2010/main" val="1468799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2</a:t>
            </a:fld>
            <a:endParaRPr lang="en-US"/>
          </a:p>
        </p:txBody>
      </p:sp>
    </p:spTree>
    <p:extLst>
      <p:ext uri="{BB962C8B-B14F-4D97-AF65-F5344CB8AC3E}">
        <p14:creationId xmlns:p14="http://schemas.microsoft.com/office/powerpoint/2010/main" val="3470859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indent="-228600">
              <a:buFont typeface="+mj-lt"/>
              <a:buAutoNum type="arabicPeriod"/>
            </a:pPr>
            <a:r>
              <a:rPr lang="en-US" dirty="0"/>
              <a:t>Introduction </a:t>
            </a:r>
            <a:r>
              <a:rPr lang="mr-IN" dirty="0"/>
              <a:t>–</a:t>
            </a:r>
            <a:r>
              <a:rPr lang="en-US" dirty="0"/>
              <a:t> tell their stories</a:t>
            </a:r>
          </a:p>
          <a:p>
            <a:pPr marL="685800" lvl="1" indent="-228600">
              <a:buFont typeface="+mj-lt"/>
              <a:buAutoNum type="arabicPeriod"/>
            </a:pPr>
            <a:r>
              <a:rPr lang="en-US" dirty="0"/>
              <a:t>Physical Activity</a:t>
            </a:r>
          </a:p>
          <a:p>
            <a:pPr marL="685800" lvl="1" indent="-228600">
              <a:buFont typeface="+mj-lt"/>
              <a:buAutoNum type="arabicPeriod"/>
            </a:pPr>
            <a:r>
              <a:rPr lang="en-US" dirty="0"/>
              <a:t>Fatigue, Sleep and Nutrition</a:t>
            </a:r>
          </a:p>
          <a:p>
            <a:pPr marL="685800" lvl="1" indent="-228600">
              <a:buFont typeface="+mj-lt"/>
              <a:buAutoNum type="arabicPeriod"/>
            </a:pPr>
            <a:r>
              <a:rPr lang="en-US" dirty="0"/>
              <a:t>Stress Management &amp; Depression</a:t>
            </a:r>
          </a:p>
          <a:p>
            <a:pPr marL="685800" lvl="1" indent="-228600">
              <a:buFont typeface="+mj-lt"/>
              <a:buAutoNum type="arabicPeriod"/>
            </a:pPr>
            <a:r>
              <a:rPr lang="en-US" dirty="0"/>
              <a:t>Attention &amp; Processing Speed</a:t>
            </a:r>
          </a:p>
          <a:p>
            <a:pPr marL="685800" lvl="1" indent="-228600">
              <a:buFont typeface="+mj-lt"/>
              <a:buAutoNum type="arabicPeriod"/>
            </a:pPr>
            <a:r>
              <a:rPr lang="en-US" dirty="0"/>
              <a:t>Learning &amp; Memory</a:t>
            </a:r>
          </a:p>
          <a:p>
            <a:pPr marL="685800" lvl="1" indent="-228600">
              <a:buFont typeface="+mj-lt"/>
              <a:buAutoNum type="arabicPeriod"/>
            </a:pPr>
            <a:r>
              <a:rPr lang="en-US" dirty="0"/>
              <a:t>Executive Function &amp; </a:t>
            </a:r>
            <a:r>
              <a:rPr lang="en-US" dirty="0" err="1"/>
              <a:t>Visiospatial</a:t>
            </a:r>
            <a:r>
              <a:rPr lang="en-US" dirty="0"/>
              <a:t> Skills</a:t>
            </a:r>
          </a:p>
          <a:p>
            <a:pPr marL="685800" lvl="1" indent="-228600">
              <a:buFont typeface="+mj-lt"/>
              <a:buAutoNum type="arabicPeriod"/>
            </a:pPr>
            <a:r>
              <a:rPr lang="en-US" dirty="0"/>
              <a:t>Putting it All Together</a:t>
            </a:r>
          </a:p>
          <a:p>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3</a:t>
            </a:fld>
            <a:endParaRPr lang="en-US"/>
          </a:p>
        </p:txBody>
      </p:sp>
    </p:spTree>
    <p:extLst>
      <p:ext uri="{BB962C8B-B14F-4D97-AF65-F5344CB8AC3E}">
        <p14:creationId xmlns:p14="http://schemas.microsoft.com/office/powerpoint/2010/main" val="4118794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4</a:t>
            </a:fld>
            <a:endParaRPr lang="en-US"/>
          </a:p>
        </p:txBody>
      </p:sp>
    </p:spTree>
    <p:extLst>
      <p:ext uri="{BB962C8B-B14F-4D97-AF65-F5344CB8AC3E}">
        <p14:creationId xmlns:p14="http://schemas.microsoft.com/office/powerpoint/2010/main" val="190481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Self-Report</a:t>
            </a:r>
            <a:r>
              <a:rPr lang="en-US" baseline="0" dirty="0"/>
              <a:t> – PROMIS and Neuro-</a:t>
            </a:r>
            <a:r>
              <a:rPr lang="en-US" baseline="0" dirty="0" err="1"/>
              <a:t>QoL</a:t>
            </a:r>
            <a:endParaRPr lang="en-US" baseline="0" dirty="0"/>
          </a:p>
          <a:p>
            <a:r>
              <a:rPr lang="en-US" baseline="0" dirty="0" err="1"/>
              <a:t>Neuropsych</a:t>
            </a:r>
            <a:r>
              <a:rPr lang="en-US" baseline="0" dirty="0"/>
              <a:t> Performance – NIH Toolbox</a:t>
            </a:r>
          </a:p>
          <a:p>
            <a:r>
              <a:rPr lang="en-US" baseline="0" dirty="0"/>
              <a:t>Physiologic Performance – </a:t>
            </a:r>
            <a:r>
              <a:rPr lang="en-US" baseline="0" dirty="0" err="1"/>
              <a:t>Actigraphy</a:t>
            </a:r>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5</a:t>
            </a:fld>
            <a:endParaRPr lang="en-US"/>
          </a:p>
        </p:txBody>
      </p:sp>
    </p:spTree>
    <p:extLst>
      <p:ext uri="{BB962C8B-B14F-4D97-AF65-F5344CB8AC3E}">
        <p14:creationId xmlns:p14="http://schemas.microsoft.com/office/powerpoint/2010/main" val="543858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Couldn’t have participated: BARRIERS</a:t>
            </a:r>
          </a:p>
          <a:p>
            <a:r>
              <a:rPr lang="en-US" dirty="0"/>
              <a:t>Mobility,</a:t>
            </a:r>
            <a:r>
              <a:rPr lang="en-US" baseline="0" dirty="0"/>
              <a:t> fatigue, transportation, traffic</a:t>
            </a:r>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6</a:t>
            </a:fld>
            <a:endParaRPr lang="en-US"/>
          </a:p>
        </p:txBody>
      </p:sp>
    </p:spTree>
    <p:extLst>
      <p:ext uri="{BB962C8B-B14F-4D97-AF65-F5344CB8AC3E}">
        <p14:creationId xmlns:p14="http://schemas.microsoft.com/office/powerpoint/2010/main" val="860141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Versus dissertation study</a:t>
            </a:r>
          </a:p>
          <a:p>
            <a:pPr lvl="2"/>
            <a:r>
              <a:rPr lang="en-US" dirty="0"/>
              <a:t>6 months, 2 times/week, supervised exercise</a:t>
            </a:r>
          </a:p>
          <a:p>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7</a:t>
            </a:fld>
            <a:endParaRPr lang="en-US"/>
          </a:p>
        </p:txBody>
      </p:sp>
    </p:spTree>
    <p:extLst>
      <p:ext uri="{BB962C8B-B14F-4D97-AF65-F5344CB8AC3E}">
        <p14:creationId xmlns:p14="http://schemas.microsoft.com/office/powerpoint/2010/main" val="175962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8</a:t>
            </a:fld>
            <a:endParaRPr lang="en-US"/>
          </a:p>
        </p:txBody>
      </p:sp>
    </p:spTree>
    <p:extLst>
      <p:ext uri="{BB962C8B-B14F-4D97-AF65-F5344CB8AC3E}">
        <p14:creationId xmlns:p14="http://schemas.microsoft.com/office/powerpoint/2010/main" val="2085492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57719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076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969085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77478"/>
            <a:ext cx="8229600" cy="857250"/>
          </a:xfrm>
        </p:spPr>
        <p:txBody>
          <a:bodyPr/>
          <a:lstStyle/>
          <a:p>
            <a:r>
              <a:rPr lang="en-US" dirty="0"/>
              <a:t>Click to edit Master title style</a:t>
            </a:r>
          </a:p>
        </p:txBody>
      </p:sp>
      <p:sp>
        <p:nvSpPr>
          <p:cNvPr id="3" name="Content Placeholder 2"/>
          <p:cNvSpPr>
            <a:spLocks noGrp="1"/>
          </p:cNvSpPr>
          <p:nvPr>
            <p:ph idx="1"/>
          </p:nvPr>
        </p:nvSpPr>
        <p:spPr>
          <a:xfrm>
            <a:off x="457200" y="1771650"/>
            <a:ext cx="8229600" cy="2914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7501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atin typeface="Arial"/>
              </a:defRPr>
            </a:lvl1pPr>
          </a:lstStyle>
          <a:p>
            <a:r>
              <a:rPr lang="en-US" dirty="0"/>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679158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749028"/>
            <a:ext cx="4038600" cy="310872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49028"/>
            <a:ext cx="4038600" cy="310872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043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Title 1"/>
          <p:cNvSpPr>
            <a:spLocks noGrp="1"/>
          </p:cNvSpPr>
          <p:nvPr>
            <p:ph type="title"/>
          </p:nvPr>
        </p:nvSpPr>
        <p:spPr>
          <a:xfrm>
            <a:off x="420688" y="641510"/>
            <a:ext cx="3008313" cy="871538"/>
          </a:xfrm>
        </p:spPr>
        <p:txBody>
          <a:bodyPr anchor="b"/>
          <a:lstStyle>
            <a:lvl1pPr algn="l">
              <a:defRPr sz="2000" b="1"/>
            </a:lvl1pPr>
          </a:lstStyle>
          <a:p>
            <a:r>
              <a:rPr lang="en-US" dirty="0"/>
              <a:t>Click to edit Master title style</a:t>
            </a:r>
          </a:p>
        </p:txBody>
      </p:sp>
      <p:sp>
        <p:nvSpPr>
          <p:cNvPr id="6" name="Content Placeholder 2"/>
          <p:cNvSpPr>
            <a:spLocks noGrp="1"/>
          </p:cNvSpPr>
          <p:nvPr>
            <p:ph idx="1"/>
          </p:nvPr>
        </p:nvSpPr>
        <p:spPr>
          <a:xfrm>
            <a:off x="3575050" y="920884"/>
            <a:ext cx="5111750" cy="40511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half" idx="2"/>
          </p:nvPr>
        </p:nvSpPr>
        <p:spPr>
          <a:xfrm>
            <a:off x="420688" y="1601629"/>
            <a:ext cx="3008313" cy="31418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349021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Title 1"/>
          <p:cNvSpPr>
            <a:spLocks noGrp="1"/>
          </p:cNvSpPr>
          <p:nvPr>
            <p:ph type="title"/>
          </p:nvPr>
        </p:nvSpPr>
        <p:spPr>
          <a:xfrm>
            <a:off x="1792288" y="3829050"/>
            <a:ext cx="5486400" cy="425768"/>
          </a:xfrm>
        </p:spPr>
        <p:txBody>
          <a:bodyPr anchor="b"/>
          <a:lstStyle>
            <a:lvl1pPr algn="l">
              <a:defRPr sz="2000" b="1"/>
            </a:lvl1pPr>
          </a:lstStyle>
          <a:p>
            <a:r>
              <a:rPr lang="en-US" dirty="0"/>
              <a:t>Click to edit Master title style</a:t>
            </a:r>
          </a:p>
        </p:txBody>
      </p:sp>
      <p:sp>
        <p:nvSpPr>
          <p:cNvPr id="6" name="Picture Placeholder 2"/>
          <p:cNvSpPr>
            <a:spLocks noGrp="1"/>
          </p:cNvSpPr>
          <p:nvPr>
            <p:ph type="pic" idx="1"/>
          </p:nvPr>
        </p:nvSpPr>
        <p:spPr>
          <a:xfrm>
            <a:off x="1792288" y="685800"/>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Text Placeholder 3"/>
          <p:cNvSpPr>
            <a:spLocks noGrp="1"/>
          </p:cNvSpPr>
          <p:nvPr>
            <p:ph type="body" sz="half" idx="2"/>
          </p:nvPr>
        </p:nvSpPr>
        <p:spPr>
          <a:xfrm>
            <a:off x="1792288" y="4254817"/>
            <a:ext cx="5486400" cy="6029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0267081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microsoft.com/office/2007/relationships/hdphoto" Target="../media/hdphoto1.wdp"/></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5.xml"/><Relationship Id="rId7"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5.jpeg"/><Relationship Id="rId4" Type="http://schemas.openxmlformats.org/officeDocument/2006/relationships/slideLayout" Target="../slideLayouts/slideLayout6.xml"/><Relationship Id="rId9"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extLst>
              <a:ext uri="{BEBA8EAE-BF5A-486C-A8C5-ECC9F3942E4B}">
                <a14:imgProps xmlns:a14="http://schemas.microsoft.com/office/drawing/2010/main">
                  <a14:imgLayer r:embed="rId4">
                    <a14:imgEffect>
                      <a14:saturation sat="10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495300" y="1200150"/>
            <a:ext cx="7886700" cy="1752600"/>
          </a:xfrm>
          <a:prstGeom prst="rect">
            <a:avLst/>
          </a:prstGeom>
        </p:spPr>
        <p:txBody>
          <a:bodyPr vert="horz" wrap="square" lIns="91440" tIns="45720" rIns="91440" bIns="45720" rtlCol="0" anchor="b">
            <a:noAutofit/>
          </a:bodyPr>
          <a:lstStyle/>
          <a:p>
            <a:r>
              <a:rPr lang="en-US" dirty="0"/>
              <a:t>Insert your</a:t>
            </a:r>
            <a:br>
              <a:rPr lang="en-US" dirty="0"/>
            </a:br>
            <a:r>
              <a:rPr lang="en-US" dirty="0"/>
              <a:t>headline here</a:t>
            </a:r>
            <a:br>
              <a:rPr lang="en-US" dirty="0"/>
            </a:br>
            <a:r>
              <a:rPr lang="en-US" dirty="0"/>
              <a:t>up to 3 lines</a:t>
            </a:r>
          </a:p>
        </p:txBody>
      </p:sp>
      <p:sp>
        <p:nvSpPr>
          <p:cNvPr id="10" name="Text Placeholder 9"/>
          <p:cNvSpPr>
            <a:spLocks noGrp="1"/>
          </p:cNvSpPr>
          <p:nvPr>
            <p:ph type="body" idx="1"/>
          </p:nvPr>
        </p:nvSpPr>
        <p:spPr>
          <a:xfrm>
            <a:off x="495300" y="3333749"/>
            <a:ext cx="7886700" cy="457201"/>
          </a:xfrm>
          <a:prstGeom prst="rect">
            <a:avLst/>
          </a:prstGeom>
        </p:spPr>
        <p:txBody>
          <a:bodyPr vert="horz" lIns="91440" tIns="45720" rIns="91440" bIns="45720" rtlCol="0">
            <a:noAutofit/>
          </a:bodyPr>
          <a:lstStyle/>
          <a:p>
            <a:pPr lvl="0"/>
            <a:r>
              <a:rPr lang="en-US" dirty="0"/>
              <a:t>Insert your subtitle or any additional description text here up to</a:t>
            </a:r>
            <a:br>
              <a:rPr lang="en-US" dirty="0"/>
            </a:br>
            <a:r>
              <a:rPr lang="en-US" dirty="0"/>
              <a:t>two lines of text or you can delete this text box</a:t>
            </a:r>
          </a:p>
        </p:txBody>
      </p:sp>
      <p:cxnSp>
        <p:nvCxnSpPr>
          <p:cNvPr id="14" name="Straight Connector 13"/>
          <p:cNvCxnSpPr/>
          <p:nvPr userDrawn="1"/>
        </p:nvCxnSpPr>
        <p:spPr>
          <a:xfrm>
            <a:off x="628650" y="3105150"/>
            <a:ext cx="56197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9"/>
          <p:cNvSpPr txBox="1">
            <a:spLocks/>
          </p:cNvSpPr>
          <p:nvPr userDrawn="1"/>
        </p:nvSpPr>
        <p:spPr>
          <a:xfrm>
            <a:off x="490384" y="4171949"/>
            <a:ext cx="7886700" cy="457201"/>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a:buNone/>
              <a:defRPr sz="16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lnSpc>
                <a:spcPct val="50000"/>
              </a:lnSpc>
              <a:spcAft>
                <a:spcPts val="0"/>
              </a:spcAft>
            </a:pPr>
            <a:r>
              <a:rPr lang="en-US" sz="1050" b="0" i="0" cap="all" baseline="0" dirty="0">
                <a:latin typeface="Arial Black" charset="0"/>
              </a:rPr>
              <a:t>Presenter or speaker name</a:t>
            </a:r>
          </a:p>
          <a:p>
            <a:pPr fontAlgn="auto">
              <a:lnSpc>
                <a:spcPct val="30000"/>
              </a:lnSpc>
              <a:spcAft>
                <a:spcPts val="0"/>
              </a:spcAft>
            </a:pPr>
            <a:r>
              <a:rPr lang="en-US" sz="1050" dirty="0"/>
              <a:t>Position/Role,</a:t>
            </a:r>
            <a:r>
              <a:rPr lang="en-US" sz="1050" baseline="0" dirty="0"/>
              <a:t> The University of Texas at Austin</a:t>
            </a:r>
            <a:endParaRPr lang="en-US" sz="1050" dirty="0"/>
          </a:p>
        </p:txBody>
      </p:sp>
      <p:sp>
        <p:nvSpPr>
          <p:cNvPr id="16" name="Text Placeholder 9"/>
          <p:cNvSpPr txBox="1">
            <a:spLocks/>
          </p:cNvSpPr>
          <p:nvPr userDrawn="1"/>
        </p:nvSpPr>
        <p:spPr>
          <a:xfrm>
            <a:off x="548640" y="457200"/>
            <a:ext cx="7828444" cy="389296"/>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16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pPr>
            <a:r>
              <a:rPr lang="en-US" sz="1200" b="0" i="0" cap="all" baseline="0" dirty="0">
                <a:latin typeface="Arial Black" charset="0"/>
              </a:rPr>
              <a:t>Month 20xx</a:t>
            </a:r>
            <a:endParaRPr lang="en-US" sz="1200" b="0" dirty="0"/>
          </a:p>
        </p:txBody>
      </p:sp>
    </p:spTree>
    <p:extLst>
      <p:ext uri="{BB962C8B-B14F-4D97-AF65-F5344CB8AC3E}">
        <p14:creationId xmlns:p14="http://schemas.microsoft.com/office/powerpoint/2010/main" val="1503322918"/>
      </p:ext>
    </p:extLst>
  </p:cSld>
  <p:clrMap bg1="lt1" tx1="dk1" bg2="lt2" tx2="dk2" accent1="accent1" accent2="accent2" accent3="accent3" accent4="accent4" accent5="accent5" accent6="accent6" hlink="hlink" folHlink="folHlink"/>
  <p:sldLayoutIdLst>
    <p:sldLayoutId id="2147483680" r:id="rId1"/>
  </p:sldLayoutIdLst>
  <p:txStyles>
    <p:titleStyle>
      <a:lvl1pPr algn="l" defTabSz="914400" rtl="0" eaLnBrk="1" latinLnBrk="0" hangingPunct="1">
        <a:lnSpc>
          <a:spcPts val="4000"/>
        </a:lnSpc>
        <a:spcBef>
          <a:spcPct val="0"/>
        </a:spcBef>
        <a:buNone/>
        <a:defRPr sz="4800" b="1" i="0" kern="800" cap="all" normalizeH="0" baseline="0">
          <a:solidFill>
            <a:schemeClr val="bg1"/>
          </a:solidFill>
          <a:latin typeface="Arial Black" charset="0"/>
          <a:ea typeface="Arial Black" charset="0"/>
          <a:cs typeface="Arial Black" charset="0"/>
        </a:defRPr>
      </a:lvl1pPr>
    </p:titleStyle>
    <p:bodyStyle>
      <a:lvl1pPr marL="0" indent="0" algn="l" defTabSz="914400" rtl="0" eaLnBrk="1" latinLnBrk="0" hangingPunct="1">
        <a:lnSpc>
          <a:spcPct val="90000"/>
        </a:lnSpc>
        <a:spcBef>
          <a:spcPts val="1000"/>
        </a:spcBef>
        <a:buFont typeface="Arial"/>
        <a:buNone/>
        <a:defRPr sz="14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lum bright="-2000" contrast="19000"/>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5985189"/>
      </p:ext>
    </p:extLst>
  </p:cSld>
  <p:clrMap bg1="lt1" tx1="dk1" bg2="lt2" tx2="dk2" accent1="accent1" accent2="accent2" accent3="accent3" accent4="accent4" accent5="accent5" accent6="accent6" hlink="hlink" folHlink="folHlink"/>
  <p:sldLayoutIdLst>
    <p:sldLayoutId id="214748368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5800"/>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79972"/>
            <a:ext cx="8229600" cy="29146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a:xfrm>
            <a:off x="0" y="0"/>
            <a:ext cx="6858000" cy="409826"/>
          </a:xfrm>
          <a:prstGeom prst="rect">
            <a:avLst/>
          </a:prstGeom>
          <a:solidFill>
            <a:srgbClr val="BF5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rotWithShape="1">
          <a:blip r:embed="rId9" cstate="print">
            <a:extLst>
              <a:ext uri="{28A0092B-C50C-407E-A947-70E740481C1C}">
                <a14:useLocalDpi xmlns:a14="http://schemas.microsoft.com/office/drawing/2010/main" val="0"/>
              </a:ext>
            </a:extLst>
          </a:blip>
          <a:srcRect l="5833" t="13620" r="50000" b="56589"/>
          <a:stretch/>
        </p:blipFill>
        <p:spPr>
          <a:xfrm>
            <a:off x="457200" y="-20488"/>
            <a:ext cx="1905000" cy="467264"/>
          </a:xfrm>
          <a:prstGeom prst="rect">
            <a:avLst/>
          </a:prstGeom>
        </p:spPr>
      </p:pic>
      <p:pic>
        <p:nvPicPr>
          <p:cNvPr id="7" name="Picture 6">
            <a:extLst>
              <a:ext uri="{FF2B5EF4-FFF2-40B4-BE49-F238E27FC236}">
                <a16:creationId xmlns:a16="http://schemas.microsoft.com/office/drawing/2014/main" id="{696AFFA6-6073-7147-B06F-73C6DF6CA32D}"/>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467600" y="4264422"/>
            <a:ext cx="1474107" cy="660400"/>
          </a:xfrm>
          <a:prstGeom prst="rect">
            <a:avLst/>
          </a:prstGeom>
        </p:spPr>
      </p:pic>
    </p:spTree>
    <p:extLst>
      <p:ext uri="{BB962C8B-B14F-4D97-AF65-F5344CB8AC3E}">
        <p14:creationId xmlns:p14="http://schemas.microsoft.com/office/powerpoint/2010/main" val="379163865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7" r:id="rId5"/>
    <p:sldLayoutId id="2147483678" r:id="rId6"/>
  </p:sldLayoutIdLst>
  <p:txStyles>
    <p:titleStyle>
      <a:lvl1pPr algn="l" defTabSz="457200" rtl="0" eaLnBrk="1" latinLnBrk="0" hangingPunct="1">
        <a:spcBef>
          <a:spcPct val="0"/>
        </a:spcBef>
        <a:buNone/>
        <a:defRPr sz="4400" kern="1200">
          <a:solidFill>
            <a:schemeClr val="tx1">
              <a:lumMod val="75000"/>
              <a:lumOff val="25000"/>
            </a:schemeClr>
          </a:solidFill>
          <a:latin typeface=""/>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8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ct val="20000"/>
        </a:spcBef>
        <a:buFont typeface="Arial"/>
        <a:buChar char="•"/>
        <a:defRPr sz="24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ct val="20000"/>
        </a:spcBef>
        <a:buFont typeface="Arial"/>
        <a:buChar char="»"/>
        <a:defRPr sz="20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emf"/></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10" name="Straight Connector 9"/>
          <p:cNvCxnSpPr/>
          <p:nvPr/>
        </p:nvCxnSpPr>
        <p:spPr>
          <a:xfrm>
            <a:off x="628650" y="3105150"/>
            <a:ext cx="56197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9"/>
          <p:cNvSpPr txBox="1">
            <a:spLocks/>
          </p:cNvSpPr>
          <p:nvPr/>
        </p:nvSpPr>
        <p:spPr>
          <a:xfrm>
            <a:off x="548640" y="3562350"/>
            <a:ext cx="7886700" cy="457201"/>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a:buNone/>
              <a:defRPr sz="16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fontAlgn="auto">
              <a:lnSpc>
                <a:spcPct val="100000"/>
              </a:lnSpc>
              <a:spcBef>
                <a:spcPts val="0"/>
              </a:spcBef>
              <a:spcAft>
                <a:spcPts val="0"/>
              </a:spcAft>
            </a:pPr>
            <a:r>
              <a:rPr lang="en-US" sz="2400" b="1" dirty="0">
                <a:solidFill>
                  <a:prstClr val="white"/>
                </a:solidFill>
              </a:rPr>
              <a:t>Janet Morrison, PhD, RN, MSCN</a:t>
            </a:r>
          </a:p>
          <a:p>
            <a:pPr>
              <a:lnSpc>
                <a:spcPct val="100000"/>
              </a:lnSpc>
              <a:spcBef>
                <a:spcPts val="0"/>
              </a:spcBef>
            </a:pPr>
            <a:r>
              <a:rPr lang="en-US" sz="1050" b="1" dirty="0"/>
              <a:t>Research Associate V</a:t>
            </a:r>
          </a:p>
        </p:txBody>
      </p:sp>
      <p:sp>
        <p:nvSpPr>
          <p:cNvPr id="12" name="Text Placeholder 9"/>
          <p:cNvSpPr txBox="1">
            <a:spLocks/>
          </p:cNvSpPr>
          <p:nvPr/>
        </p:nvSpPr>
        <p:spPr>
          <a:xfrm>
            <a:off x="548640" y="457200"/>
            <a:ext cx="7828444" cy="389296"/>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16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pPr>
            <a:r>
              <a:rPr lang="en-US" sz="1200" dirty="0">
                <a:latin typeface="Arial"/>
                <a:cs typeface="Arial"/>
              </a:rPr>
              <a:t>February </a:t>
            </a:r>
            <a:r>
              <a:rPr lang="en-US" sz="1200" cap="all" dirty="0">
                <a:latin typeface="Arial"/>
                <a:cs typeface="Arial"/>
              </a:rPr>
              <a:t>27, 2019</a:t>
            </a:r>
            <a:endParaRPr lang="en-US" sz="1200" b="0" dirty="0">
              <a:latin typeface="Arial"/>
            </a:endParaRPr>
          </a:p>
        </p:txBody>
      </p:sp>
      <p:sp>
        <p:nvSpPr>
          <p:cNvPr id="13" name="Title Placeholder 7"/>
          <p:cNvSpPr txBox="1">
            <a:spLocks/>
          </p:cNvSpPr>
          <p:nvPr/>
        </p:nvSpPr>
        <p:spPr>
          <a:xfrm>
            <a:off x="502920" y="1200150"/>
            <a:ext cx="7886700" cy="1752600"/>
          </a:xfrm>
          <a:prstGeom prst="rect">
            <a:avLst/>
          </a:prstGeom>
        </p:spPr>
        <p:txBody>
          <a:bodyPr vert="horz" wrap="square" lIns="91440" tIns="45720" rIns="91440" bIns="45720" rtlCol="0" anchor="b">
            <a:noAutofit/>
          </a:bodyPr>
          <a:lstStyle>
            <a:lvl1pPr algn="l" defTabSz="914400" rtl="0" eaLnBrk="1" latinLnBrk="0" hangingPunct="1">
              <a:lnSpc>
                <a:spcPts val="4000"/>
              </a:lnSpc>
              <a:spcBef>
                <a:spcPct val="0"/>
              </a:spcBef>
              <a:buNone/>
              <a:defRPr sz="4800" b="1" i="0" kern="800" cap="all" normalizeH="0" baseline="0">
                <a:solidFill>
                  <a:schemeClr val="bg1"/>
                </a:solidFill>
                <a:latin typeface="Arial Black" charset="0"/>
                <a:ea typeface="Arial Black" charset="0"/>
                <a:cs typeface="Arial Black" charset="0"/>
              </a:defRPr>
            </a:lvl1pPr>
          </a:lstStyle>
          <a:p>
            <a:pPr fontAlgn="auto">
              <a:spcAft>
                <a:spcPts val="0"/>
              </a:spcAft>
            </a:pPr>
            <a:r>
              <a:rPr lang="en-US" sz="3200" dirty="0"/>
              <a:t>A Cognitive self-management intervention for persons with multiple sclerosis</a:t>
            </a:r>
          </a:p>
        </p:txBody>
      </p: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l="5811" t="10047" r="49151" b="53996"/>
          <a:stretch/>
        </p:blipFill>
        <p:spPr>
          <a:xfrm>
            <a:off x="4267200" y="192958"/>
            <a:ext cx="2681817" cy="778592"/>
          </a:xfrm>
          <a:prstGeom prst="rect">
            <a:avLst/>
          </a:prstGeom>
        </p:spPr>
      </p:pic>
      <p:pic>
        <p:nvPicPr>
          <p:cNvPr id="7" name="Picture 6">
            <a:extLst>
              <a:ext uri="{FF2B5EF4-FFF2-40B4-BE49-F238E27FC236}">
                <a16:creationId xmlns:a16="http://schemas.microsoft.com/office/drawing/2014/main" id="{DB323C75-AC5A-2045-BEEE-D18ADE5AB9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9000" y="192167"/>
            <a:ext cx="1579332" cy="707541"/>
          </a:xfrm>
          <a:prstGeom prst="rect">
            <a:avLst/>
          </a:prstGeom>
        </p:spPr>
      </p:pic>
      <p:sp>
        <p:nvSpPr>
          <p:cNvPr id="8" name="Rectangle 7"/>
          <p:cNvSpPr/>
          <p:nvPr/>
        </p:nvSpPr>
        <p:spPr>
          <a:xfrm>
            <a:off x="548640" y="4305985"/>
            <a:ext cx="8289908" cy="600164"/>
          </a:xfrm>
          <a:prstGeom prst="rect">
            <a:avLst/>
          </a:prstGeom>
        </p:spPr>
        <p:txBody>
          <a:bodyPr wrap="square" anchor="t">
            <a:spAutoFit/>
          </a:bodyPr>
          <a:lstStyle/>
          <a:p>
            <a:r>
              <a:rPr lang="en-US" sz="1100" dirty="0">
                <a:solidFill>
                  <a:srgbClr val="FFFFFF"/>
                </a:solidFill>
                <a:latin typeface="Arial"/>
                <a:cs typeface="Arial"/>
              </a:rPr>
              <a:t>Research reported here was supported by the National Institute of Nursing Research of the National Institutes of Health under Award Number P30NR015335. The content is solely the responsibility of the authors and does not necessarily represent the official views of the National Institutes of Health.</a:t>
            </a:r>
            <a:endParaRPr lang="en-US" sz="1100" dirty="0">
              <a:latin typeface="Arial"/>
              <a:cs typeface="Arial"/>
            </a:endParaRPr>
          </a:p>
        </p:txBody>
      </p:sp>
    </p:spTree>
    <p:extLst>
      <p:ext uri="{BB962C8B-B14F-4D97-AF65-F5344CB8AC3E}">
        <p14:creationId xmlns:p14="http://schemas.microsoft.com/office/powerpoint/2010/main" val="247584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1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Background</a:t>
            </a:r>
            <a:endParaRPr lang="en-US" sz="3200" dirty="0"/>
          </a:p>
        </p:txBody>
      </p:sp>
      <p:sp>
        <p:nvSpPr>
          <p:cNvPr id="3" name="Content Placeholder 2"/>
          <p:cNvSpPr>
            <a:spLocks noGrp="1"/>
          </p:cNvSpPr>
          <p:nvPr>
            <p:ph idx="1"/>
          </p:nvPr>
        </p:nvSpPr>
        <p:spPr>
          <a:xfrm>
            <a:off x="457200" y="1657350"/>
            <a:ext cx="8229600" cy="2914650"/>
          </a:xfrm>
        </p:spPr>
        <p:txBody>
          <a:bodyPr>
            <a:normAutofit fontScale="85000" lnSpcReduction="20000"/>
          </a:bodyPr>
          <a:lstStyle/>
          <a:p>
            <a:r>
              <a:rPr lang="en-US" sz="2400" dirty="0">
                <a:latin typeface="Arial" charset="0"/>
                <a:ea typeface="Arial" charset="0"/>
                <a:cs typeface="Arial" charset="0"/>
              </a:rPr>
              <a:t>Chronic immune-</a:t>
            </a:r>
            <a:r>
              <a:rPr lang="en-US" sz="2400" dirty="0"/>
              <a:t>medi</a:t>
            </a:r>
            <a:r>
              <a:rPr lang="en-US" sz="2400" dirty="0">
                <a:latin typeface="Arial" charset="0"/>
                <a:ea typeface="Arial" charset="0"/>
                <a:cs typeface="Arial" charset="0"/>
              </a:rPr>
              <a:t>ated degenerative disease of the CNS</a:t>
            </a:r>
          </a:p>
          <a:p>
            <a:pPr lvl="1"/>
            <a:r>
              <a:rPr lang="en-US" sz="2000" dirty="0"/>
              <a:t>Prevalence ~ 900,000 in US</a:t>
            </a:r>
          </a:p>
          <a:p>
            <a:pPr lvl="1"/>
            <a:r>
              <a:rPr lang="en-US" sz="2000" dirty="0"/>
              <a:t>3:1 F</a:t>
            </a:r>
            <a:r>
              <a:rPr lang="en-US" sz="2000" dirty="0">
                <a:latin typeface="Arial" charset="0"/>
                <a:ea typeface="Arial" charset="0"/>
                <a:cs typeface="Arial" charset="0"/>
              </a:rPr>
              <a:t>emale to male ratio</a:t>
            </a:r>
          </a:p>
          <a:p>
            <a:r>
              <a:rPr lang="en-US" sz="2400" dirty="0"/>
              <a:t>Variable and unpredictable symptoms</a:t>
            </a:r>
          </a:p>
          <a:p>
            <a:pPr lvl="1"/>
            <a:r>
              <a:rPr lang="en-US" sz="2000" dirty="0"/>
              <a:t>Fatigue</a:t>
            </a:r>
          </a:p>
          <a:p>
            <a:pPr lvl="1"/>
            <a:r>
              <a:rPr lang="en-US" sz="2000" dirty="0"/>
              <a:t>Depression</a:t>
            </a:r>
          </a:p>
          <a:p>
            <a:pPr lvl="1"/>
            <a:r>
              <a:rPr lang="en-US" sz="2000" dirty="0"/>
              <a:t>Sleep disturbance</a:t>
            </a:r>
          </a:p>
          <a:p>
            <a:pPr lvl="1"/>
            <a:r>
              <a:rPr lang="en-US" sz="2000" dirty="0"/>
              <a:t>Mobility</a:t>
            </a:r>
          </a:p>
          <a:p>
            <a:pPr lvl="1"/>
            <a:r>
              <a:rPr lang="en-US" sz="2000" dirty="0"/>
              <a:t>Impaired c</a:t>
            </a:r>
            <a:r>
              <a:rPr lang="en-US" sz="2000" dirty="0">
                <a:latin typeface="Arial" charset="0"/>
                <a:ea typeface="Arial" charset="0"/>
                <a:cs typeface="Arial" charset="0"/>
              </a:rPr>
              <a:t>ognitive function</a:t>
            </a:r>
          </a:p>
          <a:p>
            <a:pPr lvl="2"/>
            <a:r>
              <a:rPr lang="en-US" sz="1600" dirty="0"/>
              <a:t>Significant impact on maintaining employment, self-management, </a:t>
            </a:r>
            <a:r>
              <a:rPr lang="en-US" sz="1600" dirty="0" err="1"/>
              <a:t>QoL</a:t>
            </a:r>
            <a:endParaRPr lang="en-US" sz="1600" dirty="0">
              <a:latin typeface="Arial" charset="0"/>
              <a:ea typeface="Arial" charset="0"/>
              <a:cs typeface="Arial" charset="0"/>
            </a:endParaRPr>
          </a:p>
          <a:p>
            <a:endParaRPr lang="en-US" sz="2400" dirty="0">
              <a:latin typeface="Arial" charset="0"/>
              <a:ea typeface="Arial" charset="0"/>
              <a:cs typeface="Arial" charset="0"/>
            </a:endParaRPr>
          </a:p>
        </p:txBody>
      </p:sp>
    </p:spTree>
    <p:extLst>
      <p:ext uri="{BB962C8B-B14F-4D97-AF65-F5344CB8AC3E}">
        <p14:creationId xmlns:p14="http://schemas.microsoft.com/office/powerpoint/2010/main" val="86700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Study Design</a:t>
            </a:r>
          </a:p>
        </p:txBody>
      </p:sp>
      <p:sp>
        <p:nvSpPr>
          <p:cNvPr id="3" name="Content Placeholder 2"/>
          <p:cNvSpPr>
            <a:spLocks noGrp="1"/>
          </p:cNvSpPr>
          <p:nvPr>
            <p:ph idx="1"/>
          </p:nvPr>
        </p:nvSpPr>
        <p:spPr/>
        <p:txBody>
          <a:bodyPr>
            <a:normAutofit fontScale="92500" lnSpcReduction="20000"/>
          </a:bodyPr>
          <a:lstStyle/>
          <a:p>
            <a:r>
              <a:rPr lang="en-US" dirty="0"/>
              <a:t>Pilot RCT</a:t>
            </a:r>
          </a:p>
          <a:p>
            <a:r>
              <a:rPr lang="en-US" dirty="0"/>
              <a:t>Intervention (n=8)</a:t>
            </a:r>
          </a:p>
          <a:p>
            <a:pPr lvl="1"/>
            <a:r>
              <a:rPr lang="en-US" dirty="0"/>
              <a:t>8 weekly 90-minute virtual group sessions</a:t>
            </a:r>
          </a:p>
          <a:p>
            <a:pPr lvl="2"/>
            <a:r>
              <a:rPr lang="en-US" dirty="0"/>
              <a:t>Self-Management</a:t>
            </a:r>
          </a:p>
          <a:p>
            <a:pPr lvl="3"/>
            <a:r>
              <a:rPr lang="en-US" dirty="0"/>
              <a:t>Chronic Disease and Cognitive Function</a:t>
            </a:r>
          </a:p>
          <a:p>
            <a:pPr lvl="1"/>
            <a:r>
              <a:rPr lang="en-US" dirty="0"/>
              <a:t>Remote, web-based video conferencing</a:t>
            </a:r>
          </a:p>
          <a:p>
            <a:r>
              <a:rPr lang="en-US" dirty="0"/>
              <a:t>Enhanced usual care (n=8)</a:t>
            </a:r>
          </a:p>
        </p:txBody>
      </p:sp>
    </p:spTree>
    <p:extLst>
      <p:ext uri="{BB962C8B-B14F-4D97-AF65-F5344CB8AC3E}">
        <p14:creationId xmlns:p14="http://schemas.microsoft.com/office/powerpoint/2010/main" val="299410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Sample </a:t>
            </a:r>
            <a:r>
              <a:rPr lang="en-US" sz="3200" dirty="0"/>
              <a:t>(N=16)</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91846766"/>
              </p:ext>
            </p:extLst>
          </p:nvPr>
        </p:nvGraphicFramePr>
        <p:xfrm>
          <a:off x="457200" y="1771650"/>
          <a:ext cx="8229600" cy="2773680"/>
        </p:xfrm>
        <a:graphic>
          <a:graphicData uri="http://schemas.openxmlformats.org/drawingml/2006/table">
            <a:tbl>
              <a:tblPr firstRow="1" bandRow="1">
                <a:tableStyleId>{E8B1032C-EA38-4F05-BA0D-38AFFFC7BED3}</a:tableStyleId>
              </a:tblPr>
              <a:tblGrid>
                <a:gridCol w="4114800">
                  <a:extLst>
                    <a:ext uri="{9D8B030D-6E8A-4147-A177-3AD203B41FA5}">
                      <a16:colId xmlns:a16="http://schemas.microsoft.com/office/drawing/2014/main" val="2045100391"/>
                    </a:ext>
                  </a:extLst>
                </a:gridCol>
                <a:gridCol w="4114800">
                  <a:extLst>
                    <a:ext uri="{9D8B030D-6E8A-4147-A177-3AD203B41FA5}">
                      <a16:colId xmlns:a16="http://schemas.microsoft.com/office/drawing/2014/main" val="357831861"/>
                    </a:ext>
                  </a:extLst>
                </a:gridCol>
              </a:tblGrid>
              <a:tr h="370840">
                <a:tc>
                  <a:txBody>
                    <a:bodyPr/>
                    <a:lstStyle/>
                    <a:p>
                      <a:r>
                        <a:rPr lang="en-US" sz="2000" b="0" dirty="0"/>
                        <a:t>Age</a:t>
                      </a:r>
                      <a:r>
                        <a:rPr lang="en-US" sz="2000" b="0" baseline="0" dirty="0"/>
                        <a:t> (years)</a:t>
                      </a:r>
                      <a:endParaRPr lang="en-US" sz="2000" b="0" dirty="0">
                        <a:solidFill>
                          <a:schemeClr val="bg1"/>
                        </a:solidFill>
                      </a:endParaRPr>
                    </a:p>
                  </a:txBody>
                  <a:tcPr/>
                </a:tc>
                <a:tc>
                  <a:txBody>
                    <a:bodyPr/>
                    <a:lstStyle/>
                    <a:p>
                      <a:pPr marL="0" marR="0" lvl="2" indent="0" algn="ctr" defTabSz="457200" rtl="0" eaLnBrk="1" fontAlgn="auto" latinLnBrk="0" hangingPunct="1">
                        <a:lnSpc>
                          <a:spcPct val="100000"/>
                        </a:lnSpc>
                        <a:spcBef>
                          <a:spcPts val="0"/>
                        </a:spcBef>
                        <a:spcAft>
                          <a:spcPts val="0"/>
                        </a:spcAft>
                        <a:buClrTx/>
                        <a:buSzTx/>
                        <a:buFontTx/>
                        <a:buNone/>
                        <a:tabLst/>
                        <a:defRPr/>
                      </a:pPr>
                      <a:r>
                        <a:rPr lang="en-US" sz="2000" b="0" dirty="0"/>
                        <a:t>56</a:t>
                      </a:r>
                      <a:r>
                        <a:rPr lang="en-US" sz="2000" b="0" baseline="0" dirty="0"/>
                        <a:t> </a:t>
                      </a:r>
                      <a:r>
                        <a:rPr lang="en-US" sz="2000" b="0" u="sng" baseline="0" dirty="0"/>
                        <a:t>+</a:t>
                      </a:r>
                      <a:r>
                        <a:rPr lang="en-US" sz="2000" b="0" baseline="0" dirty="0"/>
                        <a:t> 9.9</a:t>
                      </a:r>
                      <a:endParaRPr lang="en-US" sz="2000" b="0" dirty="0">
                        <a:solidFill>
                          <a:schemeClr val="bg1"/>
                        </a:solidFill>
                      </a:endParaRPr>
                    </a:p>
                  </a:txBody>
                  <a:tcPr anchor="ctr"/>
                </a:tc>
                <a:extLst>
                  <a:ext uri="{0D108BD9-81ED-4DB2-BD59-A6C34878D82A}">
                    <a16:rowId xmlns:a16="http://schemas.microsoft.com/office/drawing/2014/main" val="3838116763"/>
                  </a:ext>
                </a:extLst>
              </a:tr>
              <a:tr h="370840">
                <a:tc>
                  <a:txBody>
                    <a:bodyPr/>
                    <a:lstStyle/>
                    <a:p>
                      <a:r>
                        <a:rPr lang="en-US" sz="2000" dirty="0"/>
                        <a:t>Female</a:t>
                      </a:r>
                      <a:endParaRPr lang="en-US" sz="2000" dirty="0">
                        <a:solidFill>
                          <a:schemeClr val="bg1"/>
                        </a:solidFill>
                      </a:endParaRPr>
                    </a:p>
                  </a:txBody>
                  <a:tcPr/>
                </a:tc>
                <a:tc>
                  <a:txBody>
                    <a:bodyPr/>
                    <a:lstStyle/>
                    <a:p>
                      <a:pPr marL="0" marR="0" lvl="2" indent="0" algn="ctr" defTabSz="457200" rtl="0" eaLnBrk="1" fontAlgn="auto" latinLnBrk="0" hangingPunct="1">
                        <a:lnSpc>
                          <a:spcPct val="100000"/>
                        </a:lnSpc>
                        <a:spcBef>
                          <a:spcPts val="0"/>
                        </a:spcBef>
                        <a:spcAft>
                          <a:spcPts val="0"/>
                        </a:spcAft>
                        <a:buClrTx/>
                        <a:buSzTx/>
                        <a:buFontTx/>
                        <a:buNone/>
                        <a:tabLst/>
                        <a:defRPr/>
                      </a:pPr>
                      <a:r>
                        <a:rPr lang="en-US" sz="2000" dirty="0"/>
                        <a:t>15 (94%)</a:t>
                      </a:r>
                      <a:endParaRPr lang="en-US" sz="2000" dirty="0">
                        <a:solidFill>
                          <a:schemeClr val="bg1"/>
                        </a:solidFill>
                      </a:endParaRPr>
                    </a:p>
                  </a:txBody>
                  <a:tcPr anchor="ctr"/>
                </a:tc>
                <a:extLst>
                  <a:ext uri="{0D108BD9-81ED-4DB2-BD59-A6C34878D82A}">
                    <a16:rowId xmlns:a16="http://schemas.microsoft.com/office/drawing/2014/main" val="1457975920"/>
                  </a:ext>
                </a:extLst>
              </a:tr>
              <a:tr h="370840">
                <a:tc>
                  <a:txBody>
                    <a:bodyPr/>
                    <a:lstStyle/>
                    <a:p>
                      <a:r>
                        <a:rPr lang="en-US" sz="2000" dirty="0"/>
                        <a:t>White</a:t>
                      </a:r>
                      <a:endParaRPr lang="en-US" sz="2000" dirty="0">
                        <a:solidFill>
                          <a:schemeClr val="bg1"/>
                        </a:solidFill>
                      </a:endParaRPr>
                    </a:p>
                  </a:txBody>
                  <a:tcPr/>
                </a:tc>
                <a:tc>
                  <a:txBody>
                    <a:bodyPr/>
                    <a:lstStyle/>
                    <a:p>
                      <a:pPr marL="0" marR="0" lvl="2" indent="0" algn="ctr" defTabSz="457200" rtl="0" eaLnBrk="1" fontAlgn="auto" latinLnBrk="0" hangingPunct="1">
                        <a:lnSpc>
                          <a:spcPct val="100000"/>
                        </a:lnSpc>
                        <a:spcBef>
                          <a:spcPts val="0"/>
                        </a:spcBef>
                        <a:spcAft>
                          <a:spcPts val="0"/>
                        </a:spcAft>
                        <a:buClrTx/>
                        <a:buSzTx/>
                        <a:buFontTx/>
                        <a:buNone/>
                        <a:tabLst/>
                        <a:defRPr/>
                      </a:pPr>
                      <a:r>
                        <a:rPr lang="en-US" sz="2000" dirty="0"/>
                        <a:t>14 (88%)</a:t>
                      </a:r>
                      <a:endParaRPr lang="en-US" sz="2000" dirty="0">
                        <a:solidFill>
                          <a:schemeClr val="bg1"/>
                        </a:solidFill>
                      </a:endParaRPr>
                    </a:p>
                  </a:txBody>
                  <a:tcPr anchor="ctr"/>
                </a:tc>
                <a:extLst>
                  <a:ext uri="{0D108BD9-81ED-4DB2-BD59-A6C34878D82A}">
                    <a16:rowId xmlns:a16="http://schemas.microsoft.com/office/drawing/2014/main" val="2626388184"/>
                  </a:ext>
                </a:extLst>
              </a:tr>
              <a:tr h="370840">
                <a:tc>
                  <a:txBody>
                    <a:bodyPr/>
                    <a:lstStyle/>
                    <a:p>
                      <a:r>
                        <a:rPr lang="en-US" sz="2000" dirty="0"/>
                        <a:t>Non-Hispanic</a:t>
                      </a:r>
                      <a:endParaRPr lang="en-US" sz="2000" dirty="0">
                        <a:solidFill>
                          <a:schemeClr val="bg1"/>
                        </a:solidFill>
                      </a:endParaRPr>
                    </a:p>
                  </a:txBody>
                  <a:tcPr/>
                </a:tc>
                <a:tc>
                  <a:txBody>
                    <a:bodyPr/>
                    <a:lstStyle/>
                    <a:p>
                      <a:pPr marL="0" marR="0" lvl="2" indent="0" algn="ctr" defTabSz="457200" rtl="0" eaLnBrk="1" fontAlgn="auto" latinLnBrk="0" hangingPunct="1">
                        <a:lnSpc>
                          <a:spcPct val="100000"/>
                        </a:lnSpc>
                        <a:spcBef>
                          <a:spcPts val="0"/>
                        </a:spcBef>
                        <a:spcAft>
                          <a:spcPts val="0"/>
                        </a:spcAft>
                        <a:buClrTx/>
                        <a:buSzTx/>
                        <a:buFontTx/>
                        <a:buNone/>
                        <a:tabLst/>
                        <a:defRPr/>
                      </a:pPr>
                      <a:r>
                        <a:rPr lang="en-US" sz="2000" dirty="0"/>
                        <a:t> 15 (94%)</a:t>
                      </a:r>
                      <a:endParaRPr lang="en-US" sz="2000" dirty="0">
                        <a:solidFill>
                          <a:schemeClr val="bg1"/>
                        </a:solidFill>
                      </a:endParaRPr>
                    </a:p>
                  </a:txBody>
                  <a:tcPr anchor="ctr"/>
                </a:tc>
                <a:extLst>
                  <a:ext uri="{0D108BD9-81ED-4DB2-BD59-A6C34878D82A}">
                    <a16:rowId xmlns:a16="http://schemas.microsoft.com/office/drawing/2014/main" val="2831640492"/>
                  </a:ext>
                </a:extLst>
              </a:tr>
              <a:tr h="370840">
                <a:tc>
                  <a:txBody>
                    <a:bodyPr/>
                    <a:lstStyle/>
                    <a:p>
                      <a:r>
                        <a:rPr lang="en-US" sz="2000" dirty="0"/>
                        <a:t>Married</a:t>
                      </a:r>
                      <a:endParaRPr lang="en-US" sz="2000" dirty="0">
                        <a:solidFill>
                          <a:schemeClr val="bg1"/>
                        </a:solidFill>
                      </a:endParaRPr>
                    </a:p>
                  </a:txBody>
                  <a:tcPr/>
                </a:tc>
                <a:tc>
                  <a:txBody>
                    <a:bodyPr/>
                    <a:lstStyle/>
                    <a:p>
                      <a:pPr marL="0" marR="0" lvl="2" indent="0" algn="ctr" defTabSz="457200" rtl="0" eaLnBrk="1" fontAlgn="auto" latinLnBrk="0" hangingPunct="1">
                        <a:lnSpc>
                          <a:spcPct val="100000"/>
                        </a:lnSpc>
                        <a:spcBef>
                          <a:spcPts val="0"/>
                        </a:spcBef>
                        <a:spcAft>
                          <a:spcPts val="0"/>
                        </a:spcAft>
                        <a:buClrTx/>
                        <a:buSzTx/>
                        <a:buFontTx/>
                        <a:buNone/>
                        <a:tabLst/>
                        <a:defRPr/>
                      </a:pPr>
                      <a:r>
                        <a:rPr lang="en-US" sz="2000" dirty="0"/>
                        <a:t> 12 (75%)</a:t>
                      </a:r>
                      <a:endParaRPr lang="en-US" sz="2000" dirty="0">
                        <a:solidFill>
                          <a:schemeClr val="bg1"/>
                        </a:solidFill>
                      </a:endParaRPr>
                    </a:p>
                  </a:txBody>
                  <a:tcPr anchor="ctr"/>
                </a:tc>
                <a:extLst>
                  <a:ext uri="{0D108BD9-81ED-4DB2-BD59-A6C34878D82A}">
                    <a16:rowId xmlns:a16="http://schemas.microsoft.com/office/drawing/2014/main" val="4235782221"/>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t>Highly</a:t>
                      </a:r>
                      <a:r>
                        <a:rPr lang="en-US" sz="2000" baseline="0" dirty="0"/>
                        <a:t> e</a:t>
                      </a:r>
                      <a:r>
                        <a:rPr lang="en-US" sz="2000" dirty="0"/>
                        <a:t>ducated  (</a:t>
                      </a:r>
                      <a:r>
                        <a:rPr lang="en-US" sz="2000" u="sng" dirty="0"/>
                        <a:t>&gt;</a:t>
                      </a:r>
                      <a:r>
                        <a:rPr lang="en-US" sz="2000" dirty="0"/>
                        <a:t> Bachelors degree)</a:t>
                      </a:r>
                      <a:endParaRPr lang="en-US" sz="2000" dirty="0">
                        <a:solidFill>
                          <a:schemeClr val="bg1"/>
                        </a:solidFill>
                      </a:endParaRPr>
                    </a:p>
                  </a:txBody>
                  <a:tcPr/>
                </a:tc>
                <a:tc>
                  <a:txBody>
                    <a:bodyPr/>
                    <a:lstStyle/>
                    <a:p>
                      <a:pPr marL="0" marR="0" lvl="2" indent="0" algn="ctr" defTabSz="457200" rtl="0" eaLnBrk="1" fontAlgn="auto" latinLnBrk="0" hangingPunct="1">
                        <a:lnSpc>
                          <a:spcPct val="100000"/>
                        </a:lnSpc>
                        <a:spcBef>
                          <a:spcPts val="0"/>
                        </a:spcBef>
                        <a:spcAft>
                          <a:spcPts val="0"/>
                        </a:spcAft>
                        <a:buClrTx/>
                        <a:buSzTx/>
                        <a:buFontTx/>
                        <a:buNone/>
                        <a:tabLst/>
                        <a:defRPr/>
                      </a:pPr>
                      <a:r>
                        <a:rPr lang="en-US" sz="2000" dirty="0"/>
                        <a:t>11 (69%)</a:t>
                      </a:r>
                      <a:endParaRPr lang="en-US" sz="2000" dirty="0">
                        <a:solidFill>
                          <a:schemeClr val="bg1"/>
                        </a:solidFill>
                      </a:endParaRPr>
                    </a:p>
                  </a:txBody>
                  <a:tcPr anchor="ctr"/>
                </a:tc>
                <a:extLst>
                  <a:ext uri="{0D108BD9-81ED-4DB2-BD59-A6C34878D82A}">
                    <a16:rowId xmlns:a16="http://schemas.microsoft.com/office/drawing/2014/main" val="3065676459"/>
                  </a:ext>
                </a:extLst>
              </a:tr>
              <a:tr h="370840">
                <a:tc>
                  <a:txBody>
                    <a:bodyPr/>
                    <a:lstStyle/>
                    <a:p>
                      <a:r>
                        <a:rPr lang="en-US" sz="2000" dirty="0"/>
                        <a:t>Relapsing-Remitting course </a:t>
                      </a:r>
                      <a:endParaRPr lang="en-US" sz="2000" dirty="0">
                        <a:solidFill>
                          <a:schemeClr val="bg1"/>
                        </a:solidFill>
                      </a:endParaRPr>
                    </a:p>
                  </a:txBody>
                  <a:tcPr/>
                </a:tc>
                <a:tc>
                  <a:txBody>
                    <a:bodyPr/>
                    <a:lstStyle/>
                    <a:p>
                      <a:pPr marL="0" marR="0" lvl="2" indent="0" algn="ctr" defTabSz="457200" rtl="0" eaLnBrk="1" fontAlgn="auto" latinLnBrk="0" hangingPunct="1">
                        <a:lnSpc>
                          <a:spcPct val="100000"/>
                        </a:lnSpc>
                        <a:spcBef>
                          <a:spcPts val="0"/>
                        </a:spcBef>
                        <a:spcAft>
                          <a:spcPts val="0"/>
                        </a:spcAft>
                        <a:buClrTx/>
                        <a:buSzTx/>
                        <a:buFontTx/>
                        <a:buNone/>
                        <a:tabLst/>
                        <a:defRPr/>
                      </a:pPr>
                      <a:r>
                        <a:rPr lang="en-US" sz="2000" dirty="0"/>
                        <a:t>12  (75%)</a:t>
                      </a:r>
                      <a:endParaRPr lang="en-US" sz="2000" dirty="0">
                        <a:solidFill>
                          <a:schemeClr val="bg1"/>
                        </a:solidFill>
                      </a:endParaRPr>
                    </a:p>
                  </a:txBody>
                  <a:tcPr anchor="ctr"/>
                </a:tc>
                <a:extLst>
                  <a:ext uri="{0D108BD9-81ED-4DB2-BD59-A6C34878D82A}">
                    <a16:rowId xmlns:a16="http://schemas.microsoft.com/office/drawing/2014/main" val="218947300"/>
                  </a:ext>
                </a:extLst>
              </a:tr>
            </a:tbl>
          </a:graphicData>
        </a:graphic>
      </p:graphicFrame>
    </p:spTree>
    <p:extLst>
      <p:ext uri="{BB962C8B-B14F-4D97-AF65-F5344CB8AC3E}">
        <p14:creationId xmlns:p14="http://schemas.microsoft.com/office/powerpoint/2010/main" val="213343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Outcomes</a:t>
            </a:r>
          </a:p>
        </p:txBody>
      </p:sp>
      <p:sp>
        <p:nvSpPr>
          <p:cNvPr id="4" name="Content Placeholder 3"/>
          <p:cNvSpPr>
            <a:spLocks noGrp="1"/>
          </p:cNvSpPr>
          <p:nvPr>
            <p:ph sz="half" idx="1"/>
          </p:nvPr>
        </p:nvSpPr>
        <p:spPr/>
        <p:txBody>
          <a:bodyPr>
            <a:normAutofit fontScale="25000" lnSpcReduction="20000"/>
          </a:bodyPr>
          <a:lstStyle/>
          <a:p>
            <a:pPr marL="0" indent="0" algn="ctr">
              <a:buNone/>
            </a:pPr>
            <a:r>
              <a:rPr lang="en-US" sz="8000" b="1" dirty="0"/>
              <a:t>Self-Report</a:t>
            </a:r>
            <a:r>
              <a:rPr lang="en-US" sz="7400" dirty="0"/>
              <a:t> </a:t>
            </a:r>
          </a:p>
          <a:p>
            <a:r>
              <a:rPr lang="en-US" sz="6400" dirty="0"/>
              <a:t>MS self-management</a:t>
            </a:r>
          </a:p>
          <a:p>
            <a:r>
              <a:rPr lang="en-US" sz="6400" dirty="0"/>
              <a:t>Self-efficacy </a:t>
            </a:r>
          </a:p>
          <a:p>
            <a:pPr lvl="1"/>
            <a:r>
              <a:rPr lang="en-US" sz="5600" dirty="0"/>
              <a:t>Managing medications, symptoms and daily activities</a:t>
            </a:r>
          </a:p>
          <a:p>
            <a:r>
              <a:rPr lang="en-US" sz="6400" dirty="0"/>
              <a:t>Cognitive function</a:t>
            </a:r>
          </a:p>
          <a:p>
            <a:r>
              <a:rPr lang="en-US" sz="6400" dirty="0"/>
              <a:t>Depression</a:t>
            </a:r>
          </a:p>
          <a:p>
            <a:r>
              <a:rPr lang="en-US" sz="6400" dirty="0"/>
              <a:t>Fatigue</a:t>
            </a:r>
          </a:p>
          <a:p>
            <a:r>
              <a:rPr lang="en-US" sz="6400" dirty="0"/>
              <a:t>Sleep disturbance</a:t>
            </a:r>
          </a:p>
          <a:p>
            <a:pPr marL="0" indent="0">
              <a:buNone/>
            </a:pPr>
            <a:endParaRPr lang="en-US" dirty="0"/>
          </a:p>
        </p:txBody>
      </p:sp>
      <p:sp>
        <p:nvSpPr>
          <p:cNvPr id="5" name="Content Placeholder 4"/>
          <p:cNvSpPr>
            <a:spLocks noGrp="1"/>
          </p:cNvSpPr>
          <p:nvPr>
            <p:ph sz="half" idx="2"/>
          </p:nvPr>
        </p:nvSpPr>
        <p:spPr/>
        <p:txBody>
          <a:bodyPr>
            <a:normAutofit fontScale="25000" lnSpcReduction="20000"/>
          </a:bodyPr>
          <a:lstStyle/>
          <a:p>
            <a:pPr marL="0" indent="0" algn="ctr">
              <a:buNone/>
            </a:pPr>
            <a:r>
              <a:rPr lang="en-US" sz="8000" b="1" dirty="0"/>
              <a:t>Performance</a:t>
            </a:r>
            <a:endParaRPr lang="en-US" sz="8000" u="sng" dirty="0"/>
          </a:p>
          <a:p>
            <a:pPr marL="0" indent="0">
              <a:buNone/>
            </a:pPr>
            <a:r>
              <a:rPr lang="en-US" sz="6400" dirty="0" err="1"/>
              <a:t>Neuropsych</a:t>
            </a:r>
            <a:endParaRPr lang="en-US" sz="6400" dirty="0"/>
          </a:p>
          <a:p>
            <a:r>
              <a:rPr lang="en-US" sz="5600" dirty="0"/>
              <a:t>Language</a:t>
            </a:r>
          </a:p>
          <a:p>
            <a:r>
              <a:rPr lang="en-US" sz="5600" dirty="0"/>
              <a:t>Executive function </a:t>
            </a:r>
          </a:p>
          <a:p>
            <a:r>
              <a:rPr lang="en-US" sz="5600" dirty="0"/>
              <a:t>Attention</a:t>
            </a:r>
          </a:p>
          <a:p>
            <a:r>
              <a:rPr lang="en-US" sz="5600" dirty="0"/>
              <a:t>Working and episodic memory</a:t>
            </a:r>
          </a:p>
          <a:p>
            <a:r>
              <a:rPr lang="en-US" sz="5600" dirty="0"/>
              <a:t>Processing speed</a:t>
            </a:r>
          </a:p>
          <a:p>
            <a:endParaRPr lang="en-US" sz="5500" dirty="0"/>
          </a:p>
          <a:p>
            <a:pPr marL="0" indent="0">
              <a:buNone/>
            </a:pPr>
            <a:r>
              <a:rPr lang="en-US" sz="6400" dirty="0"/>
              <a:t>Physiologic</a:t>
            </a:r>
          </a:p>
          <a:p>
            <a:r>
              <a:rPr lang="en-US" sz="5600" dirty="0"/>
              <a:t>Physical activity</a:t>
            </a:r>
          </a:p>
          <a:p>
            <a:r>
              <a:rPr lang="en-US" sz="5600" dirty="0"/>
              <a:t>Sleep</a:t>
            </a:r>
          </a:p>
        </p:txBody>
      </p:sp>
    </p:spTree>
    <p:extLst>
      <p:ext uri="{BB962C8B-B14F-4D97-AF65-F5344CB8AC3E}">
        <p14:creationId xmlns:p14="http://schemas.microsoft.com/office/powerpoint/2010/main" val="327443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Proof of Concept</a:t>
            </a:r>
          </a:p>
        </p:txBody>
      </p:sp>
      <p:sp>
        <p:nvSpPr>
          <p:cNvPr id="3" name="Content Placeholder 2"/>
          <p:cNvSpPr>
            <a:spLocks noGrp="1"/>
          </p:cNvSpPr>
          <p:nvPr>
            <p:ph idx="1"/>
          </p:nvPr>
        </p:nvSpPr>
        <p:spPr/>
        <p:txBody>
          <a:bodyPr>
            <a:normAutofit/>
          </a:bodyPr>
          <a:lstStyle/>
          <a:p>
            <a:r>
              <a:rPr lang="en-US" dirty="0"/>
              <a:t>Web-based video conferencing </a:t>
            </a:r>
          </a:p>
          <a:p>
            <a:r>
              <a:rPr lang="en-US" dirty="0"/>
              <a:t>Attendance (mean = 7 </a:t>
            </a:r>
            <a:r>
              <a:rPr lang="en-US" u="sng" dirty="0"/>
              <a:t>+</a:t>
            </a:r>
            <a:r>
              <a:rPr lang="en-US" dirty="0"/>
              <a:t> .92)</a:t>
            </a:r>
          </a:p>
          <a:p>
            <a:r>
              <a:rPr lang="en-US" dirty="0"/>
              <a:t>Positive participant feedback</a:t>
            </a:r>
          </a:p>
          <a:p>
            <a:endParaRPr lang="en-US" dirty="0"/>
          </a:p>
        </p:txBody>
      </p:sp>
    </p:spTree>
    <p:extLst>
      <p:ext uri="{BB962C8B-B14F-4D97-AF65-F5344CB8AC3E}">
        <p14:creationId xmlns:p14="http://schemas.microsoft.com/office/powerpoint/2010/main" val="2325009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Strengths &amp; Limitations</a:t>
            </a:r>
          </a:p>
        </p:txBody>
      </p:sp>
      <p:sp>
        <p:nvSpPr>
          <p:cNvPr id="3" name="Content Placeholder 2"/>
          <p:cNvSpPr>
            <a:spLocks noGrp="1"/>
          </p:cNvSpPr>
          <p:nvPr>
            <p:ph idx="1"/>
          </p:nvPr>
        </p:nvSpPr>
        <p:spPr/>
        <p:txBody>
          <a:bodyPr/>
          <a:lstStyle/>
          <a:p>
            <a:r>
              <a:rPr lang="en-US" dirty="0"/>
              <a:t>Small sample size (N=16)</a:t>
            </a:r>
          </a:p>
          <a:p>
            <a:r>
              <a:rPr lang="en-US" dirty="0"/>
              <a:t>Variability </a:t>
            </a:r>
          </a:p>
          <a:p>
            <a:r>
              <a:rPr lang="en-US" dirty="0"/>
              <a:t>Lack of power</a:t>
            </a:r>
          </a:p>
          <a:p>
            <a:r>
              <a:rPr lang="en-US" dirty="0"/>
              <a:t>Intensity of intervention</a:t>
            </a:r>
          </a:p>
          <a:p>
            <a:endParaRPr lang="en-US" dirty="0"/>
          </a:p>
        </p:txBody>
      </p:sp>
    </p:spTree>
    <p:extLst>
      <p:ext uri="{BB962C8B-B14F-4D97-AF65-F5344CB8AC3E}">
        <p14:creationId xmlns:p14="http://schemas.microsoft.com/office/powerpoint/2010/main" val="3742653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Next Steps</a:t>
            </a:r>
          </a:p>
        </p:txBody>
      </p:sp>
      <p:sp>
        <p:nvSpPr>
          <p:cNvPr id="3" name="Content Placeholder 2"/>
          <p:cNvSpPr>
            <a:spLocks noGrp="1"/>
          </p:cNvSpPr>
          <p:nvPr>
            <p:ph idx="1"/>
          </p:nvPr>
        </p:nvSpPr>
        <p:spPr/>
        <p:txBody>
          <a:bodyPr/>
          <a:lstStyle/>
          <a:p>
            <a:r>
              <a:rPr lang="en-US" dirty="0"/>
              <a:t>Comparative effectiveness trial</a:t>
            </a:r>
          </a:p>
          <a:p>
            <a:r>
              <a:rPr lang="en-US" dirty="0"/>
              <a:t>More sensitive outcome measures</a:t>
            </a:r>
          </a:p>
          <a:p>
            <a:r>
              <a:rPr lang="en-US" dirty="0"/>
              <a:t>Repeated measures design</a:t>
            </a:r>
          </a:p>
        </p:txBody>
      </p:sp>
    </p:spTree>
    <p:extLst>
      <p:ext uri="{BB962C8B-B14F-4D97-AF65-F5344CB8AC3E}">
        <p14:creationId xmlns:p14="http://schemas.microsoft.com/office/powerpoint/2010/main" val="3548906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7"/>
          <p:cNvSpPr txBox="1">
            <a:spLocks/>
          </p:cNvSpPr>
          <p:nvPr/>
        </p:nvSpPr>
        <p:spPr>
          <a:xfrm>
            <a:off x="0" y="2038350"/>
            <a:ext cx="9144000" cy="762000"/>
          </a:xfrm>
          <a:prstGeom prst="rect">
            <a:avLst/>
          </a:prstGeom>
        </p:spPr>
        <p:txBody>
          <a:bodyPr vert="horz" wrap="square" lIns="91440" tIns="45720" rIns="91440" bIns="45720" rtlCol="0" anchor="b">
            <a:noAutofit/>
          </a:bodyPr>
          <a:lstStyle>
            <a:lvl1pPr algn="l" defTabSz="914400" rtl="0" eaLnBrk="1" latinLnBrk="0" hangingPunct="1">
              <a:lnSpc>
                <a:spcPts val="4000"/>
              </a:lnSpc>
              <a:spcBef>
                <a:spcPct val="0"/>
              </a:spcBef>
              <a:buNone/>
              <a:defRPr sz="4800" b="1" i="0" kern="800" cap="all" normalizeH="0" baseline="0">
                <a:solidFill>
                  <a:schemeClr val="bg1"/>
                </a:solidFill>
                <a:latin typeface="Arial Black" charset="0"/>
                <a:ea typeface="Arial Black" charset="0"/>
                <a:cs typeface="Arial Black" charset="0"/>
              </a:defRPr>
            </a:lvl1pPr>
          </a:lstStyle>
          <a:p>
            <a:pPr algn="ctr" fontAlgn="auto">
              <a:spcAft>
                <a:spcPts val="0"/>
              </a:spcAft>
            </a:pPr>
            <a:r>
              <a:rPr lang="en-US" dirty="0"/>
              <a:t>THANK YOU</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5811" t="10047" r="49151" b="53996"/>
          <a:stretch/>
        </p:blipFill>
        <p:spPr>
          <a:xfrm>
            <a:off x="914400" y="677931"/>
            <a:ext cx="2681817" cy="778592"/>
          </a:xfrm>
          <a:prstGeom prst="rect">
            <a:avLst/>
          </a:prstGeom>
        </p:spPr>
      </p:pic>
      <p:pic>
        <p:nvPicPr>
          <p:cNvPr id="4" name="Picture 3">
            <a:extLst>
              <a:ext uri="{FF2B5EF4-FFF2-40B4-BE49-F238E27FC236}">
                <a16:creationId xmlns:a16="http://schemas.microsoft.com/office/drawing/2014/main" id="{9B594BFF-206B-8A46-93A1-AD620AEED9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85318"/>
            <a:ext cx="1742925" cy="780831"/>
          </a:xfrm>
          <a:prstGeom prst="rect">
            <a:avLst/>
          </a:prstGeom>
        </p:spPr>
      </p:pic>
    </p:spTree>
    <p:extLst>
      <p:ext uri="{BB962C8B-B14F-4D97-AF65-F5344CB8AC3E}">
        <p14:creationId xmlns:p14="http://schemas.microsoft.com/office/powerpoint/2010/main" val="184382552"/>
      </p:ext>
    </p:extLst>
  </p:cSld>
  <p:clrMapOvr>
    <a:masterClrMapping/>
  </p:clrMapOvr>
</p:sld>
</file>

<file path=ppt/theme/theme1.xml><?xml version="1.0" encoding="utf-8"?>
<a:theme xmlns:a="http://schemas.openxmlformats.org/drawingml/2006/main" name="16-9 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6-9 White Backgrou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6085</TotalTime>
  <Words>319</Words>
  <Application>Microsoft Office PowerPoint</Application>
  <PresentationFormat>On-screen Show (16:9)</PresentationFormat>
  <Paragraphs>96</Paragraphs>
  <Slides>9</Slides>
  <Notes>8</Notes>
  <HiddenSlides>0</HiddenSlides>
  <MMClips>0</MMClips>
  <ScaleCrop>false</ScaleCrop>
  <HeadingPairs>
    <vt:vector size="4" baseType="variant">
      <vt:variant>
        <vt:lpstr>Theme</vt:lpstr>
      </vt:variant>
      <vt:variant>
        <vt:i4>3</vt:i4>
      </vt:variant>
      <vt:variant>
        <vt:lpstr>Slide Titles</vt:lpstr>
      </vt:variant>
      <vt:variant>
        <vt:i4>9</vt:i4>
      </vt:variant>
    </vt:vector>
  </HeadingPairs>
  <TitlesOfParts>
    <vt:vector size="12" baseType="lpstr">
      <vt:lpstr>16-9 Cover</vt:lpstr>
      <vt:lpstr>Custom Design</vt:lpstr>
      <vt:lpstr>16-9 White Backgroud</vt:lpstr>
      <vt:lpstr>PowerPoint Presentation</vt:lpstr>
      <vt:lpstr>Background</vt:lpstr>
      <vt:lpstr>Study Design</vt:lpstr>
      <vt:lpstr>Sample (N=16)</vt:lpstr>
      <vt:lpstr>Outcomes</vt:lpstr>
      <vt:lpstr>Proof of Concept</vt:lpstr>
      <vt:lpstr>Strengths &amp; Limitations</vt:lpstr>
      <vt:lpstr>Next Steps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dc:title>
  <dc:subject/>
  <dc:creator>University Marketing and Creative Services</dc:creator>
  <cp:keywords/>
  <dc:description/>
  <cp:lastModifiedBy>Plack, Kelli A</cp:lastModifiedBy>
  <cp:revision>477</cp:revision>
  <cp:lastPrinted>2011-01-24T02:49:42Z</cp:lastPrinted>
  <dcterms:created xsi:type="dcterms:W3CDTF">2011-06-30T15:04:08Z</dcterms:created>
  <dcterms:modified xsi:type="dcterms:W3CDTF">2019-02-18T21:06:30Z</dcterms:modified>
  <cp:category/>
</cp:coreProperties>
</file>