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3952" r:id="rId2"/>
    <p:sldMasterId id="2147483938" r:id="rId3"/>
  </p:sldMasterIdLst>
  <p:notesMasterIdLst>
    <p:notesMasterId r:id="rId13"/>
  </p:notesMasterIdLst>
  <p:handoutMasterIdLst>
    <p:handoutMasterId r:id="rId14"/>
  </p:handoutMasterIdLst>
  <p:sldIdLst>
    <p:sldId id="1111" r:id="rId4"/>
    <p:sldId id="1114" r:id="rId5"/>
    <p:sldId id="1129" r:id="rId6"/>
    <p:sldId id="1115" r:id="rId7"/>
    <p:sldId id="1123" r:id="rId8"/>
    <p:sldId id="1131" r:id="rId9"/>
    <p:sldId id="1130" r:id="rId10"/>
    <p:sldId id="1128" r:id="rId11"/>
    <p:sldId id="1125" r:id="rId12"/>
  </p:sldIdLst>
  <p:sldSz cx="9144000" cy="5143500" type="screen16x9"/>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873"/>
    <a:srgbClr val="FFFFFF"/>
    <a:srgbClr val="363B41"/>
    <a:srgbClr val="282C31"/>
    <a:srgbClr val="000000"/>
    <a:srgbClr val="EAEAEA"/>
    <a:srgbClr val="C6DAEC"/>
    <a:srgbClr val="FADBB8"/>
    <a:srgbClr val="F6C08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60815" autoAdjust="0"/>
  </p:normalViewPr>
  <p:slideViewPr>
    <p:cSldViewPr showGuides="1">
      <p:cViewPr varScale="1">
        <p:scale>
          <a:sx n="85" d="100"/>
          <a:sy n="85" d="100"/>
        </p:scale>
        <p:origin x="2320" y="1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95" d="100"/>
          <a:sy n="95" d="100"/>
        </p:scale>
        <p:origin x="-363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CC135-1C27-4015-9E42-EB87EC8B58EC}" type="datetimeFigureOut">
              <a:rPr lang="uk-UA" smtClean="0"/>
              <a:t>21.02.19</a:t>
            </a:fld>
            <a:endParaRPr lang="uk-U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7ED46F-1583-4E87-A4FF-FCFA6503DE8E}" type="slidenum">
              <a:rPr lang="uk-UA" smtClean="0"/>
              <a:t>‹#›</a:t>
            </a:fld>
            <a:endParaRPr lang="uk-UA"/>
          </a:p>
        </p:txBody>
      </p:sp>
    </p:spTree>
    <p:extLst>
      <p:ext uri="{BB962C8B-B14F-4D97-AF65-F5344CB8AC3E}">
        <p14:creationId xmlns:p14="http://schemas.microsoft.com/office/powerpoint/2010/main" val="3519058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7F48D-5513-4B00-B2A3-DF4128D7927F}" type="datetimeFigureOut">
              <a:rPr lang="uk-UA" smtClean="0"/>
              <a:t>21.02.19</a:t>
            </a:fld>
            <a:endParaRPr lang="uk-U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FD933-AB18-4014-AF0C-45A937937775}" type="slidenum">
              <a:rPr lang="uk-UA" smtClean="0"/>
              <a:t>‹#›</a:t>
            </a:fld>
            <a:endParaRPr lang="uk-UA"/>
          </a:p>
        </p:txBody>
      </p:sp>
    </p:spTree>
    <p:extLst>
      <p:ext uri="{BB962C8B-B14F-4D97-AF65-F5344CB8AC3E}">
        <p14:creationId xmlns:p14="http://schemas.microsoft.com/office/powerpoint/2010/main" val="145733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 you for the introduction, Karen. Hello all, my name is Kavita Radhakrishnan, I am an Assistant Professor at The University of Texas Austin School of Nursing. Today I will be talking about my study which was funded as the inaugural pilot project of our P30 Center that was funded in 2015. I will also be talking about my experiences and challenges faced while conducting the study</a:t>
            </a:r>
            <a:endParaRPr lang="uk-UA"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3FD933-AB18-4014-AF0C-45A937937775}" type="slidenum">
              <a:rPr lang="uk-UA" smtClean="0"/>
              <a:t>1</a:t>
            </a:fld>
            <a:endParaRPr lang="uk-UA"/>
          </a:p>
        </p:txBody>
      </p:sp>
    </p:spTree>
    <p:extLst>
      <p:ext uri="{BB962C8B-B14F-4D97-AF65-F5344CB8AC3E}">
        <p14:creationId xmlns:p14="http://schemas.microsoft.com/office/powerpoint/2010/main" val="155722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Easily</a:t>
            </a:r>
            <a:r>
              <a:rPr lang="en-US" baseline="0" dirty="0"/>
              <a:t> change photo. Please click on the </a:t>
            </a:r>
            <a:r>
              <a:rPr lang="en-US" sz="1600" kern="1200" dirty="0">
                <a:solidFill>
                  <a:schemeClr val="tx1"/>
                </a:solidFill>
                <a:effectLst/>
                <a:latin typeface="+mn-lt"/>
                <a:ea typeface="+mn-ea"/>
                <a:cs typeface="+mn-cs"/>
              </a:rPr>
              <a:t>small icon in the center of the holder and choose an image on your computer. </a:t>
            </a:r>
          </a:p>
          <a:p>
            <a:endParaRPr lang="en-US" dirty="0"/>
          </a:p>
        </p:txBody>
      </p:sp>
      <p:sp>
        <p:nvSpPr>
          <p:cNvPr id="4" name="Slide Number Placeholder 3"/>
          <p:cNvSpPr>
            <a:spLocks noGrp="1"/>
          </p:cNvSpPr>
          <p:nvPr>
            <p:ph type="sldNum" sz="quarter" idx="10"/>
          </p:nvPr>
        </p:nvSpPr>
        <p:spPr/>
        <p:txBody>
          <a:bodyPr/>
          <a:lstStyle/>
          <a:p>
            <a:fld id="{DA3FD933-AB18-4014-AF0C-45A937937775}" type="slidenum">
              <a:rPr lang="uk-UA" smtClean="0"/>
              <a:t>2</a:t>
            </a:fld>
            <a:endParaRPr lang="uk-UA"/>
          </a:p>
        </p:txBody>
      </p:sp>
    </p:spTree>
    <p:extLst>
      <p:ext uri="{BB962C8B-B14F-4D97-AF65-F5344CB8AC3E}">
        <p14:creationId xmlns:p14="http://schemas.microsoft.com/office/powerpoint/2010/main" val="395972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How trans-disciplinary aspect helped to construct a vision for the study</a:t>
            </a:r>
          </a:p>
          <a:p>
            <a:pPr marL="285750" indent="-285750">
              <a:buFont typeface="Arial" panose="020B0604020202020204" pitchFamily="34" charset="0"/>
              <a:buChar char="•"/>
            </a:pPr>
            <a:r>
              <a:rPr lang="en-US" sz="1200" dirty="0"/>
              <a:t>HF self-management by older adults in their homes</a:t>
            </a:r>
          </a:p>
          <a:p>
            <a:pPr marL="285750" indent="-285750">
              <a:buFont typeface="Arial" panose="020B0604020202020204" pitchFamily="34" charset="0"/>
              <a:buChar char="•"/>
            </a:pPr>
            <a:r>
              <a:rPr lang="en-US" sz="1200" dirty="0"/>
              <a:t>Industry contacts to obtain an off-the-shelf game to re-use</a:t>
            </a:r>
          </a:p>
          <a:p>
            <a:pPr marL="285750" indent="-285750">
              <a:buFont typeface="Arial" panose="020B0604020202020204" pitchFamily="34" charset="0"/>
              <a:buChar char="•"/>
            </a:pPr>
            <a:r>
              <a:rPr lang="en-US" sz="1200" dirty="0"/>
              <a:t>Design doc to insert educational material within game format</a:t>
            </a:r>
          </a:p>
          <a:p>
            <a:pPr marL="285750" indent="-285750">
              <a:buFont typeface="Arial" panose="020B0604020202020204" pitchFamily="34" charset="0"/>
              <a:buChar char="•"/>
            </a:pPr>
            <a:r>
              <a:rPr lang="en-US" sz="1200" dirty="0"/>
              <a:t>Protocol to conduct usability testing of the game with older adults – can they play?</a:t>
            </a:r>
          </a:p>
          <a:p>
            <a:pPr marL="285750" indent="-285750">
              <a:buFont typeface="Arial" panose="020B0604020202020204" pitchFamily="34" charset="0"/>
              <a:buChar char="•"/>
            </a:pPr>
            <a:r>
              <a:rPr lang="en-US" sz="1200" dirty="0"/>
              <a:t>Tailor content and communication to literacy level of participants</a:t>
            </a:r>
          </a:p>
          <a:p>
            <a:pPr marL="285750" indent="-2857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DA3FD933-AB18-4014-AF0C-45A937937775}" type="slidenum">
              <a:rPr lang="uk-UA" smtClean="0"/>
              <a:t>3</a:t>
            </a:fld>
            <a:endParaRPr lang="uk-UA"/>
          </a:p>
        </p:txBody>
      </p:sp>
    </p:spTree>
    <p:extLst>
      <p:ext uri="{BB962C8B-B14F-4D97-AF65-F5344CB8AC3E}">
        <p14:creationId xmlns:p14="http://schemas.microsoft.com/office/powerpoint/2010/main" val="67318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Examples of how we delivered knowledge and provided game challenges related to knowledge. Knowledge was provided in small chunks that was tailored to low literacy levels. Later during playing the game, players had to answer questions. If they got it right, they would earn coins to play in their slot machine. So the slot coins was used as an incentive to engage with the content </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3FD933-AB18-4014-AF0C-45A937937775}" type="slidenum">
              <a:rPr lang="uk-UA" smtClean="0"/>
              <a:t>4</a:t>
            </a:fld>
            <a:endParaRPr lang="uk-UA"/>
          </a:p>
        </p:txBody>
      </p:sp>
    </p:spTree>
    <p:extLst>
      <p:ext uri="{BB962C8B-B14F-4D97-AF65-F5344CB8AC3E}">
        <p14:creationId xmlns:p14="http://schemas.microsoft.com/office/powerpoint/2010/main" val="148306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FD933-AB18-4014-AF0C-45A937937775}" type="slidenum">
              <a:rPr lang="uk-UA" smtClean="0"/>
              <a:t>5</a:t>
            </a:fld>
            <a:endParaRPr lang="uk-UA"/>
          </a:p>
        </p:txBody>
      </p:sp>
    </p:spTree>
    <p:extLst>
      <p:ext uri="{BB962C8B-B14F-4D97-AF65-F5344CB8AC3E}">
        <p14:creationId xmlns:p14="http://schemas.microsoft.com/office/powerpoint/2010/main" val="249081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we did not detect any changes in the self-reported self-management surveys, our next step was to use objective behavior data to trigger game features such as incentives and game progress to motivate behavior changes</a:t>
            </a:r>
          </a:p>
          <a:p>
            <a:endParaRPr lang="en-US" dirty="0"/>
          </a:p>
        </p:txBody>
      </p:sp>
      <p:sp>
        <p:nvSpPr>
          <p:cNvPr id="4" name="Slide Number Placeholder 3"/>
          <p:cNvSpPr>
            <a:spLocks noGrp="1"/>
          </p:cNvSpPr>
          <p:nvPr>
            <p:ph type="sldNum" sz="quarter" idx="5"/>
          </p:nvPr>
        </p:nvSpPr>
        <p:spPr/>
        <p:txBody>
          <a:bodyPr/>
          <a:lstStyle/>
          <a:p>
            <a:fld id="{DA3FD933-AB18-4014-AF0C-45A937937775}" type="slidenum">
              <a:rPr lang="uk-UA" smtClean="0"/>
              <a:t>6</a:t>
            </a:fld>
            <a:endParaRPr lang="uk-UA"/>
          </a:p>
        </p:txBody>
      </p:sp>
    </p:spTree>
    <p:extLst>
      <p:ext uri="{BB962C8B-B14F-4D97-AF65-F5344CB8AC3E}">
        <p14:creationId xmlns:p14="http://schemas.microsoft.com/office/powerpoint/2010/main" val="59367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Technology kept changing, such as the technology becoming more robust and integration of data with apps much more seamless.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we realized that objective behavior data highly enhanced the value of the gaming approach to motivate behavior changes, we had to seek team members who were qualified and had experience integrating sensor data with mobile devices.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Also the structure of our game development team changed and the main person who helped develop our P30 funded game started his own company. So we had to adapt to those changes??</a:t>
            </a:r>
          </a:p>
          <a:p>
            <a:endParaRPr lang="en-US" dirty="0"/>
          </a:p>
        </p:txBody>
      </p:sp>
      <p:sp>
        <p:nvSpPr>
          <p:cNvPr id="4" name="Slide Number Placeholder 3"/>
          <p:cNvSpPr>
            <a:spLocks noGrp="1"/>
          </p:cNvSpPr>
          <p:nvPr>
            <p:ph type="sldNum" sz="quarter" idx="5"/>
          </p:nvPr>
        </p:nvSpPr>
        <p:spPr/>
        <p:txBody>
          <a:bodyPr/>
          <a:lstStyle/>
          <a:p>
            <a:fld id="{DA3FD933-AB18-4014-AF0C-45A937937775}" type="slidenum">
              <a:rPr lang="uk-UA" smtClean="0"/>
              <a:t>7</a:t>
            </a:fld>
            <a:endParaRPr lang="uk-UA"/>
          </a:p>
        </p:txBody>
      </p:sp>
    </p:spTree>
    <p:extLst>
      <p:ext uri="{BB962C8B-B14F-4D97-AF65-F5344CB8AC3E}">
        <p14:creationId xmlns:p14="http://schemas.microsoft.com/office/powerpoint/2010/main" val="210535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 news is our next evolution of the gaming approach is finally funded through the R21 mechanism. It took 2 years from the finish of the P30 study to get funded. Delays were mainly because we had to show history of collaboration with the new team members Also given the tight funding scenario, this was our third attempt on the R21 grant that finally got funded.</a:t>
            </a:r>
          </a:p>
          <a:p>
            <a:r>
              <a:rPr lang="en-US" dirty="0"/>
              <a:t>Already I am finding the benefits of having conducting the P30 study first, because I have been able to avoid several mis-steps especially related to recruitment. To be honest, I feel much more confident to pull through this R21 grant, in matters related to communicating with team members, training my GRA and recruitment all because of the initial experience afforded by the P30 pilot study. </a:t>
            </a:r>
          </a:p>
          <a:p>
            <a:r>
              <a:rPr lang="en-US" dirty="0"/>
              <a:t>Thank you all for your interest. I can take any questions now.</a:t>
            </a:r>
          </a:p>
        </p:txBody>
      </p:sp>
      <p:sp>
        <p:nvSpPr>
          <p:cNvPr id="4" name="Slide Number Placeholder 3"/>
          <p:cNvSpPr>
            <a:spLocks noGrp="1"/>
          </p:cNvSpPr>
          <p:nvPr>
            <p:ph type="sldNum" sz="quarter" idx="10"/>
          </p:nvPr>
        </p:nvSpPr>
        <p:spPr/>
        <p:txBody>
          <a:bodyPr/>
          <a:lstStyle/>
          <a:p>
            <a:fld id="{DA3FD933-AB18-4014-AF0C-45A937937775}" type="slidenum">
              <a:rPr lang="uk-UA" smtClean="0"/>
              <a:t>8</a:t>
            </a:fld>
            <a:endParaRPr lang="uk-UA"/>
          </a:p>
        </p:txBody>
      </p:sp>
    </p:spTree>
    <p:extLst>
      <p:ext uri="{BB962C8B-B14F-4D97-AF65-F5344CB8AC3E}">
        <p14:creationId xmlns:p14="http://schemas.microsoft.com/office/powerpoint/2010/main" val="411160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14553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172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036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635646"/>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02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90" y="641511"/>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90" y="1601630"/>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9460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1"/>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8"/>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4184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6"/>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6C3990-759A-CE4C-91B0-D3A0CF951228}"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4DACB-555E-934C-A865-83F031E7013D}" type="slidenum">
              <a:rPr lang="en-US" smtClean="0"/>
              <a:t>‹#›</a:t>
            </a:fld>
            <a:endParaRPr lang="en-US"/>
          </a:p>
        </p:txBody>
      </p:sp>
    </p:spTree>
    <p:extLst>
      <p:ext uri="{BB962C8B-B14F-4D97-AF65-F5344CB8AC3E}">
        <p14:creationId xmlns:p14="http://schemas.microsoft.com/office/powerpoint/2010/main" val="810662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50"/>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5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2091824407"/>
      </p:ext>
    </p:extLst>
  </p:cSld>
  <p:clrMap bg1="lt1" tx1="dk1" bg2="lt2" tx2="dk2" accent1="accent1" accent2="accent2" accent3="accent3" accent4="accent4" accent5="accent5" accent6="accent6" hlink="hlink" folHlink="folHlink"/>
  <p:sldLayoutIdLst>
    <p:sldLayoutId id="2147483951"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6274"/>
            <a:ext cx="8229600"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563638"/>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1"/>
            <a:ext cx="6858000" cy="409826"/>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5833" t="13620" r="50000" b="56589"/>
          <a:stretch/>
        </p:blipFill>
        <p:spPr>
          <a:xfrm>
            <a:off x="457200" y="-20488"/>
            <a:ext cx="1905000" cy="467264"/>
          </a:xfrm>
          <a:prstGeom prst="rect">
            <a:avLst/>
          </a:prstGeom>
        </p:spPr>
      </p:pic>
    </p:spTree>
    <p:extLst>
      <p:ext uri="{BB962C8B-B14F-4D97-AF65-F5344CB8AC3E}">
        <p14:creationId xmlns:p14="http://schemas.microsoft.com/office/powerpoint/2010/main" val="496586426"/>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7" r:id="rId3"/>
    <p:sldLayoutId id="2147483958" r:id="rId4"/>
  </p:sldLayoutIdLst>
  <p:txStyles>
    <p:titleStyle>
      <a:lvl1pPr algn="l" defTabSz="457200" rtl="0" eaLnBrk="1" latinLnBrk="0" hangingPunct="1">
        <a:spcBef>
          <a:spcPct val="0"/>
        </a:spcBef>
        <a:buNone/>
        <a:defRPr sz="2800" b="1"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lum bright="-2000" contrast="19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Date Placeholder 3"/>
          <p:cNvSpPr>
            <a:spLocks noGrp="1"/>
          </p:cNvSpPr>
          <p:nvPr>
            <p:ph type="dt" sz="half" idx="2"/>
          </p:nvPr>
        </p:nvSpPr>
        <p:spPr>
          <a:xfrm>
            <a:off x="628650" y="4767264"/>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D6C3990-759A-CE4C-91B0-D3A0CF951228}" type="datetimeFigureOut">
              <a:rPr lang="en-US" smtClean="0"/>
              <a:t>2/21/19</a:t>
            </a:fld>
            <a:endParaRPr lang="en-US"/>
          </a:p>
        </p:txBody>
      </p:sp>
      <p:sp>
        <p:nvSpPr>
          <p:cNvPr id="5" name="Footer Placeholder 4"/>
          <p:cNvSpPr>
            <a:spLocks noGrp="1"/>
          </p:cNvSpPr>
          <p:nvPr>
            <p:ph type="ftr" sz="quarter" idx="3"/>
          </p:nvPr>
        </p:nvSpPr>
        <p:spPr>
          <a:xfrm>
            <a:off x="3028950" y="4767264"/>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D14DACB-555E-934C-A865-83F031E7013D}" type="slidenum">
              <a:rPr lang="en-US" smtClean="0"/>
              <a:t>‹#›</a:t>
            </a:fld>
            <a:endParaRPr lang="en-US"/>
          </a:p>
        </p:txBody>
      </p:sp>
    </p:spTree>
    <p:extLst>
      <p:ext uri="{BB962C8B-B14F-4D97-AF65-F5344CB8AC3E}">
        <p14:creationId xmlns:p14="http://schemas.microsoft.com/office/powerpoint/2010/main" val="631361083"/>
      </p:ext>
    </p:extLst>
  </p:cSld>
  <p:clrMap bg1="lt1" tx1="dk1" bg2="lt2" tx2="dk2" accent1="accent1" accent2="accent2" accent3="accent3" accent4="accent4" accent5="accent5" accent6="accent6" hlink="hlink" folHlink="folHlink"/>
  <p:sldLayoutIdLst>
    <p:sldLayoutId id="21474839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audrageras.com/about-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B1676B-221D-2841-A01B-8662FB607999}"/>
              </a:ext>
            </a:extLst>
          </p:cNvPr>
          <p:cNvSpPr/>
          <p:nvPr/>
        </p:nvSpPr>
        <p:spPr>
          <a:xfrm>
            <a:off x="513912" y="4321374"/>
            <a:ext cx="8360146" cy="600164"/>
          </a:xfrm>
          <a:prstGeom prst="rect">
            <a:avLst/>
          </a:prstGeom>
        </p:spPr>
        <p:txBody>
          <a:bodyPr wrap="square" anchor="t">
            <a:spAutoFit/>
          </a:bodyPr>
          <a:lstStyle/>
          <a:p>
            <a:r>
              <a:rPr lang="en-US" sz="1100" dirty="0">
                <a:solidFill>
                  <a:schemeClr val="bg1"/>
                </a:solidFill>
                <a:latin typeface="Arial"/>
                <a:ea typeface="Arial" charset="0"/>
                <a:cs typeface="Arial"/>
              </a:rPr>
              <a:t>Research reported here was supported by the National Institute of Nursing Research of the National Institutes of Health under Award Number P30NR015335. The content is solely the responsibility of the authors and does not necessarily represent the official views of the National Institutes of Health.</a:t>
            </a:r>
          </a:p>
        </p:txBody>
      </p:sp>
      <p:cxnSp>
        <p:nvCxnSpPr>
          <p:cNvPr id="8" name="Straight Connector 7"/>
          <p:cNvCxnSpPr/>
          <p:nvPr/>
        </p:nvCxnSpPr>
        <p:spPr>
          <a:xfrm>
            <a:off x="599153" y="25717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9"/>
          <p:cNvSpPr txBox="1">
            <a:spLocks/>
          </p:cNvSpPr>
          <p:nvPr/>
        </p:nvSpPr>
        <p:spPr>
          <a:xfrm>
            <a:off x="513912" y="2787774"/>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fontAlgn="auto">
              <a:lnSpc>
                <a:spcPct val="100000"/>
              </a:lnSpc>
              <a:spcBef>
                <a:spcPts val="0"/>
              </a:spcBef>
              <a:spcAft>
                <a:spcPts val="0"/>
              </a:spcAft>
            </a:pPr>
            <a:r>
              <a:rPr lang="en-US" sz="2000" b="1" dirty="0" err="1">
                <a:solidFill>
                  <a:prstClr val="white"/>
                </a:solidFill>
              </a:rPr>
              <a:t>Kavita</a:t>
            </a:r>
            <a:r>
              <a:rPr lang="en-US" sz="2000" b="1" dirty="0">
                <a:solidFill>
                  <a:prstClr val="white"/>
                </a:solidFill>
              </a:rPr>
              <a:t> </a:t>
            </a:r>
            <a:r>
              <a:rPr lang="en-US" sz="2000" b="1" dirty="0" err="1">
                <a:solidFill>
                  <a:prstClr val="white"/>
                </a:solidFill>
              </a:rPr>
              <a:t>Radhakrishnan</a:t>
            </a:r>
            <a:r>
              <a:rPr lang="en-US" sz="2000" b="1" dirty="0">
                <a:solidFill>
                  <a:prstClr val="white"/>
                </a:solidFill>
              </a:rPr>
              <a:t>, PhD, MSEE, RN</a:t>
            </a:r>
          </a:p>
          <a:p>
            <a:pPr>
              <a:lnSpc>
                <a:spcPct val="100000"/>
              </a:lnSpc>
              <a:spcBef>
                <a:spcPts val="0"/>
              </a:spcBef>
            </a:pPr>
            <a:r>
              <a:rPr lang="en-US" sz="1050" b="1" dirty="0"/>
              <a:t>Assistant Professor</a:t>
            </a:r>
          </a:p>
        </p:txBody>
      </p:sp>
      <p:sp>
        <p:nvSpPr>
          <p:cNvPr id="11" name="Title Placeholder 7"/>
          <p:cNvSpPr txBox="1">
            <a:spLocks/>
          </p:cNvSpPr>
          <p:nvPr/>
        </p:nvSpPr>
        <p:spPr>
          <a:xfrm>
            <a:off x="503606" y="1203598"/>
            <a:ext cx="8116176"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sz="3600" cap="none" dirty="0"/>
              <a:t>Digital Game Intervention for Heart Failure Self-management</a:t>
            </a:r>
          </a:p>
          <a:p>
            <a:pPr fontAlgn="auto">
              <a:spcAft>
                <a:spcPts val="0"/>
              </a:spcAft>
            </a:pPr>
            <a:endParaRPr lang="en-US" sz="3200" cap="none"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811" t="10047" r="49151" b="53996"/>
          <a:stretch/>
        </p:blipFill>
        <p:spPr>
          <a:xfrm>
            <a:off x="3779912" y="353653"/>
            <a:ext cx="2681817" cy="778592"/>
          </a:xfrm>
          <a:prstGeom prst="rect">
            <a:avLst/>
          </a:prstGeom>
        </p:spPr>
      </p:pic>
      <p:sp>
        <p:nvSpPr>
          <p:cNvPr id="14" name="Text Placeholder 9"/>
          <p:cNvSpPr txBox="1">
            <a:spLocks/>
          </p:cNvSpPr>
          <p:nvPr/>
        </p:nvSpPr>
        <p:spPr>
          <a:xfrm>
            <a:off x="548640" y="457200"/>
            <a:ext cx="1669030"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all" dirty="0">
                <a:latin typeface="Arial"/>
                <a:cs typeface="Arial"/>
              </a:rPr>
              <a:t>February 27, 2019</a:t>
            </a:r>
            <a:endParaRPr lang="en-US" dirty="0">
              <a:latin typeface="Arial"/>
              <a:cs typeface="Arial"/>
            </a:endParaRPr>
          </a:p>
        </p:txBody>
      </p:sp>
      <p:pic>
        <p:nvPicPr>
          <p:cNvPr id="10" name="Picture 9">
            <a:extLst>
              <a:ext uri="{FF2B5EF4-FFF2-40B4-BE49-F238E27FC236}">
                <a16:creationId xmlns:a16="http://schemas.microsoft.com/office/drawing/2014/main" id="{9B594BFF-206B-8A46-93A1-AD620AEED9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8855" y="280060"/>
            <a:ext cx="1742925" cy="780831"/>
          </a:xfrm>
          <a:prstGeom prst="rect">
            <a:avLst/>
          </a:prstGeom>
        </p:spPr>
      </p:pic>
    </p:spTree>
    <p:extLst>
      <p:ext uri="{BB962C8B-B14F-4D97-AF65-F5344CB8AC3E}">
        <p14:creationId xmlns:p14="http://schemas.microsoft.com/office/powerpoint/2010/main" val="357074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15616" y="1475389"/>
            <a:ext cx="5310398" cy="584775"/>
          </a:xfrm>
          <a:prstGeom prst="rect">
            <a:avLst/>
          </a:prstGeom>
          <a:noFill/>
        </p:spPr>
        <p:txBody>
          <a:bodyPr wrap="square" rtlCol="0">
            <a:spAutoFit/>
          </a:bodyPr>
          <a:lstStyle/>
          <a:p>
            <a:r>
              <a:rPr lang="en-US" sz="1600" dirty="0">
                <a:latin typeface="Arial" charset="0"/>
                <a:ea typeface="Arial" charset="0"/>
                <a:cs typeface="Arial" charset="0"/>
              </a:rPr>
              <a:t>Low adherence to HF self-management by older adults – High healthcare burden and suffering</a:t>
            </a:r>
            <a:endParaRPr lang="uk-UA" sz="1600" dirty="0">
              <a:latin typeface="Arial" charset="0"/>
              <a:ea typeface="Arial" charset="0"/>
              <a:cs typeface="Arial" charset="0"/>
            </a:endParaRPr>
          </a:p>
        </p:txBody>
      </p:sp>
      <p:sp>
        <p:nvSpPr>
          <p:cNvPr id="17" name="TextBox 16"/>
          <p:cNvSpPr txBox="1"/>
          <p:nvPr/>
        </p:nvSpPr>
        <p:spPr>
          <a:xfrm>
            <a:off x="1136989" y="3068892"/>
            <a:ext cx="4769594" cy="338554"/>
          </a:xfrm>
          <a:prstGeom prst="rect">
            <a:avLst/>
          </a:prstGeom>
          <a:noFill/>
        </p:spPr>
        <p:txBody>
          <a:bodyPr wrap="square" rtlCol="0" anchor="b">
            <a:spAutoFit/>
          </a:bodyPr>
          <a:lstStyle/>
          <a:p>
            <a:r>
              <a:rPr lang="en-US" sz="1600" dirty="0">
                <a:latin typeface="Arial" charset="0"/>
                <a:ea typeface="Arial" charset="0"/>
                <a:cs typeface="Arial" charset="0"/>
              </a:rPr>
              <a:t>How can digital games help?</a:t>
            </a:r>
            <a:endParaRPr lang="uk-UA" sz="1600" dirty="0">
              <a:latin typeface="Arial" charset="0"/>
              <a:ea typeface="Arial" charset="0"/>
              <a:cs typeface="Arial" charset="0"/>
            </a:endParaRPr>
          </a:p>
        </p:txBody>
      </p:sp>
      <p:sp>
        <p:nvSpPr>
          <p:cNvPr id="18" name="TextBox 17"/>
          <p:cNvSpPr txBox="1"/>
          <p:nvPr/>
        </p:nvSpPr>
        <p:spPr>
          <a:xfrm>
            <a:off x="1115616" y="3512153"/>
            <a:ext cx="6825581" cy="1077218"/>
          </a:xfrm>
          <a:prstGeom prst="rect">
            <a:avLst/>
          </a:prstGeom>
          <a:noFill/>
        </p:spPr>
        <p:txBody>
          <a:bodyPr wrap="square" rtlCol="0">
            <a:spAutoFit/>
          </a:bodyPr>
          <a:lstStyle/>
          <a:p>
            <a:pPr marL="171450" indent="-171450">
              <a:buFont typeface="Arial" panose="020B0604020202020204" pitchFamily="34" charset="0"/>
              <a:buChar char="•"/>
            </a:pPr>
            <a:r>
              <a:rPr lang="en-US" sz="1600" dirty="0">
                <a:solidFill>
                  <a:srgbClr val="002060"/>
                </a:solidFill>
                <a:latin typeface="Arial" charset="0"/>
                <a:ea typeface="Arial" charset="0"/>
                <a:cs typeface="Arial" charset="0"/>
              </a:rPr>
              <a:t>Help frail patients avoid travel</a:t>
            </a:r>
          </a:p>
          <a:p>
            <a:pPr marL="171450" indent="-171450">
              <a:buFont typeface="Arial" panose="020B0604020202020204" pitchFamily="34" charset="0"/>
              <a:buChar char="•"/>
            </a:pPr>
            <a:r>
              <a:rPr lang="en-US" sz="1600" dirty="0">
                <a:solidFill>
                  <a:srgbClr val="002060"/>
                </a:solidFill>
                <a:latin typeface="Arial" charset="0"/>
                <a:ea typeface="Arial" charset="0"/>
                <a:cs typeface="Arial" charset="0"/>
              </a:rPr>
              <a:t>Accessible learning and habit-forming medium </a:t>
            </a:r>
            <a:endParaRPr lang="uk-UA" sz="1600" dirty="0">
              <a:solidFill>
                <a:srgbClr val="002060"/>
              </a:solidFill>
              <a:latin typeface="Arial" charset="0"/>
              <a:ea typeface="Arial" charset="0"/>
              <a:cs typeface="Arial" charset="0"/>
            </a:endParaRPr>
          </a:p>
          <a:p>
            <a:pPr marL="171450" indent="-171450">
              <a:buFont typeface="Arial" panose="020B0604020202020204" pitchFamily="34" charset="0"/>
              <a:buChar char="•"/>
            </a:pPr>
            <a:r>
              <a:rPr lang="en-US" sz="1600" dirty="0">
                <a:solidFill>
                  <a:srgbClr val="002060"/>
                </a:solidFill>
                <a:latin typeface="Arial" charset="0"/>
                <a:ea typeface="Arial" charset="0"/>
                <a:cs typeface="Arial" charset="0"/>
              </a:rPr>
              <a:t>Bridge gap between provider appointments</a:t>
            </a:r>
          </a:p>
          <a:p>
            <a:pPr marL="171450" indent="-171450">
              <a:buFont typeface="Arial" panose="020B0604020202020204" pitchFamily="34" charset="0"/>
              <a:buChar char="•"/>
            </a:pPr>
            <a:r>
              <a:rPr lang="en-US" sz="1600" dirty="0">
                <a:solidFill>
                  <a:srgbClr val="002060"/>
                </a:solidFill>
                <a:latin typeface="Arial" charset="0"/>
                <a:ea typeface="Arial" charset="0"/>
                <a:cs typeface="Arial" charset="0"/>
              </a:rPr>
              <a:t>Help alleviate healthcare provider shortage</a:t>
            </a:r>
          </a:p>
        </p:txBody>
      </p:sp>
      <p:sp>
        <p:nvSpPr>
          <p:cNvPr id="23" name="TextBox 22"/>
          <p:cNvSpPr txBox="1"/>
          <p:nvPr/>
        </p:nvSpPr>
        <p:spPr>
          <a:xfrm>
            <a:off x="1132997" y="2240682"/>
            <a:ext cx="5275635" cy="584775"/>
          </a:xfrm>
          <a:prstGeom prst="rect">
            <a:avLst/>
          </a:prstGeom>
          <a:noFill/>
        </p:spPr>
        <p:txBody>
          <a:bodyPr wrap="square" rtlCol="0" anchor="b">
            <a:spAutoFit/>
          </a:bodyPr>
          <a:lstStyle/>
          <a:p>
            <a:r>
              <a:rPr lang="en-US" sz="1600" dirty="0">
                <a:latin typeface="Arial"/>
                <a:ea typeface="Arial" charset="0"/>
                <a:cs typeface="Arial"/>
              </a:rPr>
              <a:t>A unique and promising approach:</a:t>
            </a:r>
          </a:p>
          <a:p>
            <a:r>
              <a:rPr lang="en-US" sz="1600" dirty="0">
                <a:latin typeface="Arial" charset="0"/>
                <a:ea typeface="Arial" charset="0"/>
                <a:cs typeface="Arial" charset="0"/>
              </a:rPr>
              <a:t>Digital Game for HF self-management</a:t>
            </a:r>
            <a:endParaRPr lang="uk-UA" sz="1600" dirty="0">
              <a:latin typeface="Arial" charset="0"/>
              <a:ea typeface="Arial" charset="0"/>
              <a:cs typeface="Arial" charset="0"/>
            </a:endParaRPr>
          </a:p>
        </p:txBody>
      </p:sp>
      <p:sp>
        <p:nvSpPr>
          <p:cNvPr id="14" name="Oval 13"/>
          <p:cNvSpPr/>
          <p:nvPr/>
        </p:nvSpPr>
        <p:spPr>
          <a:xfrm>
            <a:off x="551135" y="1535076"/>
            <a:ext cx="460609" cy="460610"/>
          </a:xfrm>
          <a:prstGeom prst="ellipse">
            <a:avLst/>
          </a:prstGeom>
          <a:solidFill>
            <a:schemeClr val="bg1"/>
          </a:solidFill>
          <a:ln w="889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2000"/>
              </a:lnSpc>
            </a:pPr>
            <a:r>
              <a:rPr lang="en-US" sz="2000" b="1" dirty="0">
                <a:solidFill>
                  <a:schemeClr val="tx1"/>
                </a:solidFill>
                <a:latin typeface="+mj-lt"/>
              </a:rPr>
              <a:t>I</a:t>
            </a:r>
            <a:endParaRPr lang="bg-BG" sz="2000" b="1" dirty="0">
              <a:solidFill>
                <a:schemeClr val="tx1"/>
              </a:solidFill>
              <a:latin typeface="+mj-lt"/>
            </a:endParaRPr>
          </a:p>
        </p:txBody>
      </p:sp>
      <p:sp>
        <p:nvSpPr>
          <p:cNvPr id="22" name="Oval 21"/>
          <p:cNvSpPr/>
          <p:nvPr/>
        </p:nvSpPr>
        <p:spPr>
          <a:xfrm>
            <a:off x="542076" y="2269476"/>
            <a:ext cx="460609" cy="460610"/>
          </a:xfrm>
          <a:prstGeom prst="ellipse">
            <a:avLst/>
          </a:prstGeom>
          <a:solidFill>
            <a:schemeClr val="bg1"/>
          </a:solidFill>
          <a:ln w="889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2000"/>
              </a:lnSpc>
            </a:pPr>
            <a:r>
              <a:rPr lang="en-US" sz="2000" b="1" dirty="0">
                <a:solidFill>
                  <a:schemeClr val="tx1"/>
                </a:solidFill>
                <a:latin typeface="+mj-lt"/>
              </a:rPr>
              <a:t>II</a:t>
            </a:r>
            <a:endParaRPr lang="bg-BG" sz="2000" b="1" dirty="0">
              <a:solidFill>
                <a:schemeClr val="tx1"/>
              </a:solidFill>
              <a:latin typeface="+mj-lt"/>
            </a:endParaRPr>
          </a:p>
        </p:txBody>
      </p:sp>
      <p:sp>
        <p:nvSpPr>
          <p:cNvPr id="25" name="Oval 24"/>
          <p:cNvSpPr/>
          <p:nvPr/>
        </p:nvSpPr>
        <p:spPr>
          <a:xfrm>
            <a:off x="562329" y="2975236"/>
            <a:ext cx="460609" cy="460610"/>
          </a:xfrm>
          <a:prstGeom prst="ellipse">
            <a:avLst/>
          </a:prstGeom>
          <a:solidFill>
            <a:schemeClr val="bg1"/>
          </a:solidFill>
          <a:ln w="889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2000"/>
              </a:lnSpc>
            </a:pPr>
            <a:r>
              <a:rPr lang="en-US" sz="2000" b="1" dirty="0">
                <a:solidFill>
                  <a:schemeClr val="tx1"/>
                </a:solidFill>
                <a:latin typeface="+mj-lt"/>
              </a:rPr>
              <a:t>III</a:t>
            </a:r>
            <a:endParaRPr lang="bg-BG" sz="2000" b="1" dirty="0">
              <a:solidFill>
                <a:schemeClr val="tx1"/>
              </a:solidFill>
              <a:latin typeface="+mj-lt"/>
            </a:endParaRPr>
          </a:p>
        </p:txBody>
      </p:sp>
      <p:sp>
        <p:nvSpPr>
          <p:cNvPr id="2" name="Title 1"/>
          <p:cNvSpPr>
            <a:spLocks noGrp="1"/>
          </p:cNvSpPr>
          <p:nvPr>
            <p:ph type="title"/>
          </p:nvPr>
        </p:nvSpPr>
        <p:spPr>
          <a:xfrm>
            <a:off x="467544" y="618139"/>
            <a:ext cx="8229600" cy="857250"/>
          </a:xfrm>
        </p:spPr>
        <p:txBody>
          <a:bodyPr>
            <a:normAutofit/>
          </a:bodyPr>
          <a:lstStyle/>
          <a:p>
            <a:r>
              <a:rPr lang="en-US" sz="3200" dirty="0">
                <a:solidFill>
                  <a:schemeClr val="tx1"/>
                </a:solidFill>
              </a:rPr>
              <a:t>Heart failure</a:t>
            </a:r>
          </a:p>
        </p:txBody>
      </p:sp>
      <p:pic>
        <p:nvPicPr>
          <p:cNvPr id="15" name="Picture 3">
            <a:extLst>
              <a:ext uri="{FF2B5EF4-FFF2-40B4-BE49-F238E27FC236}">
                <a16:creationId xmlns:a16="http://schemas.microsoft.com/office/drawing/2014/main" id="{6A9B9536-D61E-5E49-B4CC-B43067795D6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436702" y="1244804"/>
            <a:ext cx="2456585" cy="2623090"/>
          </a:xfrm>
          <a:prstGeom prst="rect">
            <a:avLst/>
          </a:prstGeom>
          <a:ln>
            <a:noFill/>
          </a:ln>
          <a:effectLst>
            <a:softEdge rad="112500"/>
          </a:effectLst>
        </p:spPr>
      </p:pic>
      <p:sp>
        <p:nvSpPr>
          <p:cNvPr id="3" name="TextBox 2">
            <a:extLst>
              <a:ext uri="{FF2B5EF4-FFF2-40B4-BE49-F238E27FC236}">
                <a16:creationId xmlns:a16="http://schemas.microsoft.com/office/drawing/2014/main" id="{99160BB8-D1DA-AD4C-BC64-E402E9942ED3}"/>
              </a:ext>
            </a:extLst>
          </p:cNvPr>
          <p:cNvSpPr txBox="1"/>
          <p:nvPr/>
        </p:nvSpPr>
        <p:spPr>
          <a:xfrm>
            <a:off x="6436703" y="3867894"/>
            <a:ext cx="2707298" cy="246221"/>
          </a:xfrm>
          <a:prstGeom prst="rect">
            <a:avLst/>
          </a:prstGeom>
          <a:noFill/>
        </p:spPr>
        <p:txBody>
          <a:bodyPr wrap="square" rtlCol="0">
            <a:spAutoFit/>
          </a:bodyPr>
          <a:lstStyle/>
          <a:p>
            <a:r>
              <a:rPr lang="en-US" sz="1000" dirty="0"/>
              <a:t>Image Credit: </a:t>
            </a:r>
            <a:r>
              <a:rPr lang="en-US" sz="1000" dirty="0">
                <a:hlinkClick r:id="rId4"/>
              </a:rPr>
              <a:t>http://audrageras.com/about-us/</a:t>
            </a:r>
            <a:endParaRPr lang="en-US" sz="1000" dirty="0"/>
          </a:p>
        </p:txBody>
      </p:sp>
    </p:spTree>
    <p:extLst>
      <p:ext uri="{BB962C8B-B14F-4D97-AF65-F5344CB8AC3E}">
        <p14:creationId xmlns:p14="http://schemas.microsoft.com/office/powerpoint/2010/main" val="27250587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533C-48F1-A340-B557-C5C67B4A8E11}"/>
              </a:ext>
            </a:extLst>
          </p:cNvPr>
          <p:cNvSpPr>
            <a:spLocks noGrp="1"/>
          </p:cNvSpPr>
          <p:nvPr>
            <p:ph type="title"/>
          </p:nvPr>
        </p:nvSpPr>
        <p:spPr>
          <a:xfrm>
            <a:off x="2269859" y="492896"/>
            <a:ext cx="6419056" cy="494678"/>
          </a:xfrm>
        </p:spPr>
        <p:txBody>
          <a:bodyPr>
            <a:normAutofit fontScale="90000"/>
          </a:bodyPr>
          <a:lstStyle/>
          <a:p>
            <a:r>
              <a:rPr lang="en-US" dirty="0"/>
              <a:t>Transdisciplinary Team Members</a:t>
            </a:r>
          </a:p>
        </p:txBody>
      </p:sp>
      <p:sp>
        <p:nvSpPr>
          <p:cNvPr id="3" name="Content Placeholder 2">
            <a:extLst>
              <a:ext uri="{FF2B5EF4-FFF2-40B4-BE49-F238E27FC236}">
                <a16:creationId xmlns:a16="http://schemas.microsoft.com/office/drawing/2014/main" id="{BBEB1628-6817-754A-82AC-DA20E2743264}"/>
              </a:ext>
            </a:extLst>
          </p:cNvPr>
          <p:cNvSpPr>
            <a:spLocks noGrp="1"/>
          </p:cNvSpPr>
          <p:nvPr>
            <p:ph idx="1"/>
          </p:nvPr>
        </p:nvSpPr>
        <p:spPr>
          <a:xfrm>
            <a:off x="0" y="1726056"/>
            <a:ext cx="9433048" cy="1400558"/>
          </a:xfrm>
        </p:spPr>
        <p:txBody>
          <a:bodyPr>
            <a:normAutofit/>
          </a:bodyPr>
          <a:lstStyle/>
          <a:p>
            <a:r>
              <a:rPr lang="en-US" sz="1800" dirty="0"/>
              <a:t>Kavita Radhakrishnan &amp; </a:t>
            </a:r>
            <a:r>
              <a:rPr lang="en-US" sz="1800" dirty="0" err="1"/>
              <a:t>Miyong</a:t>
            </a:r>
            <a:r>
              <a:rPr lang="en-US" sz="1800" dirty="0"/>
              <a:t> Kim (Nursing experts)</a:t>
            </a:r>
          </a:p>
          <a:p>
            <a:r>
              <a:rPr lang="en-US" sz="1800" dirty="0"/>
              <a:t>Paul </a:t>
            </a:r>
            <a:r>
              <a:rPr lang="en-US" sz="1800" dirty="0" err="1"/>
              <a:t>Toprac</a:t>
            </a:r>
            <a:r>
              <a:rPr lang="en-US" sz="1800" dirty="0"/>
              <a:t> &amp; Matt O’Hair  (UT SAGA Lab - Digital game experts)</a:t>
            </a:r>
          </a:p>
          <a:p>
            <a:r>
              <a:rPr lang="en-US" sz="1800" dirty="0"/>
              <a:t>Randolph Bias (Usability expert – School of Information)</a:t>
            </a:r>
          </a:p>
          <a:p>
            <a:r>
              <a:rPr lang="en-US" sz="1800" dirty="0"/>
              <a:t>Michael </a:t>
            </a:r>
            <a:r>
              <a:rPr lang="en-US" sz="1800" dirty="0" err="1"/>
              <a:t>Mackert</a:t>
            </a:r>
            <a:r>
              <a:rPr lang="en-US" sz="1800" dirty="0"/>
              <a:t> (Communication expert –Advertising</a:t>
            </a:r>
            <a:endParaRPr lang="en-US" dirty="0"/>
          </a:p>
        </p:txBody>
      </p:sp>
      <p:sp>
        <p:nvSpPr>
          <p:cNvPr id="5" name="TextBox 4">
            <a:extLst>
              <a:ext uri="{FF2B5EF4-FFF2-40B4-BE49-F238E27FC236}">
                <a16:creationId xmlns:a16="http://schemas.microsoft.com/office/drawing/2014/main" id="{C92940FF-FDF0-C34D-A6F5-9CF91A8DD37E}"/>
              </a:ext>
            </a:extLst>
          </p:cNvPr>
          <p:cNvSpPr txBox="1"/>
          <p:nvPr/>
        </p:nvSpPr>
        <p:spPr>
          <a:xfrm>
            <a:off x="4696703" y="1275606"/>
            <a:ext cx="3990097"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7" name="Picture 6">
            <a:extLst>
              <a:ext uri="{FF2B5EF4-FFF2-40B4-BE49-F238E27FC236}">
                <a16:creationId xmlns:a16="http://schemas.microsoft.com/office/drawing/2014/main" id="{07225457-F126-B249-8232-4D0B0BA7B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24" y="442392"/>
            <a:ext cx="1613287" cy="1287544"/>
          </a:xfrm>
          <a:prstGeom prst="rect">
            <a:avLst/>
          </a:prstGeom>
        </p:spPr>
      </p:pic>
      <p:pic>
        <p:nvPicPr>
          <p:cNvPr id="9" name="Picture 8">
            <a:extLst>
              <a:ext uri="{FF2B5EF4-FFF2-40B4-BE49-F238E27FC236}">
                <a16:creationId xmlns:a16="http://schemas.microsoft.com/office/drawing/2014/main" id="{3D21F8A9-5D20-E94C-AEC5-6930BE56F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159" y="495711"/>
            <a:ext cx="1667841" cy="1561383"/>
          </a:xfrm>
          <a:prstGeom prst="rect">
            <a:avLst/>
          </a:prstGeom>
        </p:spPr>
      </p:pic>
      <p:pic>
        <p:nvPicPr>
          <p:cNvPr id="11" name="Picture 10">
            <a:extLst>
              <a:ext uri="{FF2B5EF4-FFF2-40B4-BE49-F238E27FC236}">
                <a16:creationId xmlns:a16="http://schemas.microsoft.com/office/drawing/2014/main" id="{20FB9DD6-6E46-6B4A-934A-16E941B858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872" y="3260148"/>
            <a:ext cx="2749654" cy="1383735"/>
          </a:xfrm>
          <a:prstGeom prst="rect">
            <a:avLst/>
          </a:prstGeom>
        </p:spPr>
      </p:pic>
      <p:pic>
        <p:nvPicPr>
          <p:cNvPr id="13" name="Picture 12">
            <a:extLst>
              <a:ext uri="{FF2B5EF4-FFF2-40B4-BE49-F238E27FC236}">
                <a16:creationId xmlns:a16="http://schemas.microsoft.com/office/drawing/2014/main" id="{A8CA2B33-3DB9-E646-B79F-C48D26F85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863" y="3209654"/>
            <a:ext cx="2809969" cy="1765865"/>
          </a:xfrm>
          <a:prstGeom prst="rect">
            <a:avLst/>
          </a:prstGeom>
        </p:spPr>
      </p:pic>
      <p:pic>
        <p:nvPicPr>
          <p:cNvPr id="15" name="Picture 14">
            <a:extLst>
              <a:ext uri="{FF2B5EF4-FFF2-40B4-BE49-F238E27FC236}">
                <a16:creationId xmlns:a16="http://schemas.microsoft.com/office/drawing/2014/main" id="{594F7ED7-51A0-EC4B-9183-67B502B521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3379" y="2426335"/>
            <a:ext cx="2282021" cy="2767752"/>
          </a:xfrm>
          <a:prstGeom prst="rect">
            <a:avLst/>
          </a:prstGeom>
        </p:spPr>
      </p:pic>
    </p:spTree>
    <p:extLst>
      <p:ext uri="{BB962C8B-B14F-4D97-AF65-F5344CB8AC3E}">
        <p14:creationId xmlns:p14="http://schemas.microsoft.com/office/powerpoint/2010/main" val="307956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119783" y="3955826"/>
            <a:ext cx="3744416" cy="830997"/>
          </a:xfrm>
          <a:prstGeom prst="rect">
            <a:avLst/>
          </a:prstGeom>
          <a:noFill/>
        </p:spPr>
        <p:txBody>
          <a:bodyPr wrap="square" rtlCol="0" anchor="b">
            <a:spAutoFit/>
          </a:bodyPr>
          <a:lstStyle/>
          <a:p>
            <a:pPr algn="ctr"/>
            <a:r>
              <a:rPr lang="en-US" sz="2400" dirty="0">
                <a:latin typeface="Arial" panose="020B0604020202020204" pitchFamily="34" charset="0"/>
                <a:ea typeface="Arial" charset="0"/>
                <a:cs typeface="Arial" panose="020B0604020202020204" pitchFamily="34" charset="0"/>
              </a:rPr>
              <a:t>Insert c</a:t>
            </a:r>
            <a:r>
              <a:rPr lang="en-US" sz="2400" dirty="0">
                <a:latin typeface="Arial" panose="020B0604020202020204" pitchFamily="34" charset="0"/>
                <a:cs typeface="Arial" panose="020B0604020202020204" pitchFamily="34" charset="0"/>
              </a:rPr>
              <a:t>ontent tailored to low literacy level</a:t>
            </a:r>
            <a:endParaRPr lang="uk-UA" sz="2400" dirty="0">
              <a:latin typeface="Arial" panose="020B0604020202020204" pitchFamily="34" charset="0"/>
              <a:ea typeface="Arial" charset="0"/>
              <a:cs typeface="Arial" panose="020B0604020202020204" pitchFamily="34" charset="0"/>
            </a:endParaRPr>
          </a:p>
        </p:txBody>
      </p:sp>
      <p:pic>
        <p:nvPicPr>
          <p:cNvPr id="10" name="Picture 9" descr="IMG_0127.PNG">
            <a:extLst>
              <a:ext uri="{FF2B5EF4-FFF2-40B4-BE49-F238E27FC236}">
                <a16:creationId xmlns:a16="http://schemas.microsoft.com/office/drawing/2014/main" id="{5BD5656D-30C9-504A-B842-6E171056B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1" y="1779662"/>
            <a:ext cx="3543841" cy="2215073"/>
          </a:xfrm>
          <a:prstGeom prst="rect">
            <a:avLst/>
          </a:prstGeom>
          <a:ln>
            <a:noFill/>
          </a:ln>
          <a:effectLst/>
        </p:spPr>
      </p:pic>
      <p:sp>
        <p:nvSpPr>
          <p:cNvPr id="2" name="Title 1"/>
          <p:cNvSpPr>
            <a:spLocks noGrp="1"/>
          </p:cNvSpPr>
          <p:nvPr>
            <p:ph type="title"/>
          </p:nvPr>
        </p:nvSpPr>
        <p:spPr/>
        <p:txBody>
          <a:bodyPr>
            <a:normAutofit fontScale="90000"/>
          </a:bodyPr>
          <a:lstStyle/>
          <a:p>
            <a:r>
              <a:rPr lang="en-US" sz="3200" dirty="0">
                <a:solidFill>
                  <a:schemeClr val="tx1"/>
                </a:solidFill>
              </a:rPr>
              <a:t>Pre/Post-test Study: Digital Game for Heart Failure Self-management by 19 older adults</a:t>
            </a:r>
          </a:p>
        </p:txBody>
      </p:sp>
      <p:sp>
        <p:nvSpPr>
          <p:cNvPr id="3" name="Content Placeholder 2"/>
          <p:cNvSpPr>
            <a:spLocks noGrp="1"/>
          </p:cNvSpPr>
          <p:nvPr>
            <p:ph idx="1"/>
          </p:nvPr>
        </p:nvSpPr>
        <p:spPr>
          <a:xfrm>
            <a:off x="396655" y="3994735"/>
            <a:ext cx="4064946" cy="792088"/>
          </a:xfrm>
        </p:spPr>
        <p:txBody>
          <a:bodyPr>
            <a:noAutofit/>
          </a:bodyPr>
          <a:lstStyle/>
          <a:p>
            <a:pPr marL="0" indent="0" algn="ctr">
              <a:buNone/>
            </a:pPr>
            <a:r>
              <a:rPr lang="en-US" dirty="0">
                <a:solidFill>
                  <a:schemeClr val="tx1"/>
                </a:solidFill>
              </a:rPr>
              <a:t>Off-the-shelf casino slot game</a:t>
            </a:r>
          </a:p>
        </p:txBody>
      </p:sp>
      <p:pic>
        <p:nvPicPr>
          <p:cNvPr id="7" name="Content Placeholder 4" descr="IMG_0599.PNG">
            <a:extLst>
              <a:ext uri="{FF2B5EF4-FFF2-40B4-BE49-F238E27FC236}">
                <a16:creationId xmlns:a16="http://schemas.microsoft.com/office/drawing/2014/main" id="{0B730331-5DA9-B943-81A7-E0EC534D9324}"/>
              </a:ext>
            </a:extLst>
          </p:cNvPr>
          <p:cNvPicPr>
            <a:picLocks noChangeAspect="1"/>
          </p:cNvPicPr>
          <p:nvPr/>
        </p:nvPicPr>
        <p:blipFill>
          <a:blip r:embed="rId4" cstate="print">
            <a:extLst>
              <a:ext uri="{28A0092B-C50C-407E-A947-70E740481C1C}">
                <a14:useLocalDpi xmlns:a14="http://schemas.microsoft.com/office/drawing/2010/main" val="0"/>
              </a:ext>
            </a:extLst>
          </a:blip>
          <a:srcRect t="-24712" b="-24712"/>
          <a:stretch>
            <a:fillRect/>
          </a:stretch>
        </p:blipFill>
        <p:spPr>
          <a:xfrm>
            <a:off x="628928" y="1236470"/>
            <a:ext cx="3600400" cy="3276364"/>
          </a:xfrm>
          <a:prstGeom prst="rect">
            <a:avLst/>
          </a:prstGeom>
        </p:spPr>
      </p:pic>
    </p:spTree>
    <p:extLst>
      <p:ext uri="{BB962C8B-B14F-4D97-AF65-F5344CB8AC3E}">
        <p14:creationId xmlns:p14="http://schemas.microsoft.com/office/powerpoint/2010/main" val="82772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18356"/>
            <a:ext cx="8229600" cy="857250"/>
          </a:xfrm>
        </p:spPr>
        <p:txBody>
          <a:bodyPr>
            <a:normAutofit fontScale="90000"/>
          </a:bodyPr>
          <a:lstStyle/>
          <a:p>
            <a:r>
              <a:rPr lang="en-US" sz="3600" dirty="0">
                <a:solidFill>
                  <a:schemeClr val="tx1"/>
                </a:solidFill>
              </a:rPr>
              <a:t>Critical Findings (n = 19)</a:t>
            </a:r>
            <a:br>
              <a:rPr lang="uk-UA" dirty="0">
                <a:solidFill>
                  <a:schemeClr val="tx1">
                    <a:lumMod val="85000"/>
                    <a:lumOff val="15000"/>
                  </a:schemeClr>
                </a:solidFill>
              </a:rPr>
            </a:br>
            <a:endParaRPr lang="en-US" dirty="0"/>
          </a:p>
        </p:txBody>
      </p:sp>
      <p:sp>
        <p:nvSpPr>
          <p:cNvPr id="3" name="Content Placeholder 2"/>
          <p:cNvSpPr>
            <a:spLocks noGrp="1"/>
          </p:cNvSpPr>
          <p:nvPr>
            <p:ph idx="1"/>
          </p:nvPr>
        </p:nvSpPr>
        <p:spPr>
          <a:xfrm>
            <a:off x="1242657" y="1034399"/>
            <a:ext cx="7721831" cy="3939902"/>
          </a:xfrm>
        </p:spPr>
        <p:txBody>
          <a:bodyPr vert="horz" lIns="91440" tIns="45720" rIns="91440" bIns="45720" rtlCol="0" anchor="t">
            <a:normAutofit fontScale="25000" lnSpcReduction="20000"/>
          </a:bodyPr>
          <a:lstStyle/>
          <a:p>
            <a:pPr marL="0" indent="0">
              <a:buNone/>
            </a:pPr>
            <a:r>
              <a:rPr lang="en-US" sz="9600" b="1" dirty="0">
                <a:solidFill>
                  <a:srgbClr val="C00000"/>
                </a:solidFill>
              </a:rPr>
              <a:t>Knowledge</a:t>
            </a:r>
          </a:p>
          <a:p>
            <a:pPr marL="0" indent="0">
              <a:buNone/>
            </a:pPr>
            <a:r>
              <a:rPr lang="en-US" sz="7200" dirty="0">
                <a:solidFill>
                  <a:schemeClr val="tx1"/>
                </a:solidFill>
              </a:rPr>
              <a:t>Significant increase from 4 week pretest to posttest (p = 0.007) </a:t>
            </a:r>
          </a:p>
          <a:p>
            <a:pPr marL="0" indent="0">
              <a:buNone/>
            </a:pPr>
            <a:endParaRPr lang="en-US" sz="9600" b="1" dirty="0">
              <a:solidFill>
                <a:schemeClr val="accent3">
                  <a:lumMod val="50000"/>
                </a:schemeClr>
              </a:solidFill>
              <a:latin typeface="Arial"/>
              <a:cs typeface="Arial"/>
            </a:endParaRPr>
          </a:p>
          <a:p>
            <a:pPr marL="0" indent="0">
              <a:buNone/>
            </a:pPr>
            <a:r>
              <a:rPr lang="en-US" sz="9600" b="1" dirty="0">
                <a:solidFill>
                  <a:schemeClr val="accent3">
                    <a:lumMod val="50000"/>
                  </a:schemeClr>
                </a:solidFill>
                <a:latin typeface="Arial"/>
                <a:cs typeface="Arial"/>
              </a:rPr>
              <a:t>Self-management</a:t>
            </a:r>
            <a:endParaRPr lang="uk-UA" sz="9600" b="1" dirty="0">
              <a:solidFill>
                <a:schemeClr val="accent3">
                  <a:lumMod val="50000"/>
                </a:schemeClr>
              </a:solidFill>
              <a:latin typeface="Arial"/>
              <a:cs typeface="Arial"/>
            </a:endParaRPr>
          </a:p>
          <a:p>
            <a:pPr marL="0" indent="0">
              <a:buNone/>
            </a:pPr>
            <a:r>
              <a:rPr lang="en-US" sz="7200" dirty="0">
                <a:solidFill>
                  <a:schemeClr val="tx1"/>
                </a:solidFill>
              </a:rPr>
              <a:t>No difference in scores on self-report surveys</a:t>
            </a:r>
            <a:endParaRPr lang="uk-UA" sz="7200" dirty="0">
              <a:solidFill>
                <a:schemeClr val="tx1"/>
              </a:solidFill>
            </a:endParaRPr>
          </a:p>
          <a:p>
            <a:pPr marL="0" indent="0">
              <a:spcAft>
                <a:spcPts val="100"/>
              </a:spcAft>
              <a:buNone/>
            </a:pPr>
            <a:endParaRPr lang="en-US" sz="9600" b="1" dirty="0">
              <a:solidFill>
                <a:srgbClr val="7030A0"/>
              </a:solidFill>
              <a:latin typeface="Arial"/>
              <a:cs typeface="Arial"/>
            </a:endParaRPr>
          </a:p>
          <a:p>
            <a:pPr marL="0" indent="0">
              <a:spcAft>
                <a:spcPts val="100"/>
              </a:spcAft>
              <a:buNone/>
            </a:pPr>
            <a:r>
              <a:rPr lang="en-US" sz="9600" b="1" dirty="0">
                <a:solidFill>
                  <a:srgbClr val="7030A0"/>
                </a:solidFill>
                <a:latin typeface="Arial"/>
                <a:cs typeface="Arial"/>
              </a:rPr>
              <a:t>Acceptability </a:t>
            </a:r>
            <a:endParaRPr lang="en-US" sz="9600" b="1" dirty="0">
              <a:solidFill>
                <a:srgbClr val="7030A0"/>
              </a:solidFill>
            </a:endParaRPr>
          </a:p>
          <a:p>
            <a:r>
              <a:rPr lang="en-US" sz="7200" dirty="0">
                <a:solidFill>
                  <a:schemeClr val="tx1"/>
                </a:solidFill>
                <a:latin typeface="Arial"/>
                <a:ea typeface="MS Mincho"/>
                <a:cs typeface="Arial"/>
              </a:rPr>
              <a:t>90%: Game interesting, enjoyable and/or easy to play</a:t>
            </a:r>
          </a:p>
          <a:p>
            <a:r>
              <a:rPr lang="en-US" sz="7200" dirty="0">
                <a:solidFill>
                  <a:schemeClr val="tx1"/>
                </a:solidFill>
                <a:latin typeface="Arial"/>
                <a:ea typeface="MS Mincho"/>
                <a:cs typeface="Arial"/>
              </a:rPr>
              <a:t>Preference for games over other medium significantly higher among participants with lower education level (p=0.02)</a:t>
            </a:r>
          </a:p>
          <a:p>
            <a:r>
              <a:rPr lang="en-US" sz="7200" dirty="0">
                <a:solidFill>
                  <a:schemeClr val="tx1"/>
                </a:solidFill>
                <a:latin typeface="Arial"/>
                <a:ea typeface="MS Mincho"/>
                <a:cs typeface="Arial"/>
              </a:rPr>
              <a:t>80%: Game motivated diet, symptom monitoring, physical activity &amp; medication adherence related behavior change</a:t>
            </a:r>
            <a:r>
              <a:rPr lang="en-US" sz="9600" dirty="0">
                <a:solidFill>
                  <a:schemeClr val="tx1"/>
                </a:solidFill>
                <a:latin typeface="Arial"/>
                <a:ea typeface="MS Mincho"/>
                <a:cs typeface="Arial"/>
              </a:rPr>
              <a:t> </a:t>
            </a:r>
            <a:endParaRPr lang="en-US" sz="9600" dirty="0">
              <a:solidFill>
                <a:schemeClr val="tx1"/>
              </a:solidFill>
              <a:ea typeface="MS Mincho"/>
            </a:endParaRPr>
          </a:p>
          <a:p>
            <a:pPr>
              <a:buFont typeface="Symbol"/>
              <a:buChar char=""/>
            </a:pPr>
            <a:endParaRPr lang="en-US" sz="8400" dirty="0">
              <a:ea typeface="MS Mincho"/>
            </a:endParaRPr>
          </a:p>
          <a:p>
            <a:endParaRPr lang="en-US" dirty="0"/>
          </a:p>
        </p:txBody>
      </p:sp>
      <p:grpSp>
        <p:nvGrpSpPr>
          <p:cNvPr id="4" name="Group 3">
            <a:extLst>
              <a:ext uri="{FF2B5EF4-FFF2-40B4-BE49-F238E27FC236}">
                <a16:creationId xmlns:a16="http://schemas.microsoft.com/office/drawing/2014/main" id="{ADF0C5FA-2458-4B4A-A2AB-2FAFD4CCC337}"/>
              </a:ext>
            </a:extLst>
          </p:cNvPr>
          <p:cNvGrpSpPr/>
          <p:nvPr/>
        </p:nvGrpSpPr>
        <p:grpSpPr>
          <a:xfrm>
            <a:off x="323528" y="3435846"/>
            <a:ext cx="800005" cy="800005"/>
            <a:chOff x="323209" y="3177603"/>
            <a:chExt cx="800005" cy="800005"/>
          </a:xfrm>
        </p:grpSpPr>
        <p:sp>
          <p:nvSpPr>
            <p:cNvPr id="18" name="Oval 17"/>
            <p:cNvSpPr/>
            <p:nvPr/>
          </p:nvSpPr>
          <p:spPr>
            <a:xfrm>
              <a:off x="323209" y="3177603"/>
              <a:ext cx="800005" cy="800005"/>
            </a:xfrm>
            <a:prstGeom prst="ellipse">
              <a:avLst/>
            </a:prstGeom>
            <a:noFill/>
            <a:ln w="889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bg-BG" sz="1200"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3743" y="3278734"/>
              <a:ext cx="687927" cy="597742"/>
            </a:xfrm>
            <a:prstGeom prst="rect">
              <a:avLst/>
            </a:prstGeom>
          </p:spPr>
        </p:pic>
      </p:grpSp>
      <p:grpSp>
        <p:nvGrpSpPr>
          <p:cNvPr id="5" name="Group 4">
            <a:extLst>
              <a:ext uri="{FF2B5EF4-FFF2-40B4-BE49-F238E27FC236}">
                <a16:creationId xmlns:a16="http://schemas.microsoft.com/office/drawing/2014/main" id="{051309A2-C0A9-4982-8BB2-C7B75153E908}"/>
              </a:ext>
            </a:extLst>
          </p:cNvPr>
          <p:cNvGrpSpPr/>
          <p:nvPr/>
        </p:nvGrpSpPr>
        <p:grpSpPr>
          <a:xfrm>
            <a:off x="323528" y="2195876"/>
            <a:ext cx="800005" cy="800005"/>
            <a:chOff x="322497" y="2124520"/>
            <a:chExt cx="800005" cy="800005"/>
          </a:xfrm>
        </p:grpSpPr>
        <p:sp>
          <p:nvSpPr>
            <p:cNvPr id="17" name="Oval 16"/>
            <p:cNvSpPr/>
            <p:nvPr/>
          </p:nvSpPr>
          <p:spPr>
            <a:xfrm>
              <a:off x="322497" y="2124520"/>
              <a:ext cx="800005" cy="800005"/>
            </a:xfrm>
            <a:prstGeom prst="ellipse">
              <a:avLst/>
            </a:prstGeom>
            <a:noFill/>
            <a:ln w="889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bg-BG" sz="1200" dirty="0">
                <a:solidFill>
                  <a:schemeClr val="tx1"/>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621" y="2230985"/>
              <a:ext cx="561756" cy="587074"/>
            </a:xfrm>
            <a:prstGeom prst="rect">
              <a:avLst/>
            </a:prstGeom>
          </p:spPr>
        </p:pic>
      </p:grpSp>
      <p:grpSp>
        <p:nvGrpSpPr>
          <p:cNvPr id="6" name="Group 5">
            <a:extLst>
              <a:ext uri="{FF2B5EF4-FFF2-40B4-BE49-F238E27FC236}">
                <a16:creationId xmlns:a16="http://schemas.microsoft.com/office/drawing/2014/main" id="{76B64ED6-9B8E-497F-BFDC-881DF6A85842}"/>
              </a:ext>
            </a:extLst>
          </p:cNvPr>
          <p:cNvGrpSpPr/>
          <p:nvPr/>
        </p:nvGrpSpPr>
        <p:grpSpPr>
          <a:xfrm>
            <a:off x="323529" y="1123673"/>
            <a:ext cx="800005" cy="800005"/>
            <a:chOff x="322497" y="1071437"/>
            <a:chExt cx="800005" cy="800005"/>
          </a:xfrm>
        </p:grpSpPr>
        <p:sp>
          <p:nvSpPr>
            <p:cNvPr id="12" name="Oval 11"/>
            <p:cNvSpPr/>
            <p:nvPr/>
          </p:nvSpPr>
          <p:spPr>
            <a:xfrm>
              <a:off x="322497" y="1071437"/>
              <a:ext cx="800005" cy="800005"/>
            </a:xfrm>
            <a:prstGeom prst="ellipse">
              <a:avLst/>
            </a:prstGeom>
            <a:noFill/>
            <a:ln w="889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bg-BG" sz="1200" dirty="0">
                <a:solidFill>
                  <a:schemeClr val="tx1"/>
                </a:solidFill>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41621" y="1089950"/>
              <a:ext cx="612173" cy="724039"/>
            </a:xfrm>
            <a:prstGeom prst="rect">
              <a:avLst/>
            </a:prstGeom>
          </p:spPr>
        </p:pic>
      </p:grpSp>
    </p:spTree>
    <p:extLst>
      <p:ext uri="{BB962C8B-B14F-4D97-AF65-F5344CB8AC3E}">
        <p14:creationId xmlns:p14="http://schemas.microsoft.com/office/powerpoint/2010/main" val="118941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19E8-D13C-4049-A5A8-647323DA2AF8}"/>
              </a:ext>
            </a:extLst>
          </p:cNvPr>
          <p:cNvSpPr>
            <a:spLocks noGrp="1"/>
          </p:cNvSpPr>
          <p:nvPr>
            <p:ph type="title"/>
          </p:nvPr>
        </p:nvSpPr>
        <p:spPr/>
        <p:txBody>
          <a:bodyPr/>
          <a:lstStyle/>
          <a:p>
            <a:r>
              <a:rPr lang="en-US" dirty="0"/>
              <a:t>Strengths                                Limitations</a:t>
            </a:r>
          </a:p>
        </p:txBody>
      </p:sp>
      <p:sp>
        <p:nvSpPr>
          <p:cNvPr id="3" name="Content Placeholder 2">
            <a:extLst>
              <a:ext uri="{FF2B5EF4-FFF2-40B4-BE49-F238E27FC236}">
                <a16:creationId xmlns:a16="http://schemas.microsoft.com/office/drawing/2014/main" id="{736EFCD7-48D8-E646-BA7E-E44DE98DB69D}"/>
              </a:ext>
            </a:extLst>
          </p:cNvPr>
          <p:cNvSpPr>
            <a:spLocks noGrp="1"/>
          </p:cNvSpPr>
          <p:nvPr>
            <p:ph idx="1"/>
          </p:nvPr>
        </p:nvSpPr>
        <p:spPr>
          <a:xfrm>
            <a:off x="457200" y="1275606"/>
            <a:ext cx="3682752" cy="3274690"/>
          </a:xfrm>
        </p:spPr>
        <p:txBody>
          <a:bodyPr>
            <a:normAutofit/>
          </a:bodyPr>
          <a:lstStyle/>
          <a:p>
            <a:r>
              <a:rPr lang="en-US" dirty="0">
                <a:solidFill>
                  <a:schemeClr val="tx1"/>
                </a:solidFill>
                <a:latin typeface="+mj-lt"/>
              </a:rPr>
              <a:t>Established feasibility to conduct a digital game intervention with older adults with trans-disciplinary team members</a:t>
            </a:r>
          </a:p>
        </p:txBody>
      </p:sp>
      <p:sp>
        <p:nvSpPr>
          <p:cNvPr id="6" name="TextBox 5">
            <a:extLst>
              <a:ext uri="{FF2B5EF4-FFF2-40B4-BE49-F238E27FC236}">
                <a16:creationId xmlns:a16="http://schemas.microsoft.com/office/drawing/2014/main" id="{D1D6148F-4C5C-9748-9200-F1FD85797950}"/>
              </a:ext>
            </a:extLst>
          </p:cNvPr>
          <p:cNvSpPr txBox="1"/>
          <p:nvPr/>
        </p:nvSpPr>
        <p:spPr>
          <a:xfrm>
            <a:off x="4572000" y="1307581"/>
            <a:ext cx="4114800" cy="2954655"/>
          </a:xfrm>
          <a:prstGeom prst="rect">
            <a:avLst/>
          </a:prstGeom>
          <a:noFill/>
        </p:spPr>
        <p:txBody>
          <a:bodyPr wrap="square" rtlCol="0">
            <a:spAutoFit/>
          </a:bodyPr>
          <a:lstStyle/>
          <a:p>
            <a:pPr marL="342900" indent="-342900">
              <a:buFont typeface="Arial" panose="020B0604020202020204" pitchFamily="34" charset="0"/>
              <a:buChar char="•"/>
            </a:pPr>
            <a:r>
              <a:rPr lang="en-US" sz="2400" dirty="0"/>
              <a:t>Failure to improve self-management scores. So next steps include:</a:t>
            </a:r>
          </a:p>
          <a:p>
            <a:pPr marL="342900" indent="-342900">
              <a:buFont typeface="Arial" panose="020B0604020202020204" pitchFamily="34" charset="0"/>
              <a:buChar char="•"/>
            </a:pPr>
            <a:r>
              <a:rPr lang="en-US" sz="2400" dirty="0"/>
              <a:t>Sensors to incorporate objective data on HF self-management behaviors within the game format</a:t>
            </a:r>
          </a:p>
          <a:p>
            <a:pPr lvl="1"/>
            <a:endParaRPr lang="en-US" dirty="0"/>
          </a:p>
        </p:txBody>
      </p:sp>
    </p:spTree>
    <p:extLst>
      <p:ext uri="{BB962C8B-B14F-4D97-AF65-F5344CB8AC3E}">
        <p14:creationId xmlns:p14="http://schemas.microsoft.com/office/powerpoint/2010/main" val="288754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8D6C-AE4E-FD49-AC9B-939140D46437}"/>
              </a:ext>
            </a:extLst>
          </p:cNvPr>
          <p:cNvSpPr>
            <a:spLocks noGrp="1"/>
          </p:cNvSpPr>
          <p:nvPr>
            <p:ph type="title"/>
          </p:nvPr>
        </p:nvSpPr>
        <p:spPr/>
        <p:txBody>
          <a:bodyPr>
            <a:normAutofit/>
          </a:bodyPr>
          <a:lstStyle/>
          <a:p>
            <a:r>
              <a:rPr lang="en-US" dirty="0"/>
              <a:t>Challenges for team science and lessons</a:t>
            </a:r>
          </a:p>
        </p:txBody>
      </p:sp>
      <p:sp>
        <p:nvSpPr>
          <p:cNvPr id="3" name="Content Placeholder 2">
            <a:extLst>
              <a:ext uri="{FF2B5EF4-FFF2-40B4-BE49-F238E27FC236}">
                <a16:creationId xmlns:a16="http://schemas.microsoft.com/office/drawing/2014/main" id="{D52A249A-0E68-0B40-9D98-D7BC701BC41E}"/>
              </a:ext>
            </a:extLst>
          </p:cNvPr>
          <p:cNvSpPr>
            <a:spLocks noGrp="1"/>
          </p:cNvSpPr>
          <p:nvPr>
            <p:ph idx="1"/>
          </p:nvPr>
        </p:nvSpPr>
        <p:spPr>
          <a:xfrm>
            <a:off x="457200" y="1275606"/>
            <a:ext cx="8229600" cy="3384376"/>
          </a:xfrm>
        </p:spPr>
        <p:txBody>
          <a:bodyPr>
            <a:normAutofit fontScale="92500" lnSpcReduction="10000"/>
          </a:bodyPr>
          <a:lstStyle/>
          <a:p>
            <a:r>
              <a:rPr lang="en-US" dirty="0">
                <a:solidFill>
                  <a:schemeClr val="tx1"/>
                </a:solidFill>
              </a:rPr>
              <a:t>Shoe-string pilot study budget – No resources for effort allocation for co-investigators</a:t>
            </a:r>
          </a:p>
          <a:p>
            <a:pPr lvl="1"/>
            <a:r>
              <a:rPr lang="en-US" dirty="0">
                <a:solidFill>
                  <a:schemeClr val="tx1"/>
                </a:solidFill>
              </a:rPr>
              <a:t>Acknowledge contribution at every dissemination event</a:t>
            </a:r>
          </a:p>
          <a:p>
            <a:pPr lvl="1"/>
            <a:endParaRPr lang="en-US" dirty="0">
              <a:solidFill>
                <a:schemeClr val="tx1"/>
              </a:solidFill>
            </a:endParaRPr>
          </a:p>
          <a:p>
            <a:r>
              <a:rPr lang="en-US" dirty="0">
                <a:solidFill>
                  <a:schemeClr val="tx1"/>
                </a:solidFill>
              </a:rPr>
              <a:t>Evolution of technology and innovation and consequently</a:t>
            </a:r>
          </a:p>
          <a:p>
            <a:pPr marL="0" indent="0">
              <a:buNone/>
            </a:pPr>
            <a:r>
              <a:rPr lang="en-US" dirty="0">
                <a:solidFill>
                  <a:schemeClr val="tx1"/>
                </a:solidFill>
              </a:rPr>
              <a:t> evolution of research vision </a:t>
            </a:r>
          </a:p>
          <a:p>
            <a:pPr lvl="1"/>
            <a:r>
              <a:rPr lang="en-US" dirty="0">
                <a:solidFill>
                  <a:schemeClr val="tx1"/>
                </a:solidFill>
              </a:rPr>
              <a:t>Finding team members with relevant skills to adapt to evolving research direction and technology changes</a:t>
            </a:r>
          </a:p>
          <a:p>
            <a:pPr lvl="1"/>
            <a:r>
              <a:rPr lang="en-US" dirty="0">
                <a:solidFill>
                  <a:schemeClr val="tx1"/>
                </a:solidFill>
              </a:rPr>
              <a:t>Show history of collaboration with the new team members for funding to continue program of research</a:t>
            </a:r>
          </a:p>
          <a:p>
            <a:pPr lvl="1"/>
            <a:endParaRPr lang="en-US" dirty="0">
              <a:solidFill>
                <a:schemeClr val="tx1"/>
              </a:solidFill>
            </a:endParaRPr>
          </a:p>
          <a:p>
            <a:endParaRPr lang="en-US" dirty="0"/>
          </a:p>
          <a:p>
            <a:pPr marL="457200" lvl="1" indent="0">
              <a:buNone/>
            </a:pPr>
            <a:endParaRPr lang="en-US" dirty="0"/>
          </a:p>
        </p:txBody>
      </p:sp>
    </p:spTree>
    <p:extLst>
      <p:ext uri="{BB962C8B-B14F-4D97-AF65-F5344CB8AC3E}">
        <p14:creationId xmlns:p14="http://schemas.microsoft.com/office/powerpoint/2010/main" val="291243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3975-57E6-9840-9632-1C729FCE955B}"/>
              </a:ext>
            </a:extLst>
          </p:cNvPr>
          <p:cNvSpPr>
            <a:spLocks noGrp="1"/>
          </p:cNvSpPr>
          <p:nvPr>
            <p:ph type="title"/>
          </p:nvPr>
        </p:nvSpPr>
        <p:spPr/>
        <p:txBody>
          <a:bodyPr/>
          <a:lstStyle/>
          <a:p>
            <a:r>
              <a:rPr lang="en-US" dirty="0"/>
              <a:t>Good news – R21 Funding for Next Steps</a:t>
            </a:r>
          </a:p>
        </p:txBody>
      </p:sp>
      <p:sp>
        <p:nvSpPr>
          <p:cNvPr id="3" name="Content Placeholder 2">
            <a:extLst>
              <a:ext uri="{FF2B5EF4-FFF2-40B4-BE49-F238E27FC236}">
                <a16:creationId xmlns:a16="http://schemas.microsoft.com/office/drawing/2014/main" id="{5457992A-2B8B-1644-8B24-7A460732DB33}"/>
              </a:ext>
            </a:extLst>
          </p:cNvPr>
          <p:cNvSpPr>
            <a:spLocks noGrp="1"/>
          </p:cNvSpPr>
          <p:nvPr>
            <p:ph idx="1"/>
          </p:nvPr>
        </p:nvSpPr>
        <p:spPr>
          <a:xfrm>
            <a:off x="433926" y="1275606"/>
            <a:ext cx="5555580" cy="3527065"/>
          </a:xfrm>
        </p:spPr>
        <p:txBody>
          <a:bodyPr>
            <a:normAutofit fontScale="92500"/>
          </a:bodyPr>
          <a:lstStyle/>
          <a:p>
            <a:r>
              <a:rPr lang="en-US" dirty="0">
                <a:solidFill>
                  <a:schemeClr val="tx1"/>
                </a:solidFill>
              </a:rPr>
              <a:t>Current Funding -  R21NR018229</a:t>
            </a:r>
          </a:p>
          <a:p>
            <a:r>
              <a:rPr lang="en-US" dirty="0">
                <a:solidFill>
                  <a:schemeClr val="tx1"/>
                </a:solidFill>
              </a:rPr>
              <a:t>Title: </a:t>
            </a:r>
            <a:r>
              <a:rPr lang="en-US" b="1" dirty="0">
                <a:solidFill>
                  <a:schemeClr val="tx1"/>
                </a:solidFill>
              </a:rPr>
              <a:t>A pilot digital-game intervention with real-time behavior tracking to motivate self-management behaviors in older adults with heart failure </a:t>
            </a:r>
          </a:p>
          <a:p>
            <a:r>
              <a:rPr lang="en-US" dirty="0">
                <a:solidFill>
                  <a:schemeClr val="tx1"/>
                </a:solidFill>
              </a:rPr>
              <a:t>Funding Agency: National Institute of Nursing Research (NINR)</a:t>
            </a:r>
          </a:p>
          <a:p>
            <a:r>
              <a:rPr lang="en-US" dirty="0">
                <a:solidFill>
                  <a:schemeClr val="tx1"/>
                </a:solidFill>
              </a:rPr>
              <a:t>Benefits of lessons learnt in the pilot study</a:t>
            </a:r>
          </a:p>
        </p:txBody>
      </p:sp>
      <p:pic>
        <p:nvPicPr>
          <p:cNvPr id="5" name="Picture 4">
            <a:extLst>
              <a:ext uri="{FF2B5EF4-FFF2-40B4-BE49-F238E27FC236}">
                <a16:creationId xmlns:a16="http://schemas.microsoft.com/office/drawing/2014/main" id="{8930BCCB-07A2-4944-AC1E-40E89BE63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564965"/>
            <a:ext cx="2978690" cy="3237706"/>
          </a:xfrm>
          <a:prstGeom prst="rect">
            <a:avLst/>
          </a:prstGeom>
        </p:spPr>
      </p:pic>
    </p:spTree>
    <p:extLst>
      <p:ext uri="{BB962C8B-B14F-4D97-AF65-F5344CB8AC3E}">
        <p14:creationId xmlns:p14="http://schemas.microsoft.com/office/powerpoint/2010/main" val="370344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Placeholder 7"/>
          <p:cNvSpPr txBox="1">
            <a:spLocks/>
          </p:cNvSpPr>
          <p:nvPr/>
        </p:nvSpPr>
        <p:spPr>
          <a:xfrm>
            <a:off x="0" y="1885950"/>
            <a:ext cx="9144000" cy="7620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algn="ctr" fontAlgn="auto">
              <a:spcAft>
                <a:spcPts val="0"/>
              </a:spcAft>
            </a:pPr>
            <a:r>
              <a:rPr lang="en-US" dirty="0"/>
              <a:t>THANK YOU</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811" t="10047" r="49151" b="53996"/>
          <a:stretch/>
        </p:blipFill>
        <p:spPr>
          <a:xfrm>
            <a:off x="539552" y="771550"/>
            <a:ext cx="2681817" cy="778592"/>
          </a:xfrm>
          <a:prstGeom prst="rect">
            <a:avLst/>
          </a:prstGeom>
        </p:spPr>
      </p:pic>
      <p:pic>
        <p:nvPicPr>
          <p:cNvPr id="4" name="Picture 3">
            <a:extLst>
              <a:ext uri="{FF2B5EF4-FFF2-40B4-BE49-F238E27FC236}">
                <a16:creationId xmlns:a16="http://schemas.microsoft.com/office/drawing/2014/main" id="{DB323C75-AC5A-2045-BEEE-D18ADE5AB9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46750"/>
            <a:ext cx="1579332" cy="707541"/>
          </a:xfrm>
          <a:prstGeom prst="rect">
            <a:avLst/>
          </a:prstGeom>
        </p:spPr>
      </p:pic>
    </p:spTree>
    <p:extLst>
      <p:ext uri="{BB962C8B-B14F-4D97-AF65-F5344CB8AC3E}">
        <p14:creationId xmlns:p14="http://schemas.microsoft.com/office/powerpoint/2010/main" val="890459872"/>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17216</TotalTime>
  <Words>920</Words>
  <Application>Microsoft Macintosh PowerPoint</Application>
  <PresentationFormat>On-screen Show (16:9)</PresentationFormat>
  <Paragraphs>86</Paragraphs>
  <Slides>9</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MS Mincho</vt:lpstr>
      <vt:lpstr>Arial</vt:lpstr>
      <vt:lpstr>Arial Black</vt:lpstr>
      <vt:lpstr>Calibri</vt:lpstr>
      <vt:lpstr>Calibri Light</vt:lpstr>
      <vt:lpstr>Symbol</vt:lpstr>
      <vt:lpstr>16-9 Cover</vt:lpstr>
      <vt:lpstr>16-9 White Backgroud</vt:lpstr>
      <vt:lpstr>Custom Design</vt:lpstr>
      <vt:lpstr>PowerPoint Presentation</vt:lpstr>
      <vt:lpstr>Heart failure</vt:lpstr>
      <vt:lpstr>Transdisciplinary Team Members</vt:lpstr>
      <vt:lpstr>Pre/Post-test Study: Digital Game for Heart Failure Self-management by 19 older adults</vt:lpstr>
      <vt:lpstr>Critical Findings (n = 19) </vt:lpstr>
      <vt:lpstr>Strengths                                Limitations</vt:lpstr>
      <vt:lpstr>Challenges for team science and lessons</vt:lpstr>
      <vt:lpstr>Good news – R21 Funding for Next Steps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dc:creator>
  <cp:lastModifiedBy>Radhakrishnan, Kavita</cp:lastModifiedBy>
  <cp:revision>1684</cp:revision>
  <dcterms:created xsi:type="dcterms:W3CDTF">2014-10-25T08:24:46Z</dcterms:created>
  <dcterms:modified xsi:type="dcterms:W3CDTF">2019-02-21T20:52:11Z</dcterms:modified>
</cp:coreProperties>
</file>