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9" r:id="rId1"/>
    <p:sldMasterId id="2147483681" r:id="rId2"/>
    <p:sldMasterId id="2147483669" r:id="rId3"/>
  </p:sldMasterIdLst>
  <p:notesMasterIdLst>
    <p:notesMasterId r:id="rId13"/>
  </p:notesMasterIdLst>
  <p:sldIdLst>
    <p:sldId id="711" r:id="rId4"/>
    <p:sldId id="709" r:id="rId5"/>
    <p:sldId id="724" r:id="rId6"/>
    <p:sldId id="725" r:id="rId7"/>
    <p:sldId id="726" r:id="rId8"/>
    <p:sldId id="727" r:id="rId9"/>
    <p:sldId id="728" r:id="rId10"/>
    <p:sldId id="729" r:id="rId11"/>
    <p:sldId id="722" r:id="rId12"/>
  </p:sldIdLst>
  <p:sldSz cx="9144000" cy="5143500" type="screen16x9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Untitled Section" id="{3540F3E4-3A56-594D-A98C-62123F4F527F}">
          <p14:sldIdLst>
            <p14:sldId id="711"/>
            <p14:sldId id="709"/>
            <p14:sldId id="724"/>
            <p14:sldId id="725"/>
            <p14:sldId id="726"/>
            <p14:sldId id="727"/>
            <p14:sldId id="728"/>
            <p14:sldId id="729"/>
            <p14:sldId id="7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clrMru>
    <a:srgbClr val="BF5700"/>
    <a:srgbClr val="C6531F"/>
    <a:srgbClr val="C01338"/>
    <a:srgbClr val="C00000"/>
    <a:srgbClr val="79C82A"/>
    <a:srgbClr val="DE7E7A"/>
    <a:srgbClr val="D61C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29" autoAdjust="0"/>
    <p:restoredTop sz="90927" autoAdjust="0"/>
  </p:normalViewPr>
  <p:slideViewPr>
    <p:cSldViewPr>
      <p:cViewPr varScale="1">
        <p:scale>
          <a:sx n="88" d="100"/>
          <a:sy n="88" d="100"/>
        </p:scale>
        <p:origin x="762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F6FD56A5-6355-4B13-B783-7CC5477550B3}" type="datetimeFigureOut">
              <a:rPr lang="en-US"/>
              <a:pPr>
                <a:defRPr/>
              </a:pPr>
              <a:t>2/22/2019</a:t>
            </a:fld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025" y="700088"/>
            <a:ext cx="62039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085"/>
            <a:ext cx="5486400" cy="41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6E074355-CE0D-4C68-A6CB-C364ED71B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97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99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7719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076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69085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7478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650"/>
            <a:ext cx="8229600" cy="2914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7501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9158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49028"/>
            <a:ext cx="4038600" cy="3108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49028"/>
            <a:ext cx="4038600" cy="3108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043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0688" y="64151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75050" y="920884"/>
            <a:ext cx="5111750" cy="40511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20688" y="1601629"/>
            <a:ext cx="3008313" cy="31418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9021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2288" y="3829050"/>
            <a:ext cx="5486400" cy="4257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5800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254817"/>
            <a:ext cx="5486400" cy="6029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670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95300" y="1200150"/>
            <a:ext cx="7886700" cy="17526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r>
              <a:rPr lang="en-US" dirty="0"/>
              <a:t>Insert your</a:t>
            </a:r>
            <a:br>
              <a:rPr lang="en-US" dirty="0"/>
            </a:br>
            <a:r>
              <a:rPr lang="en-US" dirty="0"/>
              <a:t>headline here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95300" y="3333749"/>
            <a:ext cx="7886700" cy="45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Insert your subtitle or any additional description text here up to</a:t>
            </a:r>
            <a:br>
              <a:rPr lang="en-US" dirty="0"/>
            </a:br>
            <a:r>
              <a:rPr lang="en-US" dirty="0"/>
              <a:t>two lines of text or you can delete this text box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28650" y="3105150"/>
            <a:ext cx="561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9"/>
          <p:cNvSpPr txBox="1">
            <a:spLocks/>
          </p:cNvSpPr>
          <p:nvPr userDrawn="1"/>
        </p:nvSpPr>
        <p:spPr>
          <a:xfrm>
            <a:off x="490384" y="4171949"/>
            <a:ext cx="7886700" cy="457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50000"/>
              </a:lnSpc>
              <a:spcAft>
                <a:spcPts val="0"/>
              </a:spcAft>
            </a:pPr>
            <a:r>
              <a:rPr lang="en-US" sz="1050" b="0" i="0" cap="all" baseline="0" dirty="0">
                <a:latin typeface="Arial Black" charset="0"/>
              </a:rPr>
              <a:t>Presenter or speaker name</a:t>
            </a:r>
          </a:p>
          <a:p>
            <a:pPr fontAlgn="auto">
              <a:lnSpc>
                <a:spcPct val="30000"/>
              </a:lnSpc>
              <a:spcAft>
                <a:spcPts val="0"/>
              </a:spcAft>
            </a:pPr>
            <a:r>
              <a:rPr lang="en-US" sz="1050" dirty="0"/>
              <a:t>Position/Role,</a:t>
            </a:r>
            <a:r>
              <a:rPr lang="en-US" sz="1050" baseline="0" dirty="0"/>
              <a:t> The University of Texas at Austin</a:t>
            </a:r>
            <a:endParaRPr lang="en-US" sz="1050" dirty="0"/>
          </a:p>
        </p:txBody>
      </p:sp>
      <p:sp>
        <p:nvSpPr>
          <p:cNvPr id="16" name="Text Placeholder 9"/>
          <p:cNvSpPr txBox="1">
            <a:spLocks/>
          </p:cNvSpPr>
          <p:nvPr userDrawn="1"/>
        </p:nvSpPr>
        <p:spPr>
          <a:xfrm>
            <a:off x="548640" y="457200"/>
            <a:ext cx="7828444" cy="389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200" b="0" i="0" cap="all" baseline="0" dirty="0">
                <a:latin typeface="Arial Black" charset="0"/>
              </a:rPr>
              <a:t>Month 20xx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150332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800" b="1" i="0" kern="800" cap="all" normalizeH="0" baseline="0">
          <a:solidFill>
            <a:schemeClr val="bg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1400" b="0" i="0" kern="1200" baseline="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lum bright="-2000" contrast="1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9972"/>
            <a:ext cx="822960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6858000" cy="409826"/>
          </a:xfrm>
          <a:prstGeom prst="rect">
            <a:avLst/>
          </a:prstGeom>
          <a:solidFill>
            <a:srgbClr val="BF5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13620" r="50000" b="56589"/>
          <a:stretch/>
        </p:blipFill>
        <p:spPr>
          <a:xfrm>
            <a:off x="457200" y="-20488"/>
            <a:ext cx="1905000" cy="4672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6AFFA6-6073-7147-B06F-73C6DF6CA32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264422"/>
            <a:ext cx="1474107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3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7" r:id="rId5"/>
    <p:sldLayoutId id="2147483678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628650" y="3105150"/>
            <a:ext cx="561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9"/>
          <p:cNvSpPr txBox="1">
            <a:spLocks/>
          </p:cNvSpPr>
          <p:nvPr/>
        </p:nvSpPr>
        <p:spPr>
          <a:xfrm>
            <a:off x="548640" y="3562350"/>
            <a:ext cx="7886700" cy="457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white"/>
                </a:solidFill>
              </a:rPr>
              <a:t>Cara C. Young, PhD, RN, FNP-C</a:t>
            </a:r>
            <a:endParaRPr lang="en-US" sz="2400" b="1" dirty="0">
              <a:solidFill>
                <a:prstClr val="white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50" b="1" dirty="0" smtClean="0"/>
              <a:t>Assistant Professor</a:t>
            </a:r>
            <a:endParaRPr lang="en-US" sz="1050" b="1" dirty="0"/>
          </a:p>
        </p:txBody>
      </p:sp>
      <p:sp>
        <p:nvSpPr>
          <p:cNvPr id="12" name="Text Placeholder 9"/>
          <p:cNvSpPr txBox="1">
            <a:spLocks/>
          </p:cNvSpPr>
          <p:nvPr/>
        </p:nvSpPr>
        <p:spPr>
          <a:xfrm>
            <a:off x="548640" y="457200"/>
            <a:ext cx="7828444" cy="389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200" cap="all" dirty="0" smtClean="0">
                <a:latin typeface="Arial Black" charset="0"/>
              </a:rPr>
              <a:t>February 27, 2019</a:t>
            </a:r>
            <a:endParaRPr lang="en-US" sz="1200" b="0" dirty="0"/>
          </a:p>
        </p:txBody>
      </p:sp>
      <p:sp>
        <p:nvSpPr>
          <p:cNvPr id="13" name="Title Placeholder 7"/>
          <p:cNvSpPr txBox="1">
            <a:spLocks/>
          </p:cNvSpPr>
          <p:nvPr/>
        </p:nvSpPr>
        <p:spPr>
          <a:xfrm>
            <a:off x="502920" y="1200150"/>
            <a:ext cx="7886700" cy="17526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800" b="1" i="0" kern="800" cap="all" normalizeH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dirty="0"/>
              <a:t>An Integrated Self-Management Intervention for Adolescents with Polycystic Ovary Syndrome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1" t="10047" r="49151" b="53996"/>
          <a:stretch/>
        </p:blipFill>
        <p:spPr>
          <a:xfrm>
            <a:off x="4267200" y="192958"/>
            <a:ext cx="2681817" cy="7785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323C75-AC5A-2045-BEEE-D18ADE5AB9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92167"/>
            <a:ext cx="1579332" cy="70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4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Mission of the School of Nursing </a:t>
            </a:r>
            <a:r>
              <a:rPr lang="en-US" sz="3200" dirty="0"/>
              <a:t>(SON)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7350"/>
            <a:ext cx="8229600" cy="291465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Research at the SON is designed to improve the health of underserved, vulnerable, and under-studied populations. </a:t>
            </a: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This approach supports the idea that nursing research underpins graduate education and advances the science of health promotion and disease prevention.</a:t>
            </a: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00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&amp; Rationale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PCOS affects 7-18% of reproductive-age women (manifests during adolescence)</a:t>
            </a:r>
          </a:p>
          <a:p>
            <a:r>
              <a:rPr lang="en-US" dirty="0" smtClean="0"/>
              <a:t>Associated with multiple morbidities</a:t>
            </a:r>
          </a:p>
          <a:p>
            <a:r>
              <a:rPr lang="en-US" dirty="0" smtClean="0"/>
              <a:t>Often distressing physical manifestations</a:t>
            </a:r>
          </a:p>
          <a:p>
            <a:r>
              <a:rPr lang="en-US" dirty="0" smtClean="0"/>
              <a:t>Adverse impact on mental health, which in turn may impact self-management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10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Design &amp;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650"/>
            <a:ext cx="8229600" cy="2705100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 smtClean="0"/>
              <a:t>Study Design</a:t>
            </a:r>
          </a:p>
          <a:p>
            <a:pPr lvl="1"/>
            <a:r>
              <a:rPr lang="en-US" sz="1900" dirty="0" smtClean="0"/>
              <a:t>Phase 1: Series of focus groups to explore self-management and develop a mindfulness-based healthy lifestyle intervention </a:t>
            </a:r>
          </a:p>
          <a:p>
            <a:pPr lvl="1"/>
            <a:r>
              <a:rPr lang="en-US" sz="1900" dirty="0" smtClean="0"/>
              <a:t>Phase 2: Pilot RCT testing Project WOW vs Enhanced Usual Care Control</a:t>
            </a:r>
          </a:p>
          <a:p>
            <a:r>
              <a:rPr lang="en-US" sz="2200" dirty="0" smtClean="0"/>
              <a:t>Population</a:t>
            </a:r>
          </a:p>
          <a:p>
            <a:pPr lvl="1"/>
            <a:r>
              <a:rPr lang="en-US" sz="1900" dirty="0" smtClean="0"/>
              <a:t>Phase 1: Adolescents (14-18 years) with PCOS and parents of adolescents with PCOS</a:t>
            </a:r>
          </a:p>
          <a:p>
            <a:pPr lvl="1"/>
            <a:r>
              <a:rPr lang="en-US" sz="1900" dirty="0" smtClean="0"/>
              <a:t>Phase 2: Adolescents (14-18 years) with PCOS, </a:t>
            </a:r>
            <a:r>
              <a:rPr lang="en-US" sz="1900" dirty="0"/>
              <a:t>OR </a:t>
            </a:r>
            <a:r>
              <a:rPr lang="en-US" sz="1900" dirty="0" smtClean="0"/>
              <a:t>(obesity </a:t>
            </a:r>
            <a:r>
              <a:rPr lang="en-US" sz="1900" dirty="0"/>
              <a:t>AND secondary </a:t>
            </a:r>
            <a:r>
              <a:rPr lang="en-US" sz="1900" dirty="0" smtClean="0"/>
              <a:t>amenorrhea), </a:t>
            </a:r>
            <a:r>
              <a:rPr lang="en-US" sz="1900" dirty="0"/>
              <a:t>OR </a:t>
            </a:r>
            <a:r>
              <a:rPr lang="en-US" sz="1900" dirty="0" smtClean="0"/>
              <a:t>(excessive </a:t>
            </a:r>
            <a:r>
              <a:rPr lang="en-US" sz="1900" dirty="0"/>
              <a:t>and frequent </a:t>
            </a:r>
            <a:r>
              <a:rPr lang="en-US" sz="1900" dirty="0" smtClean="0"/>
              <a:t>menstruation) 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156360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 smtClean="0"/>
              <a:t>Focus groups provided important insights to both individual and family self-management of PCOS &amp; significant contribution to final intervention</a:t>
            </a:r>
          </a:p>
          <a:p>
            <a:pPr lvl="1"/>
            <a:r>
              <a:rPr lang="en-US" sz="1400" dirty="0" smtClean="0"/>
              <a:t>Focus on health promotion vs. weight loss (Project Working to Optimize Wellness: Project WOW)</a:t>
            </a:r>
          </a:p>
          <a:p>
            <a:pPr lvl="1"/>
            <a:r>
              <a:rPr lang="en-US" sz="1400" dirty="0" smtClean="0"/>
              <a:t>Inclusion of sleep as a primary intervention target</a:t>
            </a:r>
          </a:p>
          <a:p>
            <a:r>
              <a:rPr lang="en-US" sz="1800" dirty="0" smtClean="0"/>
              <a:t>Design change necessary due to focus group participants requesting to be in the intervention</a:t>
            </a:r>
          </a:p>
          <a:p>
            <a:r>
              <a:rPr lang="en-US" sz="1800" dirty="0" smtClean="0"/>
              <a:t>Using mindfulness as a foundation of paying attention to their thoughts and current health behaviors with non-judgment and self-compassion has been highly acceptable to participants (and contributed to health behavior change and improved psychological well-being). </a:t>
            </a:r>
          </a:p>
          <a:p>
            <a:endParaRPr lang="en-US" sz="1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415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Need for bilingual staff and </a:t>
            </a:r>
            <a:r>
              <a:rPr lang="en-US" dirty="0" smtClean="0"/>
              <a:t>materials from the early stages</a:t>
            </a:r>
            <a:endParaRPr lang="en-US" dirty="0"/>
          </a:p>
          <a:p>
            <a:r>
              <a:rPr lang="en-US" dirty="0"/>
              <a:t>Clinic-based recruitment </a:t>
            </a:r>
            <a:r>
              <a:rPr lang="en-US" dirty="0" smtClean="0"/>
              <a:t>inefficient for group-based interventions</a:t>
            </a:r>
          </a:p>
          <a:p>
            <a:r>
              <a:rPr lang="en-US" dirty="0" smtClean="0"/>
              <a:t>Scheduling of group interventions </a:t>
            </a:r>
            <a:r>
              <a:rPr lang="en-US" dirty="0" smtClean="0"/>
              <a:t>challenging</a:t>
            </a:r>
          </a:p>
          <a:p>
            <a:r>
              <a:rPr lang="en-US" dirty="0" smtClean="0"/>
              <a:t>Recruitment methods missing many vulnerable adolescents (e.g., undiagnosed, lack of access)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83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of Addressing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Request necessary resources up front</a:t>
            </a:r>
          </a:p>
          <a:p>
            <a:r>
              <a:rPr lang="en-US" dirty="0" smtClean="0"/>
              <a:t>Be creative and plan for as </a:t>
            </a:r>
            <a:r>
              <a:rPr lang="en-US" dirty="0" smtClean="0"/>
              <a:t>varied of recruitment methods as possible</a:t>
            </a:r>
            <a:endParaRPr lang="en-US" dirty="0" smtClean="0"/>
          </a:p>
          <a:p>
            <a:r>
              <a:rPr lang="en-US" dirty="0" smtClean="0"/>
              <a:t>Alternate intervention delivery mechanisms</a:t>
            </a:r>
          </a:p>
          <a:p>
            <a:pPr lvl="1"/>
            <a:r>
              <a:rPr lang="en-US" dirty="0" smtClean="0"/>
              <a:t>Utilizing </a:t>
            </a:r>
            <a:r>
              <a:rPr lang="en-US" dirty="0" smtClean="0"/>
              <a:t>technology platforms for delivery may not be ideal, but…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47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Voltaire: “The best is the enemy of the good.</a:t>
            </a:r>
          </a:p>
          <a:p>
            <a:r>
              <a:rPr lang="en-US" sz="2800" dirty="0" smtClean="0"/>
              <a:t>Confucius: “Better a diamond with a flaw than a pebble without.”</a:t>
            </a:r>
          </a:p>
          <a:p>
            <a:r>
              <a:rPr lang="en-US" sz="2800" dirty="0" smtClean="0"/>
              <a:t>Shakespeare: “Striving to better, oft we mar what’s well.”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593916"/>
            <a:ext cx="3008313" cy="270510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u="sng" dirty="0" smtClean="0"/>
              <a:t>Don’t </a:t>
            </a:r>
            <a:r>
              <a:rPr lang="en-US" sz="4000" u="sng" dirty="0"/>
              <a:t>let the perfect be the enemy of the good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7424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7"/>
          <p:cNvSpPr txBox="1">
            <a:spLocks/>
          </p:cNvSpPr>
          <p:nvPr/>
        </p:nvSpPr>
        <p:spPr>
          <a:xfrm>
            <a:off x="0" y="2038350"/>
            <a:ext cx="9144000" cy="7620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800" b="1" i="0" kern="800" cap="all" normalizeH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dirty="0"/>
              <a:t>THANK YOU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1" t="10047" r="49151" b="53996"/>
          <a:stretch/>
        </p:blipFill>
        <p:spPr>
          <a:xfrm>
            <a:off x="1828800" y="742950"/>
            <a:ext cx="2681817" cy="7785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594BFF-206B-8A46-93A1-AD620AEED9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666750"/>
            <a:ext cx="1742925" cy="78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-9 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6-9 White Backgrou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6046</TotalTime>
  <Words>414</Words>
  <Application>Microsoft Office PowerPoint</Application>
  <PresentationFormat>On-screen Show (16:9)</PresentationFormat>
  <Paragraphs>43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ヒラギノ角ゴ Pro W3</vt:lpstr>
      <vt:lpstr>16-9 Cover</vt:lpstr>
      <vt:lpstr>Custom Design</vt:lpstr>
      <vt:lpstr>16-9 White Backgroud</vt:lpstr>
      <vt:lpstr>PowerPoint Presentation</vt:lpstr>
      <vt:lpstr>Mission of the School of Nursing (SON)</vt:lpstr>
      <vt:lpstr>Background &amp; Rationale</vt:lpstr>
      <vt:lpstr>Study Design &amp; Population</vt:lpstr>
      <vt:lpstr>Lessons Learned</vt:lpstr>
      <vt:lpstr>Challenges</vt:lpstr>
      <vt:lpstr>Ways of Addressing Challenges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subject/>
  <dc:creator>University Marketing and Creative Services</dc:creator>
  <cp:keywords/>
  <dc:description/>
  <cp:lastModifiedBy>Young, Cara</cp:lastModifiedBy>
  <cp:revision>452</cp:revision>
  <cp:lastPrinted>2011-01-24T02:49:42Z</cp:lastPrinted>
  <dcterms:created xsi:type="dcterms:W3CDTF">2011-06-30T15:04:08Z</dcterms:created>
  <dcterms:modified xsi:type="dcterms:W3CDTF">2019-02-22T19:30:22Z</dcterms:modified>
  <cp:category/>
</cp:coreProperties>
</file>