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81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0" r:id="rId25"/>
    <p:sldId id="276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105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9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viewProps" Target="viewProp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notesMaster" Target="notesMasters/notesMaster1.xml"/><Relationship Id="rId26" Type="http://schemas.openxmlformats.org/officeDocument/2006/relationships/slide" Target="slides/slide25.xml"/><Relationship Id="rId30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9E1EB-3112-374C-95C2-318DEBCC8F6A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B2628-8E50-F845-9A5B-C492C767E7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EDITED</a:t>
            </a:r>
            <a:r>
              <a:rPr lang="en-US" baseline="0" dirty="0" smtClean="0"/>
              <a:t>: “</a:t>
            </a:r>
            <a:r>
              <a:rPr lang="en-US" sz="1200" dirty="0" smtClean="0"/>
              <a:t>This will bring up all of its metadata that has been entered or the technical embedded data.”</a:t>
            </a:r>
            <a:br>
              <a:rPr lang="en-US" sz="1200" dirty="0" smtClean="0"/>
            </a:br>
            <a:r>
              <a:rPr lang="en-US" sz="1200" dirty="0" smtClean="0"/>
              <a:t>- KP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B2628-8E50-F845-9A5B-C492C767E79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EDIT</a:t>
            </a:r>
            <a:r>
              <a:rPr lang="en-US" baseline="0" dirty="0" smtClean="0"/>
              <a:t>ED - KP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B2628-8E50-F845-9A5B-C492C767E79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89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004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3240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158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122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356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9230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08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065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073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351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11F3C-F8EF-BF42-B086-797B4D26CFE5}" type="datetimeFigureOut">
              <a:rPr lang="en-US" smtClean="0"/>
              <a:pPr/>
              <a:t>11/26/12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462D-184E-F947-B37A-5B76121A95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22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do-portfolio.austin.utexas.edu:809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rappel@austin.utexas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Extensis</a:t>
            </a:r>
            <a:r>
              <a:rPr lang="en-US" dirty="0" smtClean="0"/>
              <a:t> Portfolio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Brief How-to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4778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198"/>
            <a:ext cx="8229600" cy="1143000"/>
          </a:xfrm>
        </p:spPr>
        <p:txBody>
          <a:bodyPr/>
          <a:lstStyle/>
          <a:p>
            <a:r>
              <a:rPr lang="en-US" dirty="0" smtClean="0"/>
              <a:t>Viewing More Fields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493520" y="3048000"/>
            <a:ext cx="1209040" cy="436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0560" y="5913010"/>
            <a:ext cx="779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you’d like to see more metadata fields under each thumbnail, choose “View Fields” in the top-left corner of the center pane</a:t>
            </a:r>
            <a:endParaRPr lang="en-US" dirty="0"/>
          </a:p>
        </p:txBody>
      </p:sp>
      <p:pic>
        <p:nvPicPr>
          <p:cNvPr id="7" name="Content Placeholder 6" descr="more_fields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434" b="4434"/>
          <a:stretch>
            <a:fillRect/>
          </a:stretch>
        </p:blipFill>
        <p:spPr>
          <a:xfrm>
            <a:off x="457200" y="113525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0056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078"/>
            <a:ext cx="8229600" cy="1143000"/>
          </a:xfrm>
        </p:spPr>
        <p:txBody>
          <a:bodyPr/>
          <a:lstStyle/>
          <a:p>
            <a:r>
              <a:rPr lang="en-US" dirty="0" smtClean="0"/>
              <a:t>Interface View</a:t>
            </a:r>
            <a:endParaRPr lang="en-US" dirty="0"/>
          </a:p>
        </p:txBody>
      </p:sp>
      <p:pic>
        <p:nvPicPr>
          <p:cNvPr id="6" name="Content Placeholder 5" descr="itemsperp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887" r="13887"/>
          <a:stretch>
            <a:fillRect/>
          </a:stretch>
        </p:blipFill>
        <p:spPr>
          <a:xfrm>
            <a:off x="457200" y="1255078"/>
            <a:ext cx="8229600" cy="4525963"/>
          </a:xfrm>
        </p:spPr>
      </p:pic>
      <p:sp>
        <p:nvSpPr>
          <p:cNvPr id="7" name="Up Arrow 6"/>
          <p:cNvSpPr/>
          <p:nvPr/>
        </p:nvSpPr>
        <p:spPr>
          <a:xfrm>
            <a:off x="3942080" y="5689283"/>
            <a:ext cx="416560" cy="5689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27600" y="5974080"/>
            <a:ext cx="401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view more thumbnails at a time per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716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ckingthroughpag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3862" r="23862"/>
          <a:stretch>
            <a:fillRect/>
          </a:stretch>
        </p:blipFill>
        <p:spPr>
          <a:xfrm>
            <a:off x="457200" y="1137920"/>
            <a:ext cx="8229600" cy="4023043"/>
          </a:xfrm>
        </p:spPr>
      </p:pic>
      <p:sp>
        <p:nvSpPr>
          <p:cNvPr id="5" name="Up Arrow 4"/>
          <p:cNvSpPr/>
          <p:nvPr/>
        </p:nvSpPr>
        <p:spPr>
          <a:xfrm>
            <a:off x="6492240" y="5242243"/>
            <a:ext cx="568960" cy="75184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8480" y="5425440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Portfolio cannot display all of the thumbnails on one page, so to see each page you must click through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96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</a:t>
            </a:r>
            <a:endParaRPr lang="en-US" dirty="0"/>
          </a:p>
        </p:txBody>
      </p:sp>
      <p:pic>
        <p:nvPicPr>
          <p:cNvPr id="4" name="Content Placeholder 3" descr="quickfindadv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30" b="1230"/>
          <a:stretch>
            <a:fillRect/>
          </a:stretch>
        </p:blipFill>
        <p:spPr>
          <a:xfrm>
            <a:off x="936962" y="1244601"/>
            <a:ext cx="7546638" cy="4150360"/>
          </a:xfrm>
        </p:spPr>
      </p:pic>
      <p:sp>
        <p:nvSpPr>
          <p:cNvPr id="5" name="Left Arrow 4"/>
          <p:cNvSpPr/>
          <p:nvPr/>
        </p:nvSpPr>
        <p:spPr>
          <a:xfrm>
            <a:off x="5486400" y="2733040"/>
            <a:ext cx="955040" cy="46736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36962" y="5618480"/>
            <a:ext cx="766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QuickFind</a:t>
            </a:r>
            <a:r>
              <a:rPr lang="en-US" dirty="0" smtClean="0"/>
              <a:t> to do searches. All metadata fields are searchable.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721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19" y="74105"/>
            <a:ext cx="8229600" cy="1143000"/>
          </a:xfrm>
        </p:spPr>
        <p:txBody>
          <a:bodyPr/>
          <a:lstStyle/>
          <a:p>
            <a:r>
              <a:rPr lang="en-US" dirty="0" smtClean="0"/>
              <a:t>Advanced Search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942080" y="2336800"/>
            <a:ext cx="325120" cy="457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923280"/>
            <a:ext cx="704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specific searches, select the arrow next to </a:t>
            </a:r>
            <a:r>
              <a:rPr lang="en-US" dirty="0" err="1" smtClean="0"/>
              <a:t>QuickFind</a:t>
            </a:r>
            <a:r>
              <a:rPr lang="en-US" dirty="0" smtClean="0"/>
              <a:t> for the advanced search options.</a:t>
            </a:r>
            <a:endParaRPr lang="en-US" dirty="0"/>
          </a:p>
        </p:txBody>
      </p:sp>
      <p:pic>
        <p:nvPicPr>
          <p:cNvPr id="4" name="Content Placeholder 3" descr="batch_searc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775" b="4775"/>
          <a:stretch>
            <a:fillRect/>
          </a:stretch>
        </p:blipFill>
        <p:spPr>
          <a:xfrm>
            <a:off x="457200" y="107854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7689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Find</a:t>
            </a:r>
            <a:endParaRPr lang="en-US" dirty="0"/>
          </a:p>
        </p:txBody>
      </p:sp>
      <p:pic>
        <p:nvPicPr>
          <p:cNvPr id="4" name="Content Placeholder 3" descr="batchfin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62" r="3562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213360" y="6258560"/>
            <a:ext cx="753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Or, use Batch Find to search many options at once.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8128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Convert</a:t>
            </a:r>
            <a:endParaRPr lang="en-US" dirty="0"/>
          </a:p>
        </p:txBody>
      </p:sp>
      <p:pic>
        <p:nvPicPr>
          <p:cNvPr id="4" name="Content Placeholder 3" descr="batchconve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811" b="10811"/>
          <a:stretch>
            <a:fillRect/>
          </a:stretch>
        </p:blipFill>
        <p:spPr>
          <a:xfrm>
            <a:off x="457200" y="1225404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1009783" y="6058984"/>
            <a:ext cx="7557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can download as 72 DPI and web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69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</a:t>
            </a:r>
            <a:endParaRPr lang="en-US" dirty="0"/>
          </a:p>
        </p:txBody>
      </p:sp>
      <p:pic>
        <p:nvPicPr>
          <p:cNvPr id="4" name="Content Placeholder 3" descr="downlo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7160" r="27160"/>
          <a:stretch>
            <a:fillRect/>
          </a:stretch>
        </p:blipFill>
        <p:spPr>
          <a:xfrm>
            <a:off x="457200" y="1417638"/>
            <a:ext cx="8229600" cy="3992563"/>
          </a:xfrm>
        </p:spPr>
      </p:pic>
      <p:sp>
        <p:nvSpPr>
          <p:cNvPr id="5" name="Down Arrow 4"/>
          <p:cNvSpPr/>
          <p:nvPr/>
        </p:nvSpPr>
        <p:spPr>
          <a:xfrm>
            <a:off x="2225040" y="1838960"/>
            <a:ext cx="853440" cy="125984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5709920"/>
            <a:ext cx="772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download a particular image, select the image and then select “Download”</a:t>
            </a:r>
            <a:r>
              <a:rPr lang="en-US" dirty="0" smtClean="0"/>
              <a:t>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US" dirty="0" smtClean="0"/>
              <a:t>the top toolbar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9872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916"/>
            <a:ext cx="8229600" cy="1143000"/>
          </a:xfrm>
        </p:spPr>
        <p:txBody>
          <a:bodyPr/>
          <a:lstStyle/>
          <a:p>
            <a:r>
              <a:rPr lang="en-US" dirty="0" smtClean="0"/>
              <a:t>Show Jobs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" y="5811520"/>
            <a:ext cx="804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select many items through “Batch Process” to download </a:t>
            </a:r>
            <a:r>
              <a:rPr lang="en-US" dirty="0" smtClean="0"/>
              <a:t>later, </a:t>
            </a:r>
            <a:r>
              <a:rPr lang="en-US" dirty="0" smtClean="0"/>
              <a:t>and they will queue up in the “Show Jobs” tab on the top toolbar. </a:t>
            </a:r>
            <a:endParaRPr lang="en-US" dirty="0"/>
          </a:p>
        </p:txBody>
      </p:sp>
      <p:pic>
        <p:nvPicPr>
          <p:cNvPr id="6" name="Content Placeholder 5" descr="show_job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371" b="3371"/>
          <a:stretch>
            <a:fillRect/>
          </a:stretch>
        </p:blipFill>
        <p:spPr>
          <a:xfrm>
            <a:off x="457200" y="116927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5892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398"/>
            <a:ext cx="8229600" cy="1143000"/>
          </a:xfrm>
        </p:spPr>
        <p:txBody>
          <a:bodyPr/>
          <a:lstStyle/>
          <a:p>
            <a:r>
              <a:rPr lang="en-US" dirty="0" smtClean="0"/>
              <a:t>Upload</a:t>
            </a:r>
            <a:endParaRPr lang="en-US" dirty="0"/>
          </a:p>
        </p:txBody>
      </p:sp>
      <p:pic>
        <p:nvPicPr>
          <p:cNvPr id="4" name="Content Placeholder 3" descr="uplo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493" r="24493"/>
          <a:stretch>
            <a:fillRect/>
          </a:stretch>
        </p:blipFill>
        <p:spPr>
          <a:xfrm>
            <a:off x="853440" y="1194118"/>
            <a:ext cx="7528164" cy="4140200"/>
          </a:xfrm>
        </p:spPr>
      </p:pic>
      <p:sp>
        <p:nvSpPr>
          <p:cNvPr id="5" name="Down Arrow 4"/>
          <p:cNvSpPr/>
          <p:nvPr/>
        </p:nvSpPr>
        <p:spPr>
          <a:xfrm>
            <a:off x="2997200" y="1595120"/>
            <a:ext cx="579120" cy="83312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5040" y="5679440"/>
            <a:ext cx="742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upload a new file, select “Upload” on the top toolbar. You must select a folder file first. If there is no applicable file, create one via Finder to talk to the Digital Asset Manager.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387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Login to the Portfolio Server using the Web Client through: </a:t>
            </a:r>
            <a:r>
              <a:rPr lang="en-US" u="sng" dirty="0">
                <a:hlinkClick r:id="rId2"/>
              </a:rPr>
              <a:t>http://udo-portfolio.austin.utexas.edu:8090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Your username should be your EID with the same password. If this does not work, see the Digital Asset Manager.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132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3600" y="5720080"/>
            <a:ext cx="754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Finder window will pop up and you can select your file.</a:t>
            </a:r>
            <a:endParaRPr lang="en-US" dirty="0"/>
          </a:p>
        </p:txBody>
      </p:sp>
      <p:pic>
        <p:nvPicPr>
          <p:cNvPr id="6" name="Content Placeholder 5" descr="upload_find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454" b="4454"/>
          <a:stretch>
            <a:fillRect/>
          </a:stretch>
        </p:blipFill>
        <p:spPr>
          <a:xfrm>
            <a:off x="457200" y="104452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630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0679"/>
            <a:ext cx="8229600" cy="1143000"/>
          </a:xfrm>
        </p:spPr>
        <p:txBody>
          <a:bodyPr/>
          <a:lstStyle/>
          <a:p>
            <a:r>
              <a:rPr lang="en-US" dirty="0" smtClean="0"/>
              <a:t>Cataloging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2160" y="5588000"/>
            <a:ext cx="791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enter metadata for the new file under Custom Fields on the right panel.</a:t>
            </a:r>
            <a:r>
              <a:rPr lang="en-US" dirty="0" smtClean="0"/>
              <a:t> If </a:t>
            </a:r>
            <a:r>
              <a:rPr lang="en-US" dirty="0" smtClean="0"/>
              <a:t>your user permissions allow </a:t>
            </a:r>
            <a:r>
              <a:rPr lang="en-US" dirty="0" smtClean="0"/>
              <a:t>it, feel </a:t>
            </a:r>
            <a:r>
              <a:rPr lang="en-US" dirty="0" smtClean="0"/>
              <a:t>free to edit or add metadata to any </a:t>
            </a:r>
            <a:r>
              <a:rPr lang="en-US" dirty="0" smtClean="0"/>
              <a:t>file.</a:t>
            </a:r>
            <a:endParaRPr lang="en-US" dirty="0"/>
          </a:p>
        </p:txBody>
      </p:sp>
      <p:pic>
        <p:nvPicPr>
          <p:cNvPr id="8" name="Content Placeholder 7" descr="metadat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450" b="3450"/>
          <a:stretch>
            <a:fillRect/>
          </a:stretch>
        </p:blipFill>
        <p:spPr>
          <a:xfrm>
            <a:off x="366483" y="783704"/>
            <a:ext cx="8229600" cy="4525963"/>
          </a:xfrm>
        </p:spPr>
      </p:pic>
      <p:sp>
        <p:nvSpPr>
          <p:cNvPr id="9" name="Up Arrow 8"/>
          <p:cNvSpPr/>
          <p:nvPr/>
        </p:nvSpPr>
        <p:spPr>
          <a:xfrm>
            <a:off x="7971765" y="3935057"/>
            <a:ext cx="374208" cy="680414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2763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9109" cy="787246"/>
          </a:xfrm>
        </p:spPr>
        <p:txBody>
          <a:bodyPr/>
          <a:lstStyle/>
          <a:p>
            <a:r>
              <a:rPr lang="en-US" dirty="0" smtClean="0"/>
              <a:t>Creating a Gallery</a:t>
            </a:r>
            <a:endParaRPr lang="en-US" dirty="0"/>
          </a:p>
        </p:txBody>
      </p:sp>
      <p:pic>
        <p:nvPicPr>
          <p:cNvPr id="4" name="Content Placeholder 3" descr="creategalle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13296" r="-13296"/>
          <a:stretch>
            <a:fillRect/>
          </a:stretch>
        </p:blipFill>
        <p:spPr>
          <a:xfrm>
            <a:off x="0" y="1061885"/>
            <a:ext cx="8613929" cy="4710318"/>
          </a:xfrm>
        </p:spPr>
      </p:pic>
      <p:sp>
        <p:nvSpPr>
          <p:cNvPr id="5" name="Up Arrow 4"/>
          <p:cNvSpPr/>
          <p:nvPr/>
        </p:nvSpPr>
        <p:spPr>
          <a:xfrm>
            <a:off x="803762" y="5855487"/>
            <a:ext cx="484351" cy="822960"/>
          </a:xfrm>
          <a:prstGeom prst="up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36285" y="6017342"/>
            <a:ext cx="637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+ sign at the bottom right corner and select “New Gallery”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0586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and Privacy Settings</a:t>
            </a:r>
            <a:endParaRPr lang="en-US" dirty="0"/>
          </a:p>
        </p:txBody>
      </p:sp>
      <p:pic>
        <p:nvPicPr>
          <p:cNvPr id="4" name="Content Placeholder 3" descr="namegalle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687" b="10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8435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selections in</a:t>
            </a:r>
            <a:endParaRPr lang="en-US" dirty="0"/>
          </a:p>
        </p:txBody>
      </p:sp>
      <p:pic>
        <p:nvPicPr>
          <p:cNvPr id="4" name="Content Placeholder 3" descr="dragitem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0357" b="10357"/>
          <a:stretch>
            <a:fillRect/>
          </a:stretch>
        </p:blipFill>
        <p:spPr>
          <a:xfrm>
            <a:off x="884014" y="1600200"/>
            <a:ext cx="8229600" cy="4525963"/>
          </a:xfrm>
        </p:spPr>
      </p:pic>
      <p:sp>
        <p:nvSpPr>
          <p:cNvPr id="5" name="Right Arrow 4"/>
          <p:cNvSpPr/>
          <p:nvPr/>
        </p:nvSpPr>
        <p:spPr>
          <a:xfrm>
            <a:off x="29824" y="2865394"/>
            <a:ext cx="822960" cy="453123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690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User Accounts and Permissions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8560"/>
            <a:ext cx="8229600" cy="494760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dist">
              <a:buNone/>
            </a:pPr>
            <a:r>
              <a:rPr lang="en-US" dirty="0"/>
              <a:t>User accounts will be created by the Digital Asset Manager. All users in the department will </a:t>
            </a:r>
            <a:r>
              <a:rPr lang="en-US" dirty="0" smtClean="0"/>
              <a:t>have accounts </a:t>
            </a:r>
            <a:r>
              <a:rPr lang="en-US" dirty="0"/>
              <a:t>as well as designated users in the CSUs. Permissions will depend on user needs. 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Access Levels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Catalog Administrator: This level allows access to all functionality available. Catalog Administrators have access to advanced operations in the Portfolio Desktop Client, like editing custom fields, metadata mappings, and </a:t>
            </a:r>
            <a:r>
              <a:rPr lang="en-US" dirty="0" err="1"/>
              <a:t>AutoSync</a:t>
            </a:r>
            <a:r>
              <a:rPr lang="en-US" dirty="0"/>
              <a:t> folder settings. Catalog Administrator access should not to be confused with the Portfolio Server Administrator, who has access to all server settings.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Publisher: Publishers are able to upload and delete items from a catalog as well as update all metadata for files in the catalog. Publishers can also create galleries.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Editor: Editors are able to modify metadata, such as entering keywords and custom field values. Editor level and above can batch process, or, download files to their computer.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Reader: Readers may only view items in the catalog and download files. They cannot add or remove items or edit metadata.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users in the University Marketing and Creative Services department will be designated as Publishers or Editors. CSUs will each have their own Catalog Administrator to manage their assets.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925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contact Rachel Appel, Digital Asset Manager, with any questions or feedback</a:t>
            </a:r>
          </a:p>
          <a:p>
            <a:r>
              <a:rPr lang="en-US" dirty="0" smtClean="0">
                <a:hlinkClick r:id="rId2"/>
              </a:rPr>
              <a:t>rappel@austin.utexas.edu</a:t>
            </a:r>
            <a:endParaRPr lang="en-US" dirty="0" smtClean="0"/>
          </a:p>
          <a:p>
            <a:r>
              <a:rPr lang="en-US" dirty="0" smtClean="0"/>
              <a:t>512-232-2324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3944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4560" y="5577840"/>
            <a:ext cx="77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Select the catalog you want to upload to from the list on the left hand column</a:t>
            </a:r>
          </a:p>
        </p:txBody>
      </p:sp>
      <p:pic>
        <p:nvPicPr>
          <p:cNvPr id="4" name="Content Placeholder 3" descr="catalog_interfac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292" b="4292"/>
          <a:stretch>
            <a:fillRect/>
          </a:stretch>
        </p:blipFill>
        <p:spPr>
          <a:xfrm>
            <a:off x="307696" y="1051877"/>
            <a:ext cx="8229600" cy="4525963"/>
          </a:xfrm>
        </p:spPr>
      </p:pic>
      <p:sp>
        <p:nvSpPr>
          <p:cNvPr id="7" name="Up Arrow 6"/>
          <p:cNvSpPr/>
          <p:nvPr/>
        </p:nvSpPr>
        <p:spPr>
          <a:xfrm>
            <a:off x="337715" y="3257082"/>
            <a:ext cx="223520" cy="37322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861"/>
            <a:ext cx="8229600" cy="7240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Catalogs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8037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Click the triangle next to the catalog name to display the folders in the catalog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>
            <a:off x="60960" y="1417638"/>
            <a:ext cx="396240" cy="233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2320" y="6045200"/>
            <a:ext cx="790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will give you the list of years.</a:t>
            </a:r>
            <a:endParaRPr lang="en-US" dirty="0"/>
          </a:p>
        </p:txBody>
      </p:sp>
      <p:pic>
        <p:nvPicPr>
          <p:cNvPr id="7" name="Content Placeholder 6" descr="catalog_selec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884" b="2884"/>
          <a:stretch>
            <a:fillRect/>
          </a:stretch>
        </p:blipFill>
        <p:spPr>
          <a:xfrm>
            <a:off x="457200" y="13136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635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74"/>
            <a:ext cx="8229600" cy="1143000"/>
          </a:xfrm>
        </p:spPr>
        <p:txBody>
          <a:bodyPr/>
          <a:lstStyle/>
          <a:p>
            <a:r>
              <a:rPr lang="en-US" dirty="0" smtClean="0"/>
              <a:t>Folder Selection</a:t>
            </a:r>
            <a:endParaRPr lang="en-US" dirty="0"/>
          </a:p>
        </p:txBody>
      </p:sp>
      <p:pic>
        <p:nvPicPr>
          <p:cNvPr id="4" name="Content Placeholder 3" descr="folder_selec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697" b="4697"/>
          <a:stretch>
            <a:fillRect/>
          </a:stretch>
        </p:blipFill>
        <p:spPr>
          <a:xfrm>
            <a:off x="808729" y="1111452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" y="5851555"/>
            <a:ext cx="8467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give you the list of </a:t>
            </a:r>
            <a:r>
              <a:rPr lang="en-US" dirty="0" smtClean="0"/>
              <a:t>the originating </a:t>
            </a:r>
            <a:r>
              <a:rPr lang="en-US" dirty="0"/>
              <a:t>events </a:t>
            </a:r>
            <a:r>
              <a:rPr lang="en-US" dirty="0" smtClean="0"/>
              <a:t>for </a:t>
            </a:r>
            <a:r>
              <a:rPr lang="en-US" dirty="0"/>
              <a:t>the files if you want to find something specific.</a:t>
            </a:r>
          </a:p>
          <a:p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59080" y="2721763"/>
            <a:ext cx="396240" cy="2336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2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pic>
        <p:nvPicPr>
          <p:cNvPr id="7" name="Content Placeholder 6" descr="allmetadat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0789" b="20789"/>
          <a:stretch>
            <a:fillRect/>
          </a:stretch>
        </p:blipFill>
        <p:spPr>
          <a:xfrm>
            <a:off x="789156" y="970280"/>
            <a:ext cx="7897644" cy="4343400"/>
          </a:xfrm>
        </p:spPr>
      </p:pic>
      <p:sp>
        <p:nvSpPr>
          <p:cNvPr id="8" name="Left Arrow 7"/>
          <p:cNvSpPr/>
          <p:nvPr/>
        </p:nvSpPr>
        <p:spPr>
          <a:xfrm>
            <a:off x="6644640" y="863600"/>
            <a:ext cx="853440" cy="3860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73760" y="5537200"/>
            <a:ext cx="773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“All Fields” in order to see all of the metadata schemas. Custom includes information pertinent to the department, while the other schemas are Portfolio native.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232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elect_tumbnai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4786" b="4786"/>
          <a:stretch>
            <a:fillRect/>
          </a:stretch>
        </p:blipFill>
        <p:spPr>
          <a:xfrm>
            <a:off x="580714" y="1122998"/>
            <a:ext cx="8229600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720"/>
            <a:ext cx="8229600" cy="950278"/>
          </a:xfrm>
        </p:spPr>
        <p:txBody>
          <a:bodyPr/>
          <a:lstStyle/>
          <a:p>
            <a:r>
              <a:rPr lang="en-US" dirty="0" smtClean="0"/>
              <a:t>Selecting Thumbnail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2011219" y="2953327"/>
            <a:ext cx="650240" cy="9956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0714" y="6100671"/>
            <a:ext cx="801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order to see information about an image, click on the thumbnail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8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This will open a pane on the right side of the screen that shows the manually entered metadata and/or the technical embedded data.</a:t>
            </a:r>
            <a:endParaRPr lang="en-US" sz="1800" dirty="0"/>
          </a:p>
        </p:txBody>
      </p:sp>
      <p:pic>
        <p:nvPicPr>
          <p:cNvPr id="4" name="Content Placeholder 3" descr="custommetadata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9754" b="29754"/>
          <a:stretch>
            <a:fillRect/>
          </a:stretch>
        </p:blipFill>
        <p:spPr>
          <a:xfrm>
            <a:off x="742978" y="1417638"/>
            <a:ext cx="7842222" cy="4312920"/>
          </a:xfrm>
        </p:spPr>
      </p:pic>
      <p:sp>
        <p:nvSpPr>
          <p:cNvPr id="5" name="Left Arrow 4"/>
          <p:cNvSpPr/>
          <p:nvPr/>
        </p:nvSpPr>
        <p:spPr>
          <a:xfrm>
            <a:off x="8209280" y="3830320"/>
            <a:ext cx="751840" cy="44704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1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Close-up of Image</a:t>
            </a:r>
            <a:endParaRPr lang="en-US" dirty="0"/>
          </a:p>
        </p:txBody>
      </p:sp>
      <p:pic>
        <p:nvPicPr>
          <p:cNvPr id="6" name="Content Placeholder 5" descr="selectingic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42" r="842"/>
          <a:stretch>
            <a:fillRect/>
          </a:stretch>
        </p:blipFill>
        <p:spPr>
          <a:xfrm>
            <a:off x="873760" y="1417638"/>
            <a:ext cx="7609840" cy="4185119"/>
          </a:xfrm>
        </p:spPr>
      </p:pic>
      <p:sp>
        <p:nvSpPr>
          <p:cNvPr id="7" name="Right Arrow 6"/>
          <p:cNvSpPr/>
          <p:nvPr/>
        </p:nvSpPr>
        <p:spPr>
          <a:xfrm>
            <a:off x="182880" y="1849120"/>
            <a:ext cx="548640" cy="2235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588264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clicking a thumbnail will bring up a larger image. Exit by selecting the “x” in the top left hand corner.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20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794</Words>
  <Application>Microsoft Macintosh PowerPoint</Application>
  <PresentationFormat>On-screen Show (4:3)</PresentationFormat>
  <Paragraphs>67</Paragraphs>
  <Slides>26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Extensis Portfolio</vt:lpstr>
      <vt:lpstr>Slide 2</vt:lpstr>
      <vt:lpstr>Catalogs</vt:lpstr>
      <vt:lpstr>Click the triangle next to the catalog name to display the folders in the catalog </vt:lpstr>
      <vt:lpstr>Folder Selection</vt:lpstr>
      <vt:lpstr>Metadata</vt:lpstr>
      <vt:lpstr>Selecting Thumbnail</vt:lpstr>
      <vt:lpstr>This will open a pane on the right side of the screen that shows the manually entered metadata and/or the technical embedded data.</vt:lpstr>
      <vt:lpstr>Close-up of Image</vt:lpstr>
      <vt:lpstr>Viewing More Fields</vt:lpstr>
      <vt:lpstr>Interface View</vt:lpstr>
      <vt:lpstr>Slide 12</vt:lpstr>
      <vt:lpstr>Searching</vt:lpstr>
      <vt:lpstr>Advanced Search</vt:lpstr>
      <vt:lpstr>Batch Find</vt:lpstr>
      <vt:lpstr>Batch Convert</vt:lpstr>
      <vt:lpstr>Download</vt:lpstr>
      <vt:lpstr>Show Jobs</vt:lpstr>
      <vt:lpstr>Upload</vt:lpstr>
      <vt:lpstr>Slide 20</vt:lpstr>
      <vt:lpstr>Cataloging</vt:lpstr>
      <vt:lpstr>Creating a Gallery</vt:lpstr>
      <vt:lpstr>Name and Privacy Settings</vt:lpstr>
      <vt:lpstr>Drag selections in</vt:lpstr>
      <vt:lpstr>User Accounts and Permissions 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Extensis Portfolio</dc:title>
  <dc:creator>Rachel Appel</dc:creator>
  <cp:lastModifiedBy>DAM Intern</cp:lastModifiedBy>
  <cp:revision>12</cp:revision>
  <dcterms:created xsi:type="dcterms:W3CDTF">2012-11-26T21:58:05Z</dcterms:created>
  <dcterms:modified xsi:type="dcterms:W3CDTF">2012-11-26T22:10:20Z</dcterms:modified>
</cp:coreProperties>
</file>