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Roboto" pitchFamily="2" charset="0"/>
      <p:regular r:id="rId16"/>
      <p:bold r:id="rId17"/>
      <p:italic r:id="rId18"/>
      <p:boldItalic r:id="rId19"/>
    </p:embeddedFont>
    <p:embeddedFont>
      <p:font typeface="Roboto Slab" panose="020B0604020202020204" charset="0"/>
      <p:regular r:id="rId20"/>
      <p:bold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02" y="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69e93f99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69e93f99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09ac4d92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09ac4d92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23d85fca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23d85fca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17c7cb3d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17c7cb3d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fac50c03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fac50c03a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25ac920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25ac920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368f77d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368f77d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fac50c03a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fac50c03a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09d0cf2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09d0cf2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50c5db6fa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50c5db6fa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15977c010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15977c010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00a7d02c3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00a7d02c3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center.ieee-pes.org/education/webinars/PESVIDWEBRAG300.html?source=IB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resourcecenter.ieee-pes.org/education/webinars/PESVIDWEBRAG240.html?source=IBP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hyperlink" Target="http://drive.google.com/file/d/1BX_Fcn9AX4dH3RfyQlFyhmWR64UtldkP/vie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1626575" y="1273600"/>
            <a:ext cx="5917200" cy="15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IEEE PES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5</a:t>
            </a:r>
            <a:r>
              <a:rPr lang="en" sz="3600" baseline="30000"/>
              <a:t>th</a:t>
            </a:r>
            <a:r>
              <a:rPr lang="en" sz="3600"/>
              <a:t> GENERAL MEETING</a:t>
            </a:r>
            <a:endParaRPr sz="3600"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479000" y="3738775"/>
            <a:ext cx="61860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SIGN IN HERE: </a:t>
            </a:r>
            <a:r>
              <a:rPr lang="en"/>
              <a:t>tinyurl.com/pes2019gm5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87900" y="11170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Kayak Social</a:t>
            </a:r>
            <a:endParaRPr/>
          </a:p>
        </p:txBody>
      </p:sp>
      <p:sp>
        <p:nvSpPr>
          <p:cNvPr id="130" name="Google Shape;130;p22"/>
          <p:cNvSpPr txBox="1"/>
          <p:nvPr/>
        </p:nvSpPr>
        <p:spPr>
          <a:xfrm>
            <a:off x="5476525" y="3201275"/>
            <a:ext cx="3471000" cy="16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756450" y="3696400"/>
            <a:ext cx="7631100" cy="10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Got Ideas for Socials?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Let Us Know!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9275"/>
            <a:ext cx="3115305" cy="300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800" y="689275"/>
            <a:ext cx="2690080" cy="300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5300" y="689275"/>
            <a:ext cx="3266502" cy="300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IEEE PES Membership for Students</a:t>
            </a:r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4974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Go to the </a:t>
            </a:r>
            <a:r>
              <a:rPr lang="en" b="1"/>
              <a:t>PES slack</a:t>
            </a:r>
            <a:r>
              <a:rPr lang="en"/>
              <a:t>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Go to #announcements.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Look for a pinned message on September 28th, 2018 from Julia at 2:55pm.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Read the attachment to learn how to get a free one-year PES official membership for students.</a:t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1100" y="1173663"/>
            <a:ext cx="4494351" cy="371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IEEE PES WEBINAR</a:t>
            </a: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Learning and its Application to Power System Analysis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http://resourcecenter.ieee-pes.org/education/webinars/PESVIDWEBRAG300.html?source=IBP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 Energy IoT Platform for Real-time Production and Delivery of Wind Power Generation Forecasts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D966"/>
                </a:solidFill>
                <a:hlinkClick r:id="rId4"/>
              </a:rPr>
              <a:t>http://resourcecenter.ieee-pes.org/education/webinars/PESVIDWEBRAG240.html?source=IBP</a:t>
            </a:r>
            <a:endParaRPr sz="2000">
              <a:solidFill>
                <a:srgbClr val="FFD966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900" b="1">
              <a:solidFill>
                <a:srgbClr val="000000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Remarks</a:t>
            </a:r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353700" y="996499"/>
            <a:ext cx="8368200" cy="307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Sign In:    tinyurl.com/pes2019gm5</a:t>
            </a:r>
            <a:endParaRPr sz="2000">
              <a:solidFill>
                <a:srgbClr val="EAD1D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>
              <a:solidFill>
                <a:srgbClr val="FFE5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E599"/>
                </a:solidFill>
                <a:latin typeface="Roboto Slab"/>
                <a:ea typeface="Roboto Slab"/>
                <a:cs typeface="Roboto Slab"/>
                <a:sym typeface="Roboto Slab"/>
              </a:rPr>
              <a:t>Projects:    </a:t>
            </a:r>
            <a:r>
              <a:rPr lang="en">
                <a:solidFill>
                  <a:srgbClr val="FFE599"/>
                </a:solidFill>
              </a:rPr>
              <a:t>W- 4:30-6:30pm F- 4:00-6:00pm EER 0.820</a:t>
            </a:r>
            <a:endParaRPr sz="2000">
              <a:solidFill>
                <a:srgbClr val="FFE5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>
              <a:solidFill>
                <a:srgbClr val="FFE59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EA9999"/>
                </a:solidFill>
              </a:rPr>
              <a:t>Slack:    tinyurl.com/pesslack2019</a:t>
            </a:r>
            <a:endParaRPr sz="2000">
              <a:solidFill>
                <a:srgbClr val="EA999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>
              <a:solidFill>
                <a:srgbClr val="EA999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6B26B"/>
                </a:solidFill>
              </a:rPr>
              <a:t>Facebook:   tinyurl.com/facepower</a:t>
            </a:r>
            <a:endParaRPr sz="20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474000" y="427850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</a:rPr>
              <a:t>J</a:t>
            </a:r>
            <a:r>
              <a:rPr lang="en" sz="3600">
                <a:solidFill>
                  <a:srgbClr val="FFD966"/>
                </a:solidFill>
              </a:rPr>
              <a:t>A</a:t>
            </a:r>
            <a:r>
              <a:rPr lang="en" sz="3600">
                <a:solidFill>
                  <a:srgbClr val="FF9900"/>
                </a:solidFill>
              </a:rPr>
              <a:t>C</a:t>
            </a:r>
            <a:r>
              <a:rPr lang="en" sz="3600">
                <a:solidFill>
                  <a:srgbClr val="FFD966"/>
                </a:solidFill>
              </a:rPr>
              <a:t>K</a:t>
            </a:r>
            <a:r>
              <a:rPr lang="en" sz="3600">
                <a:solidFill>
                  <a:srgbClr val="FF9900"/>
                </a:solidFill>
              </a:rPr>
              <a:t>-</a:t>
            </a:r>
            <a:r>
              <a:rPr lang="en" sz="3600">
                <a:solidFill>
                  <a:srgbClr val="FFD966"/>
                </a:solidFill>
              </a:rPr>
              <a:t>O</a:t>
            </a:r>
            <a:r>
              <a:rPr lang="en" sz="3600">
                <a:solidFill>
                  <a:srgbClr val="FF9900"/>
                </a:solidFill>
              </a:rPr>
              <a:t>-</a:t>
            </a:r>
            <a:r>
              <a:rPr lang="en" sz="3600">
                <a:solidFill>
                  <a:srgbClr val="FFD966"/>
                </a:solidFill>
              </a:rPr>
              <a:t>L</a:t>
            </a:r>
            <a:r>
              <a:rPr lang="en" sz="3600">
                <a:solidFill>
                  <a:srgbClr val="FF9900"/>
                </a:solidFill>
              </a:rPr>
              <a:t>A</a:t>
            </a:r>
            <a:r>
              <a:rPr lang="en" sz="3600">
                <a:solidFill>
                  <a:srgbClr val="FFD966"/>
                </a:solidFill>
              </a:rPr>
              <a:t>N</a:t>
            </a:r>
            <a:r>
              <a:rPr lang="en" sz="3600">
                <a:solidFill>
                  <a:srgbClr val="FF9900"/>
                </a:solidFill>
              </a:rPr>
              <a:t>T</a:t>
            </a:r>
            <a:r>
              <a:rPr lang="en" sz="3600">
                <a:solidFill>
                  <a:srgbClr val="FFD966"/>
                </a:solidFill>
              </a:rPr>
              <a:t>E</a:t>
            </a:r>
            <a:r>
              <a:rPr lang="en" sz="3600">
                <a:solidFill>
                  <a:srgbClr val="FF9900"/>
                </a:solidFill>
              </a:rPr>
              <a:t>R</a:t>
            </a:r>
            <a:r>
              <a:rPr lang="en" sz="3600">
                <a:solidFill>
                  <a:srgbClr val="FFD966"/>
                </a:solidFill>
              </a:rPr>
              <a:t>N</a:t>
            </a:r>
            <a:r>
              <a:rPr lang="en" sz="3600"/>
              <a:t> TIME</a:t>
            </a:r>
            <a:endParaRPr sz="3600"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250" y="1230650"/>
            <a:ext cx="4188875" cy="23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250" y="1122200"/>
            <a:ext cx="4027676" cy="2706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1216900" y="3961625"/>
            <a:ext cx="65130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Top Winners Get </a:t>
            </a:r>
            <a:r>
              <a:rPr lang="en" sz="3600">
                <a:solidFill>
                  <a:srgbClr val="FFFFFF"/>
                </a:solidFill>
                <a:highlight>
                  <a:srgbClr val="FF9900"/>
                </a:highlight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3600">
                <a:solidFill>
                  <a:srgbClr val="FFFFFF"/>
                </a:solidFill>
                <a:highlight>
                  <a:srgbClr val="434343"/>
                </a:highlight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" sz="3600">
                <a:solidFill>
                  <a:srgbClr val="FFFFFF"/>
                </a:solidFill>
                <a:highlight>
                  <a:srgbClr val="FF9900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" sz="3600">
                <a:solidFill>
                  <a:srgbClr val="FFFFFF"/>
                </a:solidFill>
                <a:highlight>
                  <a:srgbClr val="434343"/>
                </a:highlight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en" sz="3600">
                <a:solidFill>
                  <a:srgbClr val="FFFFFF"/>
                </a:solidFill>
                <a:highlight>
                  <a:srgbClr val="FF9900"/>
                </a:highlight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" sz="3600">
                <a:solidFill>
                  <a:srgbClr val="FFFFFF"/>
                </a:solidFill>
                <a:highlight>
                  <a:srgbClr val="434343"/>
                </a:highlight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3600">
                <a:solidFill>
                  <a:srgbClr val="FFFFFF"/>
                </a:solidFill>
                <a:highlight>
                  <a:srgbClr val="FF9900"/>
                </a:highlight>
                <a:latin typeface="Roboto"/>
                <a:ea typeface="Roboto"/>
                <a:cs typeface="Roboto"/>
                <a:sym typeface="Roboto"/>
              </a:rPr>
              <a:t>!</a:t>
            </a:r>
            <a:endParaRPr sz="3600">
              <a:solidFill>
                <a:srgbClr val="FFFFFF"/>
              </a:solidFill>
              <a:highlight>
                <a:srgbClr val="FF99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 idx="4294967295"/>
          </p:nvPr>
        </p:nvSpPr>
        <p:spPr>
          <a:xfrm>
            <a:off x="460950" y="2374700"/>
            <a:ext cx="8222100" cy="15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PAY ATTENTION FOR THE EOY QUIZ</a:t>
            </a:r>
            <a:endParaRPr sz="6300"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400" y="0"/>
            <a:ext cx="27622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00" y="2964675"/>
            <a:ext cx="2151073" cy="20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 idx="4294967295"/>
          </p:nvPr>
        </p:nvSpPr>
        <p:spPr>
          <a:xfrm>
            <a:off x="460950" y="2374700"/>
            <a:ext cx="8222100" cy="15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ATTEND EVENTS</a:t>
            </a:r>
            <a:endParaRPr sz="7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GET </a:t>
            </a:r>
            <a:r>
              <a:rPr lang="en" sz="7200">
                <a:solidFill>
                  <a:srgbClr val="FF0000"/>
                </a:solidFill>
              </a:rPr>
              <a:t>S</a:t>
            </a:r>
            <a:r>
              <a:rPr lang="en" sz="7200">
                <a:solidFill>
                  <a:srgbClr val="FFFF00"/>
                </a:solidFill>
              </a:rPr>
              <a:t>W</a:t>
            </a:r>
            <a:r>
              <a:rPr lang="en" sz="7200">
                <a:solidFill>
                  <a:srgbClr val="6AA84F"/>
                </a:solidFill>
              </a:rPr>
              <a:t>A</a:t>
            </a:r>
            <a:r>
              <a:rPr lang="en" sz="7200">
                <a:solidFill>
                  <a:srgbClr val="0000FF"/>
                </a:solidFill>
              </a:rPr>
              <a:t>G</a:t>
            </a:r>
            <a:endParaRPr sz="7200">
              <a:solidFill>
                <a:srgbClr val="0000FF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1169325" y="3729975"/>
            <a:ext cx="7297200" cy="10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Every GM, Social, and Tech Talk will get you 1 Point.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Every Project Meeting will get you ½ Point.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Getting 4 Points Will Earn You IEEE PES </a:t>
            </a:r>
            <a:r>
              <a:rPr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en" sz="2400">
                <a:solidFill>
                  <a:srgbClr val="93C47D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g</a:t>
            </a: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1572600" y="245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PES </a:t>
            </a:r>
            <a:r>
              <a:rPr lang="en" sz="3600">
                <a:solidFill>
                  <a:srgbClr val="FF0000"/>
                </a:solidFill>
              </a:rPr>
              <a:t>S</a:t>
            </a:r>
            <a:r>
              <a:rPr lang="en" sz="3600">
                <a:solidFill>
                  <a:srgbClr val="FFFF00"/>
                </a:solidFill>
              </a:rPr>
              <a:t>W</a:t>
            </a:r>
            <a:r>
              <a:rPr lang="en" sz="3600">
                <a:solidFill>
                  <a:srgbClr val="93C47D"/>
                </a:solidFill>
              </a:rPr>
              <a:t>A</a:t>
            </a:r>
            <a:r>
              <a:rPr lang="en" sz="3600">
                <a:solidFill>
                  <a:srgbClr val="0000FF"/>
                </a:solidFill>
              </a:rPr>
              <a:t>G</a:t>
            </a:r>
            <a:r>
              <a:rPr lang="en" sz="3600"/>
              <a:t> WINNERS</a:t>
            </a:r>
            <a:endParaRPr sz="3600"/>
          </a:p>
        </p:txBody>
      </p:sp>
      <p:sp>
        <p:nvSpPr>
          <p:cNvPr id="91" name="Google Shape;91;p17"/>
          <p:cNvSpPr txBox="1"/>
          <p:nvPr/>
        </p:nvSpPr>
        <p:spPr>
          <a:xfrm>
            <a:off x="1345600" y="955450"/>
            <a:ext cx="6759900" cy="3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Landon Fox	7 Points</a:t>
            </a:r>
            <a:endParaRPr sz="3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Devin Shoemaker	6.5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John(JJ) Gomez	4.5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Nisha Gowda			4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Manthan Upadhyaya	4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Felipe Palacios II		4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Projects Meeting Times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87900" y="1409100"/>
            <a:ext cx="7205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Located at </a:t>
            </a:r>
            <a:r>
              <a:rPr lang="en" u="sng"/>
              <a:t>EER 0.820.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Times: Wed 4:30 - 6:30pm, Fri 4:00 - 6:00pm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Interested in building / modifying projects centered around circuits / hardware / power electronics and power generation? Stop by a project meeting! Projects help in getting experience, internships, etc.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In-depth project discussion today!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Contact: </a:t>
            </a:r>
            <a:r>
              <a:rPr lang="en" u="sng"/>
              <a:t>projects.ut.ieeepes@gmail.com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4779925" y="299425"/>
            <a:ext cx="36465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1925" y="17275"/>
            <a:ext cx="2392075" cy="169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447" y="1712950"/>
            <a:ext cx="1661551" cy="248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2450" y="4202225"/>
            <a:ext cx="1661550" cy="9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Ladder of POWER</a:t>
            </a:r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4448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touch it with a nail and it goes sparky sparky boom boom.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 Ladder of POWER (commonly called a Jacob’s Ladder) is one of our most ambitious projects this year. It utilizes a breakdown between two extremely high energy prongs to create a voltage “arc”.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Typically operates at 3 - 8kV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t="2905" b="5426"/>
          <a:stretch/>
        </p:blipFill>
        <p:spPr>
          <a:xfrm>
            <a:off x="6660975" y="182900"/>
            <a:ext cx="2318075" cy="25072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Google Shape;109;p19" title="File from iOS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5600" y="1984425"/>
            <a:ext cx="4105200" cy="30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7038075" y="31601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87900" y="59337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Up To Date Announcements?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Our Slack!</a:t>
            </a:r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-93000" y="3774525"/>
            <a:ext cx="93300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/>
              <a:t>tinyurl.com/pesslack2019</a:t>
            </a:r>
            <a:endParaRPr sz="6000" b="1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6000"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4725" y="1334475"/>
            <a:ext cx="2474525" cy="247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Event-Specific Updates? Join Our Facebook Group!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-93000" y="3774525"/>
            <a:ext cx="93300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/>
              <a:t>tinyurl.com/facepower</a:t>
            </a:r>
            <a:endParaRPr sz="6000" b="1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6000"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125" y="1171875"/>
            <a:ext cx="2799750" cy="279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</Words>
  <Application>Microsoft Office PowerPoint</Application>
  <PresentationFormat>On-screen Show (16:9)</PresentationFormat>
  <Paragraphs>62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Roboto Slab</vt:lpstr>
      <vt:lpstr>Verdana</vt:lpstr>
      <vt:lpstr>Roboto</vt:lpstr>
      <vt:lpstr>Marina</vt:lpstr>
      <vt:lpstr>IEEE PES  5th GENERAL MEETING</vt:lpstr>
      <vt:lpstr>PowerPoint Presentation</vt:lpstr>
      <vt:lpstr>    PAY ATTENTION FOR THE EOY QUIZ</vt:lpstr>
      <vt:lpstr>    ATTEND EVENTS GET SWAG</vt:lpstr>
      <vt:lpstr>PowerPoint Presentation</vt:lpstr>
      <vt:lpstr>Projects Meeting Times</vt:lpstr>
      <vt:lpstr>Ladder of POWER</vt:lpstr>
      <vt:lpstr>Want Up To Date Announcements? Join Our Slack!</vt:lpstr>
      <vt:lpstr>Want Event-Specific Updates? Join Our Facebook Group!</vt:lpstr>
      <vt:lpstr>Kayak Social</vt:lpstr>
      <vt:lpstr>IEEE PES Membership for Students</vt:lpstr>
      <vt:lpstr>IEEE PES WEBINAR</vt:lpstr>
      <vt:lpstr>Final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PES  5th GENERAL MEETING</dc:title>
  <cp:lastModifiedBy>Filipe Rubinstein</cp:lastModifiedBy>
  <cp:revision>1</cp:revision>
  <dcterms:modified xsi:type="dcterms:W3CDTF">2019-11-11T01:48:59Z</dcterms:modified>
</cp:coreProperties>
</file>