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8"/>
  </p:notesMasterIdLst>
  <p:sldIdLst>
    <p:sldId id="709" r:id="rId2"/>
    <p:sldId id="710" r:id="rId3"/>
    <p:sldId id="715" r:id="rId4"/>
    <p:sldId id="711" r:id="rId5"/>
    <p:sldId id="714" r:id="rId6"/>
    <p:sldId id="719" r:id="rId7"/>
    <p:sldId id="717" r:id="rId8"/>
    <p:sldId id="736" r:id="rId9"/>
    <p:sldId id="737" r:id="rId10"/>
    <p:sldId id="718" r:id="rId11"/>
    <p:sldId id="720" r:id="rId12"/>
    <p:sldId id="721" r:id="rId13"/>
    <p:sldId id="722" r:id="rId14"/>
    <p:sldId id="723" r:id="rId15"/>
    <p:sldId id="724" r:id="rId16"/>
    <p:sldId id="725" r:id="rId17"/>
    <p:sldId id="726" r:id="rId18"/>
    <p:sldId id="738" r:id="rId19"/>
    <p:sldId id="739" r:id="rId20"/>
    <p:sldId id="731" r:id="rId21"/>
    <p:sldId id="732" r:id="rId22"/>
    <p:sldId id="733" r:id="rId23"/>
    <p:sldId id="734" r:id="rId24"/>
    <p:sldId id="729" r:id="rId25"/>
    <p:sldId id="730" r:id="rId26"/>
    <p:sldId id="716" r:id="rId27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31F"/>
    <a:srgbClr val="C01338"/>
    <a:srgbClr val="C00000"/>
    <a:srgbClr val="79C82A"/>
    <a:srgbClr val="DE7E7A"/>
    <a:srgbClr val="D6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4" autoAdjust="0"/>
    <p:restoredTop sz="89442" autoAdjust="0"/>
  </p:normalViewPr>
  <p:slideViewPr>
    <p:cSldViewPr>
      <p:cViewPr>
        <p:scale>
          <a:sx n="110" d="100"/>
          <a:sy n="110" d="100"/>
        </p:scale>
        <p:origin x="-2320" y="-9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4408" y="-104"/>
      </p:cViewPr>
      <p:guideLst>
        <p:guide orient="horz" pos="29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F6FD56A5-6355-4B13-B783-7CC5477550B3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6E074355-CE0D-4C68-A6CB-C364ED71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baseline="0" dirty="0" smtClean="0"/>
              <a:t> believe in teams and want to make it easier for them to be efficient.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I’ll try to balance talking about principles with talking about implementation.  But this will bounce around from seemingly trivial detail to grandiose ideals.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Also, warning, nothing here is new.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07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Project history:  evolution of code; and you can make meaningful comments on why you made a change.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By sharing a repository:  don’t have to ask for the latest copy from whoever you think has it; bug fixes and updates are automatically available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this also help project communication.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Code reuse:  copies </a:t>
            </a:r>
            <a:r>
              <a:rPr lang="mr-IN" baseline="0" dirty="0" smtClean="0"/>
              <a:t>–</a:t>
            </a:r>
            <a:r>
              <a:rPr lang="en-US" baseline="0" dirty="0" smtClean="0"/>
              <a:t> how do you fix a bug in a copy your forgot about or don’t even know about?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r>
              <a:rPr lang="en-US" baseline="0" dirty="0" smtClean="0"/>
              <a:t> reset </a:t>
            </a:r>
            <a:r>
              <a:rPr lang="en-US" baseline="0" dirty="0" err="1" smtClean="0"/>
              <a:t>homedir</a:t>
            </a:r>
            <a:r>
              <a:rPr lang="en-US" baseline="0" dirty="0" smtClean="0"/>
              <a:t> if the OS default isn’t what you want to call home.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r>
              <a:rPr lang="en-US" baseline="0" dirty="0" smtClean="0"/>
              <a:t> reset </a:t>
            </a:r>
            <a:r>
              <a:rPr lang="en-US" baseline="0" dirty="0" err="1" smtClean="0"/>
              <a:t>homedir</a:t>
            </a:r>
            <a:r>
              <a:rPr lang="en-US" baseline="0" dirty="0" smtClean="0"/>
              <a:t> if the OS default isn’t what you want to call home.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the forward slash</a:t>
            </a:r>
          </a:p>
          <a:p>
            <a:endParaRPr lang="en-US" dirty="0" smtClean="0"/>
          </a:p>
          <a:p>
            <a:r>
              <a:rPr lang="en-US" dirty="0" smtClean="0"/>
              <a:t>Can</a:t>
            </a:r>
            <a:r>
              <a:rPr lang="en-US" baseline="0" dirty="0" smtClean="0"/>
              <a:t> reset </a:t>
            </a:r>
            <a:r>
              <a:rPr lang="en-US" baseline="0" dirty="0" err="1" smtClean="0"/>
              <a:t>homedir</a:t>
            </a:r>
            <a:r>
              <a:rPr lang="en-US" baseline="0" dirty="0" smtClean="0"/>
              <a:t> if the OS default isn’t what you want to call home.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Assert, </a:t>
            </a:r>
            <a:r>
              <a:rPr lang="en-US" dirty="0" err="1" smtClean="0"/>
              <a:t>confirmdir</a:t>
            </a:r>
            <a:r>
              <a:rPr lang="en-US" dirty="0" smtClean="0"/>
              <a:t>, </a:t>
            </a:r>
            <a:r>
              <a:rPr lang="en-US" dirty="0" err="1" smtClean="0"/>
              <a:t>findfile</a:t>
            </a:r>
            <a:r>
              <a:rPr lang="en-US" dirty="0" smtClean="0"/>
              <a:t>,</a:t>
            </a:r>
            <a:r>
              <a:rPr lang="en-US" baseline="0" dirty="0" smtClean="0"/>
              <a:t> centralized definition of file location, good variable names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Source code control as part of recording project history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Logging is partly for your own protection:  audit of your results</a:t>
            </a:r>
          </a:p>
          <a:p>
            <a:r>
              <a:rPr lang="en-US" baseline="0" dirty="0" smtClean="0"/>
              <a:t>But also, keep a log of source data versions with/near the source data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Code reuse:  libraries versus copies </a:t>
            </a:r>
            <a:r>
              <a:rPr lang="mr-IN" baseline="0" dirty="0" smtClean="0"/>
              <a:t>–</a:t>
            </a:r>
            <a:r>
              <a:rPr lang="en-US" baseline="0" dirty="0" smtClean="0"/>
              <a:t> how do you fix a bug in a copy your forgot about or don’t even know about?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Assert, </a:t>
            </a:r>
            <a:r>
              <a:rPr lang="en-US" dirty="0" err="1" smtClean="0"/>
              <a:t>confirmdir</a:t>
            </a:r>
            <a:r>
              <a:rPr lang="en-US" dirty="0" smtClean="0"/>
              <a:t>, </a:t>
            </a:r>
            <a:r>
              <a:rPr lang="en-US" dirty="0" err="1" smtClean="0"/>
              <a:t>findfile</a:t>
            </a:r>
            <a:r>
              <a:rPr lang="en-US" dirty="0" smtClean="0"/>
              <a:t>,</a:t>
            </a:r>
            <a:r>
              <a:rPr lang="en-US" baseline="0" dirty="0" smtClean="0"/>
              <a:t> centralized definition of file location, good variable names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Source code control as part of recording project history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Logging is partly for your own protection:  audit of your results</a:t>
            </a:r>
          </a:p>
          <a:p>
            <a:r>
              <a:rPr lang="en-US" baseline="0" dirty="0" smtClean="0"/>
              <a:t>But also, keep a log of source data versions with/near the source data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Code reuse:  libraries versus copies </a:t>
            </a:r>
            <a:r>
              <a:rPr lang="mr-IN" baseline="0" dirty="0" smtClean="0"/>
              <a:t>–</a:t>
            </a:r>
            <a:r>
              <a:rPr lang="en-US" baseline="0" dirty="0" smtClean="0"/>
              <a:t> how do you fix a bug in a copy your forgot about or don’t even know about?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Response</a:t>
            </a:r>
            <a:r>
              <a:rPr lang="en-US" baseline="0" dirty="0" smtClean="0"/>
              <a:t> maybe slow </a:t>
            </a:r>
            <a:r>
              <a:rPr lang="mr-IN" baseline="0" dirty="0" smtClean="0"/>
              <a:t>–</a:t>
            </a:r>
            <a:r>
              <a:rPr lang="en-US" baseline="0" dirty="0" smtClean="0"/>
              <a:t> volunteer effort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6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you have a single place</a:t>
            </a:r>
            <a:r>
              <a:rPr lang="en-US" baseline="0" dirty="0" smtClean="0"/>
              <a:t> to modify when a new data version comes in.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Snapshot saves you if the holder of the data changes it.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7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Data organization:  personal/project preference?  More idiosyncratic than code.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Documentation can make up for a lot of organizational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73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73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Introduce the stats consultants </a:t>
            </a:r>
            <a:r>
              <a:rPr lang="mr-IN" dirty="0" smtClean="0"/>
              <a:t>–</a:t>
            </a:r>
            <a:r>
              <a:rPr lang="en-US" dirty="0" smtClean="0"/>
              <a:t> did you know you have them?  They are interested</a:t>
            </a:r>
            <a:r>
              <a:rPr lang="en-US" baseline="0" dirty="0" smtClean="0"/>
              <a:t> in helping improve our processes,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02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exact numbers can cause </a:t>
            </a:r>
            <a:r>
              <a:rPr lang="en-US" dirty="0" err="1" smtClean="0"/>
              <a:t>publishability</a:t>
            </a:r>
            <a:r>
              <a:rPr lang="en-US" baseline="0" dirty="0" smtClean="0"/>
              <a:t> problems for restricted data.  I have some ideas how to handle this for asserts, but not for comments.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the comment </a:t>
            </a:r>
            <a:r>
              <a:rPr lang="en-US" baseline="0" dirty="0" err="1" smtClean="0"/>
              <a:t>isn</a:t>
            </a:r>
            <a:r>
              <a:rPr lang="mr-IN" baseline="0" dirty="0" smtClean="0"/>
              <a:t>’</a:t>
            </a:r>
            <a:r>
              <a:rPr lang="en-US" baseline="0" dirty="0" smtClean="0"/>
              <a:t>t really important it will still remain there and be wrong.  The assert with break and you’ll fix it or remove it.</a:t>
            </a:r>
          </a:p>
          <a:p>
            <a:endParaRPr lang="en-US" dirty="0" smtClean="0"/>
          </a:p>
          <a:p>
            <a:r>
              <a:rPr lang="en-US" dirty="0" smtClean="0"/>
              <a:t>It may be annoying and</a:t>
            </a:r>
            <a:r>
              <a:rPr lang="en-US" baseline="0" dirty="0" smtClean="0"/>
              <a:t> take some time to figure this out once, but then it becomes part of your boilerplate you carry with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Difference between</a:t>
            </a:r>
            <a:r>
              <a:rPr lang="en-US" baseline="0" dirty="0" smtClean="0"/>
              <a:t> horizontal and vertical spacing and indentation.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Space versus tab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trivial stuff that isn’t trivial for a reader.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Assert, </a:t>
            </a:r>
            <a:r>
              <a:rPr lang="en-US" dirty="0" err="1" smtClean="0"/>
              <a:t>confirmdir</a:t>
            </a:r>
            <a:r>
              <a:rPr lang="en-US" dirty="0" smtClean="0"/>
              <a:t>, </a:t>
            </a:r>
            <a:r>
              <a:rPr lang="en-US" dirty="0" err="1" smtClean="0"/>
              <a:t>findfile</a:t>
            </a:r>
            <a:r>
              <a:rPr lang="en-US" dirty="0" smtClean="0"/>
              <a:t>,</a:t>
            </a:r>
            <a:r>
              <a:rPr lang="en-US" baseline="0" dirty="0" smtClean="0"/>
              <a:t> centralized definition of file location, good variable names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Logging is partly for your own protection:  audit of your results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Record project history:  partly by the earlier idea of documenting your source files, and changes to them.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9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0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1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7" y="85534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1227846"/>
            <a:ext cx="5111750" cy="54015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687" y="2135506"/>
            <a:ext cx="3008313" cy="4189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02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76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3090"/>
            <a:ext cx="5486400" cy="803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670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39963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300" y="5822269"/>
            <a:ext cx="1041935" cy="8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7" r:id="rId5"/>
    <p:sldLayoutId id="2147483678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>
              <a:lumMod val="75000"/>
              <a:lumOff val="25000"/>
            </a:schemeClr>
          </a:solidFill>
          <a:latin typeface="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ikis.utexas.edu/display/RobertsRules/Robert's+Rules+of+Project+Order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                  Project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Robert’s Rules of ^ Order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Designing an Efficient Workflow for Research Teams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Robert Reynolds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Automate code execution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Master do file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(I wish we could) run only what’s needed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Run it frequently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58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Produce your paper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Still aspirational, an ideal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Getting better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Come back in October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BUT for now AT LEAST produce each table in its entirety.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No cut and paste of individual cells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No editing of labels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5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Principle:  Code should be portable, robust, and readable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If it’s easy to run </a:t>
            </a:r>
            <a:r>
              <a:rPr lang="mr-IN" dirty="0" smtClean="0">
                <a:solidFill>
                  <a:schemeClr val="accent1"/>
                </a:solidFill>
              </a:rPr>
              <a:t>…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If the data changes in unexpected ways </a:t>
            </a:r>
            <a:r>
              <a:rPr lang="mr-IN" dirty="0" smtClean="0">
                <a:solidFill>
                  <a:schemeClr val="accent1"/>
                </a:solidFill>
              </a:rPr>
              <a:t>…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Or you just made a mistake </a:t>
            </a:r>
            <a:r>
              <a:rPr lang="mr-IN" dirty="0" smtClean="0">
                <a:solidFill>
                  <a:schemeClr val="accent1"/>
                </a:solidFill>
              </a:rPr>
              <a:t>…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If it’s easy to read </a:t>
            </a:r>
            <a:r>
              <a:rPr lang="mr-IN" dirty="0" smtClean="0">
                <a:solidFill>
                  <a:schemeClr val="accent1"/>
                </a:solidFill>
              </a:rPr>
              <a:t>…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2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Portable code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File p</a:t>
            </a:r>
            <a:r>
              <a:rPr lang="en-US" dirty="0" smtClean="0">
                <a:solidFill>
                  <a:schemeClr val="accent1"/>
                </a:solidFill>
              </a:rPr>
              <a:t>aths are the most frequent problem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So, make all paths relative with the full paths defined in a single place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We already have macros for full paths to our data files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Add paths to important directories, such as Logs, Temp, </a:t>
            </a:r>
            <a:r>
              <a:rPr lang="mr-IN" dirty="0" smtClean="0">
                <a:solidFill>
                  <a:schemeClr val="accent1"/>
                </a:solidFill>
              </a:rPr>
              <a:t>…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Also, if you require an unusual package, document it and test for its presence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2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Robust code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Test invariants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Why /* N = 1,649 */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And not : assert (`r(N)’ == 1649)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Check the environment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apture </a:t>
            </a:r>
            <a:r>
              <a:rPr lang="en-US" dirty="0" err="1" smtClean="0">
                <a:solidFill>
                  <a:schemeClr val="accent1"/>
                </a:solidFill>
              </a:rPr>
              <a:t>confirmdir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But watch out!  capture </a:t>
            </a:r>
            <a:r>
              <a:rPr lang="en-US" dirty="0" err="1" smtClean="0">
                <a:solidFill>
                  <a:schemeClr val="accent1"/>
                </a:solidFill>
              </a:rPr>
              <a:t>findfile</a:t>
            </a:r>
            <a:r>
              <a:rPr lang="en-US" dirty="0" smtClean="0">
                <a:solidFill>
                  <a:schemeClr val="accent1"/>
                </a:solidFill>
              </a:rPr>
              <a:t> first, maybe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Becomes part of the boilerplate</a:t>
            </a: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04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Readable code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Your code should read like a paper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Sections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Introductory paragraphs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Our languages should make this easier, but some ideas 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Separate do files with a master do file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 smtClean="0">
                <a:solidFill>
                  <a:schemeClr val="accent1"/>
                </a:solidFill>
              </a:rPr>
              <a:t>rograms (which the entire rest of the planet calls subroutines or functions)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Clearly identifiable comment hierarchy, with searchable keywords (//=======, //*** SECTION:, //*** PURPOSE</a:t>
            </a:r>
            <a:r>
              <a:rPr lang="en-US" dirty="0" smtClean="0">
                <a:solidFill>
                  <a:schemeClr val="accent1"/>
                </a:solidFill>
                <a:sym typeface="Wingdings"/>
              </a:rPr>
              <a:t>: 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  <a:sym typeface="Wingdings"/>
              </a:rPr>
              <a:t>Good variable names and labels.  Sigh.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86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Readable code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Whatever you do, be consistent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Parentheses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Horizontal and vertical spacing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Indentation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7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Principle:  Embrace human error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We’ve already seen several examples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Automate logging, including recording the environment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Record project history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Don’t accidentally overwrite your files ($replace)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Use the variable you intend to use (turn off </a:t>
            </a:r>
            <a:r>
              <a:rPr lang="en-US" dirty="0" err="1" smtClean="0">
                <a:solidFill>
                  <a:schemeClr val="accent1"/>
                </a:solidFill>
              </a:rPr>
              <a:t>varabbrev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Reuse code, but not by copying it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Communicate!</a:t>
            </a: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3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ersion control system for code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Like </a:t>
            </a:r>
            <a:r>
              <a:rPr lang="en-US" dirty="0" err="1" smtClean="0">
                <a:solidFill>
                  <a:schemeClr val="accent1"/>
                </a:solidFill>
              </a:rPr>
              <a:t>git</a:t>
            </a:r>
            <a:r>
              <a:rPr lang="en-US" dirty="0" smtClean="0">
                <a:solidFill>
                  <a:schemeClr val="accent1"/>
                </a:solidFill>
              </a:rPr>
              <a:t> or Mercurial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Helps record project history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Helps share code w/o copying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Merging facilities for simultaneous development of code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 prefer to keep logs and output files separate from code, but it’s not necessary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Requires support sometimes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Another sharing mechanism:  libraries</a:t>
            </a:r>
          </a:p>
        </p:txBody>
      </p:sp>
    </p:spTree>
    <p:extLst>
      <p:ext uri="{BB962C8B-B14F-4D97-AF65-F5344CB8AC3E}">
        <p14:creationId xmlns:p14="http://schemas.microsoft.com/office/powerpoint/2010/main" val="218959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Communicate!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Team personality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Email chains with haphazard collections of participants </a:t>
            </a:r>
            <a:r>
              <a:rPr lang="mr-IN" dirty="0" smtClean="0">
                <a:solidFill>
                  <a:schemeClr val="accent1"/>
                </a:solidFill>
              </a:rPr>
              <a:t>…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mr-IN" dirty="0" smtClean="0">
                <a:solidFill>
                  <a:schemeClr val="accent1"/>
                </a:solidFill>
              </a:rPr>
              <a:t>…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work better than keeping the information to yourself </a:t>
            </a:r>
            <a:r>
              <a:rPr lang="mr-IN" dirty="0" smtClean="0">
                <a:solidFill>
                  <a:schemeClr val="accent1"/>
                </a:solidFill>
              </a:rPr>
              <a:t>…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mr-IN" dirty="0" smtClean="0">
                <a:solidFill>
                  <a:schemeClr val="accent1"/>
                </a:solidFill>
              </a:rPr>
              <a:t>…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most of th</a:t>
            </a:r>
            <a:r>
              <a:rPr lang="en-US" dirty="0" smtClean="0">
                <a:solidFill>
                  <a:schemeClr val="accent1"/>
                </a:solidFill>
              </a:rPr>
              <a:t>e time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Slack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Listserve</a:t>
            </a:r>
            <a:r>
              <a:rPr lang="en-US" dirty="0" smtClean="0">
                <a:solidFill>
                  <a:schemeClr val="accent1"/>
                </a:solidFill>
              </a:rPr>
              <a:t> (</a:t>
            </a:r>
            <a:r>
              <a:rPr lang="en-US" dirty="0" err="1" smtClean="0">
                <a:solidFill>
                  <a:schemeClr val="accent1"/>
                </a:solidFill>
              </a:rPr>
              <a:t>utlists.utexas.edu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What has worked for you?</a:t>
            </a:r>
          </a:p>
        </p:txBody>
      </p:sp>
    </p:spTree>
    <p:extLst>
      <p:ext uri="{BB962C8B-B14F-4D97-AF65-F5344CB8AC3E}">
        <p14:creationId xmlns:p14="http://schemas.microsoft.com/office/powerpoint/2010/main" val="396958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Why bother?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Reproducibility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Collaboration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Efficiency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Human fallibility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29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Project setup file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global </a:t>
            </a:r>
            <a:r>
              <a:rPr lang="en-US" dirty="0" err="1">
                <a:solidFill>
                  <a:schemeClr val="accent1"/>
                </a:solidFill>
              </a:rPr>
              <a:t>childhh_base_code</a:t>
            </a:r>
            <a:r>
              <a:rPr lang="en-US" dirty="0">
                <a:solidFill>
                  <a:schemeClr val="accent1"/>
                </a:solidFill>
              </a:rPr>
              <a:t> "`c(</a:t>
            </a:r>
            <a:r>
              <a:rPr lang="en-US" dirty="0" err="1">
                <a:solidFill>
                  <a:schemeClr val="accent1"/>
                </a:solidFill>
              </a:rPr>
              <a:t>pwd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r>
              <a:rPr lang="en-US" dirty="0" smtClean="0">
                <a:solidFill>
                  <a:schemeClr val="accent1"/>
                </a:solidFill>
              </a:rPr>
              <a:t>'”</a:t>
            </a:r>
          </a:p>
          <a:p>
            <a:r>
              <a:rPr lang="en-US" dirty="0">
                <a:solidFill>
                  <a:schemeClr val="accent1"/>
                </a:solidFill>
              </a:rPr>
              <a:t>global replace </a:t>
            </a:r>
            <a:r>
              <a:rPr lang="en-US" dirty="0" smtClean="0">
                <a:solidFill>
                  <a:schemeClr val="accent1"/>
                </a:solidFill>
              </a:rPr>
              <a:t>"”</a:t>
            </a:r>
          </a:p>
          <a:p>
            <a:r>
              <a:rPr lang="en-US" dirty="0">
                <a:solidFill>
                  <a:schemeClr val="accent1"/>
                </a:solidFill>
              </a:rPr>
              <a:t>do </a:t>
            </a:r>
            <a:r>
              <a:rPr lang="en-US" dirty="0" err="1">
                <a:solidFill>
                  <a:schemeClr val="accent1"/>
                </a:solidFill>
              </a:rPr>
              <a:t>setup_`c</a:t>
            </a:r>
            <a:r>
              <a:rPr lang="en-US" dirty="0">
                <a:solidFill>
                  <a:schemeClr val="accent1"/>
                </a:solidFill>
              </a:rPr>
              <a:t>(username</a:t>
            </a:r>
            <a:r>
              <a:rPr lang="en-US" dirty="0" smtClean="0">
                <a:solidFill>
                  <a:schemeClr val="accent1"/>
                </a:solidFill>
              </a:rPr>
              <a:t>)’</a:t>
            </a:r>
          </a:p>
          <a:p>
            <a:r>
              <a:rPr lang="mr-IN" dirty="0">
                <a:solidFill>
                  <a:schemeClr val="accent1"/>
                </a:solidFill>
              </a:rPr>
              <a:t>if ("$logdir" == "") </a:t>
            </a:r>
            <a:r>
              <a:rPr lang="mr-IN" dirty="0" smtClean="0">
                <a:solidFill>
                  <a:schemeClr val="accent1"/>
                </a:solidFill>
              </a:rPr>
              <a:t>{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global SIPP2008 "$</a:t>
            </a:r>
            <a:r>
              <a:rPr lang="en-US" dirty="0" err="1">
                <a:solidFill>
                  <a:schemeClr val="accent1"/>
                </a:solidFill>
              </a:rPr>
              <a:t>boxdir</a:t>
            </a:r>
            <a:r>
              <a:rPr lang="en-US" dirty="0">
                <a:solidFill>
                  <a:schemeClr val="accent1"/>
                </a:solidFill>
              </a:rPr>
              <a:t>/SIPP/data/SIPP2008"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Also, some fancy code to identify your home directory, independent of OS</a:t>
            </a:r>
          </a:p>
        </p:txBody>
      </p:sp>
    </p:spTree>
    <p:extLst>
      <p:ext uri="{BB962C8B-B14F-4D97-AF65-F5344CB8AC3E}">
        <p14:creationId xmlns:p14="http://schemas.microsoft.com/office/powerpoint/2010/main" val="196715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Personal setup file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global replace "</a:t>
            </a:r>
            <a:r>
              <a:rPr lang="en-US" dirty="0" smtClean="0">
                <a:solidFill>
                  <a:schemeClr val="accent1"/>
                </a:solidFill>
              </a:rPr>
              <a:t>replace”</a:t>
            </a:r>
          </a:p>
          <a:p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 smtClean="0">
                <a:solidFill>
                  <a:schemeClr val="accent1"/>
                </a:solidFill>
              </a:rPr>
              <a:t>et </a:t>
            </a:r>
            <a:r>
              <a:rPr lang="en-US" dirty="0" err="1" smtClean="0">
                <a:solidFill>
                  <a:schemeClr val="accent1"/>
                </a:solidFill>
              </a:rPr>
              <a:t>rmsg</a:t>
            </a:r>
            <a:r>
              <a:rPr lang="en-US" dirty="0" smtClean="0">
                <a:solidFill>
                  <a:schemeClr val="accent1"/>
                </a:solidFill>
              </a:rPr>
              <a:t> on, permanently</a:t>
            </a:r>
          </a:p>
          <a:p>
            <a:r>
              <a:rPr lang="en-US" dirty="0">
                <a:solidFill>
                  <a:schemeClr val="accent1"/>
                </a:solidFill>
              </a:rPr>
              <a:t>set </a:t>
            </a:r>
            <a:r>
              <a:rPr lang="en-US" dirty="0" err="1">
                <a:solidFill>
                  <a:schemeClr val="accent1"/>
                </a:solidFill>
              </a:rPr>
              <a:t>varabbrev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off, permanently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global </a:t>
            </a:r>
            <a:r>
              <a:rPr lang="en-US" dirty="0" err="1">
                <a:solidFill>
                  <a:schemeClr val="accent1"/>
                </a:solidFill>
              </a:rPr>
              <a:t>logdir</a:t>
            </a:r>
            <a:r>
              <a:rPr lang="en-US" dirty="0">
                <a:solidFill>
                  <a:schemeClr val="accent1"/>
                </a:solidFill>
              </a:rPr>
              <a:t> "$</a:t>
            </a:r>
            <a:r>
              <a:rPr lang="en-US" dirty="0" err="1">
                <a:solidFill>
                  <a:schemeClr val="accent1"/>
                </a:solidFill>
              </a:rPr>
              <a:t>homedir</a:t>
            </a:r>
            <a:r>
              <a:rPr lang="en-US" dirty="0">
                <a:solidFill>
                  <a:schemeClr val="accent1"/>
                </a:solidFill>
              </a:rPr>
              <a:t>/</a:t>
            </a:r>
            <a:r>
              <a:rPr lang="en-US" dirty="0" err="1">
                <a:solidFill>
                  <a:schemeClr val="accent1"/>
                </a:solidFill>
              </a:rPr>
              <a:t>TempChildHH</a:t>
            </a:r>
            <a:r>
              <a:rPr lang="en-US" dirty="0">
                <a:solidFill>
                  <a:schemeClr val="accent1"/>
                </a:solidFill>
              </a:rPr>
              <a:t>/logs"</a:t>
            </a:r>
          </a:p>
          <a:p>
            <a:r>
              <a:rPr lang="en-US" dirty="0">
                <a:solidFill>
                  <a:schemeClr val="accent1"/>
                </a:solidFill>
              </a:rPr>
              <a:t>global </a:t>
            </a:r>
            <a:r>
              <a:rPr lang="en-US" dirty="0" err="1">
                <a:solidFill>
                  <a:schemeClr val="accent1"/>
                </a:solidFill>
              </a:rPr>
              <a:t>tempdir</a:t>
            </a:r>
            <a:r>
              <a:rPr lang="en-US" dirty="0">
                <a:solidFill>
                  <a:schemeClr val="accent1"/>
                </a:solidFill>
              </a:rPr>
              <a:t> "$</a:t>
            </a:r>
            <a:r>
              <a:rPr lang="en-US" dirty="0" err="1">
                <a:solidFill>
                  <a:schemeClr val="accent1"/>
                </a:solidFill>
              </a:rPr>
              <a:t>homedir</a:t>
            </a:r>
            <a:r>
              <a:rPr lang="en-US" dirty="0">
                <a:solidFill>
                  <a:schemeClr val="accent1"/>
                </a:solidFill>
              </a:rPr>
              <a:t>/</a:t>
            </a:r>
            <a:r>
              <a:rPr lang="en-US" dirty="0" err="1">
                <a:solidFill>
                  <a:schemeClr val="accent1"/>
                </a:solidFill>
              </a:rPr>
              <a:t>TempChildHH</a:t>
            </a:r>
            <a:r>
              <a:rPr lang="en-US" dirty="0">
                <a:solidFill>
                  <a:schemeClr val="accent1"/>
                </a:solidFill>
              </a:rPr>
              <a:t>/temp"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global </a:t>
            </a:r>
            <a:r>
              <a:rPr lang="en-US" dirty="0" err="1">
                <a:solidFill>
                  <a:schemeClr val="accent1"/>
                </a:solidFill>
              </a:rPr>
              <a:t>boxdir</a:t>
            </a:r>
            <a:r>
              <a:rPr lang="en-US" dirty="0">
                <a:solidFill>
                  <a:schemeClr val="accent1"/>
                </a:solidFill>
              </a:rPr>
              <a:t> "$</a:t>
            </a:r>
            <a:r>
              <a:rPr lang="en-US" dirty="0" err="1">
                <a:solidFill>
                  <a:schemeClr val="accent1"/>
                </a:solidFill>
              </a:rPr>
              <a:t>homedir</a:t>
            </a:r>
            <a:r>
              <a:rPr lang="en-US" dirty="0">
                <a:solidFill>
                  <a:schemeClr val="accent1"/>
                </a:solidFill>
              </a:rPr>
              <a:t>/Box Sync"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5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Execution wrapper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Idea:  </a:t>
            </a:r>
            <a:r>
              <a:rPr lang="en-US" dirty="0" err="1" smtClean="0">
                <a:solidFill>
                  <a:schemeClr val="accent1"/>
                </a:solidFill>
              </a:rPr>
              <a:t>execute_do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my_do_file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Practice</a:t>
            </a:r>
            <a:r>
              <a:rPr lang="en-US" dirty="0">
                <a:solidFill>
                  <a:schemeClr val="accent1"/>
                </a:solidFill>
              </a:rPr>
              <a:t>:  do "$</a:t>
            </a:r>
            <a:r>
              <a:rPr lang="en-US" dirty="0" err="1">
                <a:solidFill>
                  <a:schemeClr val="accent1"/>
                </a:solidFill>
              </a:rPr>
              <a:t>childhh_base_code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err="1" smtClean="0">
                <a:solidFill>
                  <a:schemeClr val="accent1"/>
                </a:solidFill>
              </a:rPr>
              <a:t>execute_do</a:t>
            </a:r>
            <a:r>
              <a:rPr lang="en-US" dirty="0" smtClean="0">
                <a:solidFill>
                  <a:schemeClr val="accent1"/>
                </a:solidFill>
              </a:rPr>
              <a:t>" </a:t>
            </a:r>
            <a:r>
              <a:rPr lang="en-US" dirty="0">
                <a:solidFill>
                  <a:schemeClr val="accent1"/>
                </a:solidFill>
              </a:rPr>
              <a:t>"$sipp2008_code" "$sipp2008_logs" </a:t>
            </a:r>
            <a:r>
              <a:rPr lang="en-US" dirty="0" err="1">
                <a:solidFill>
                  <a:schemeClr val="accent1"/>
                </a:solidFill>
              </a:rPr>
              <a:t>merge_waves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3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Execution wrapper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args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codedir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logdir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fname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capture log close</a:t>
            </a:r>
          </a:p>
          <a:p>
            <a:r>
              <a:rPr lang="en-US" dirty="0">
                <a:solidFill>
                  <a:schemeClr val="accent1"/>
                </a:solidFill>
              </a:rPr>
              <a:t>log using "`</a:t>
            </a:r>
            <a:r>
              <a:rPr lang="en-US" dirty="0" err="1">
                <a:solidFill>
                  <a:schemeClr val="accent1"/>
                </a:solidFill>
              </a:rPr>
              <a:t>logdir</a:t>
            </a:r>
            <a:r>
              <a:rPr lang="en-US" dirty="0">
                <a:solidFill>
                  <a:schemeClr val="accent1"/>
                </a:solidFill>
              </a:rPr>
              <a:t>'/`</a:t>
            </a:r>
            <a:r>
              <a:rPr lang="en-US" dirty="0" err="1">
                <a:solidFill>
                  <a:schemeClr val="accent1"/>
                </a:solidFill>
              </a:rPr>
              <a:t>fname</a:t>
            </a:r>
            <a:r>
              <a:rPr lang="en-US" dirty="0">
                <a:solidFill>
                  <a:schemeClr val="accent1"/>
                </a:solidFill>
              </a:rPr>
              <a:t>'", text $</a:t>
            </a:r>
            <a:r>
              <a:rPr lang="en-US" dirty="0" smtClean="0">
                <a:solidFill>
                  <a:schemeClr val="accent1"/>
                </a:solidFill>
              </a:rPr>
              <a:t>replace</a:t>
            </a:r>
          </a:p>
          <a:p>
            <a:r>
              <a:rPr lang="en-US" dirty="0">
                <a:solidFill>
                  <a:schemeClr val="accent1"/>
                </a:solidFill>
              </a:rPr>
              <a:t>display "Starting random number generator state"</a:t>
            </a:r>
          </a:p>
          <a:p>
            <a:r>
              <a:rPr lang="en-US" dirty="0">
                <a:solidFill>
                  <a:schemeClr val="accent1"/>
                </a:solidFill>
              </a:rPr>
              <a:t>display "`c(</a:t>
            </a:r>
            <a:r>
              <a:rPr lang="en-US" dirty="0" err="1">
                <a:solidFill>
                  <a:schemeClr val="accent1"/>
                </a:solidFill>
              </a:rPr>
              <a:t>rngstate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r>
              <a:rPr lang="en-US" dirty="0" smtClean="0">
                <a:solidFill>
                  <a:schemeClr val="accent1"/>
                </a:solidFill>
              </a:rPr>
              <a:t>'”</a:t>
            </a:r>
          </a:p>
          <a:p>
            <a:r>
              <a:rPr lang="en-US" dirty="0">
                <a:solidFill>
                  <a:schemeClr val="accent1"/>
                </a:solidFill>
              </a:rPr>
              <a:t>macro </a:t>
            </a:r>
            <a:r>
              <a:rPr lang="en-US" dirty="0" smtClean="0">
                <a:solidFill>
                  <a:schemeClr val="accent1"/>
                </a:solidFill>
              </a:rPr>
              <a:t>list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err="1">
                <a:solidFill>
                  <a:schemeClr val="accent1"/>
                </a:solidFill>
              </a:rPr>
              <a:t>p</a:t>
            </a:r>
            <a:r>
              <a:rPr lang="en-US" dirty="0" err="1" smtClean="0">
                <a:solidFill>
                  <a:schemeClr val="accent1"/>
                </a:solidFill>
              </a:rPr>
              <a:t>wd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do "`</a:t>
            </a:r>
            <a:r>
              <a:rPr lang="en-US" dirty="0" err="1">
                <a:solidFill>
                  <a:schemeClr val="accent1"/>
                </a:solidFill>
              </a:rPr>
              <a:t>codedir</a:t>
            </a:r>
            <a:r>
              <a:rPr lang="en-US" dirty="0">
                <a:solidFill>
                  <a:schemeClr val="accent1"/>
                </a:solidFill>
              </a:rPr>
              <a:t>'/`</a:t>
            </a:r>
            <a:r>
              <a:rPr lang="en-US" dirty="0" err="1">
                <a:solidFill>
                  <a:schemeClr val="accent1"/>
                </a:solidFill>
              </a:rPr>
              <a:t>fname</a:t>
            </a:r>
            <a:r>
              <a:rPr lang="en-US" dirty="0" smtClean="0">
                <a:solidFill>
                  <a:schemeClr val="accent1"/>
                </a:solidFill>
              </a:rPr>
              <a:t>'”</a:t>
            </a:r>
          </a:p>
          <a:p>
            <a:r>
              <a:rPr lang="en-US" dirty="0">
                <a:solidFill>
                  <a:schemeClr val="accent1"/>
                </a:solidFill>
              </a:rPr>
              <a:t>display "Ending random number generator state"</a:t>
            </a:r>
          </a:p>
          <a:p>
            <a:r>
              <a:rPr lang="en-US" dirty="0">
                <a:solidFill>
                  <a:schemeClr val="accent1"/>
                </a:solidFill>
              </a:rPr>
              <a:t>display "`c(</a:t>
            </a:r>
            <a:r>
              <a:rPr lang="en-US" dirty="0" err="1">
                <a:solidFill>
                  <a:schemeClr val="accent1"/>
                </a:solidFill>
              </a:rPr>
              <a:t>rngstate</a:t>
            </a:r>
            <a:r>
              <a:rPr lang="en-US" dirty="0">
                <a:solidFill>
                  <a:schemeClr val="accent1"/>
                </a:solidFill>
              </a:rPr>
              <a:t>)'"</a:t>
            </a:r>
          </a:p>
          <a:p>
            <a:r>
              <a:rPr lang="en-US" dirty="0">
                <a:solidFill>
                  <a:schemeClr val="accent1"/>
                </a:solidFill>
              </a:rPr>
              <a:t>log close</a:t>
            </a:r>
          </a:p>
        </p:txBody>
      </p:sp>
    </p:spTree>
    <p:extLst>
      <p:ext uri="{BB962C8B-B14F-4D97-AF65-F5344CB8AC3E}">
        <p14:creationId xmlns:p14="http://schemas.microsoft.com/office/powerpoint/2010/main" val="330854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4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8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7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1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2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6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9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6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70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Resources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Scott Long’s workflow book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Many blogs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Open Science Framework</a:t>
            </a:r>
          </a:p>
          <a:p>
            <a:r>
              <a:rPr lang="en-US" dirty="0">
                <a:solidFill>
                  <a:schemeClr val="accent1"/>
                </a:solidFill>
                <a:hlinkClick r:id="rId3"/>
              </a:rPr>
              <a:t>https://wikis.utexas.edu/display/RobertsRules/Robert%27s+Rules+of+Project+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Order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There’s going to be a blog, I promise</a:t>
            </a:r>
          </a:p>
        </p:txBody>
      </p:sp>
    </p:spTree>
    <p:extLst>
      <p:ext uri="{BB962C8B-B14F-4D97-AF65-F5344CB8AC3E}">
        <p14:creationId xmlns:p14="http://schemas.microsoft.com/office/powerpoint/2010/main" val="215598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1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021" r="1021"/>
          <a:stretch>
            <a:fillRect/>
          </a:stretch>
        </p:blipFill>
        <p:spPr>
          <a:xfrm>
            <a:off x="457200" y="1143000"/>
            <a:ext cx="8229600" cy="5105400"/>
          </a:xfrm>
        </p:spPr>
      </p:pic>
    </p:spTree>
    <p:extLst>
      <p:ext uri="{BB962C8B-B14F-4D97-AF65-F5344CB8AC3E}">
        <p14:creationId xmlns:p14="http://schemas.microsoft.com/office/powerpoint/2010/main" val="139218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Thank you for listening!!!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Don’t forget your stats consultants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err="1">
                <a:solidFill>
                  <a:schemeClr val="accent1"/>
                </a:solidFill>
              </a:rPr>
              <a:t>r</a:t>
            </a:r>
            <a:r>
              <a:rPr lang="en-US" dirty="0" err="1" smtClean="0">
                <a:solidFill>
                  <a:schemeClr val="accent1"/>
                </a:solidFill>
              </a:rPr>
              <a:t>oberts-rules@</a:t>
            </a:r>
            <a:r>
              <a:rPr lang="en-US" dirty="0" err="1" smtClean="0">
                <a:solidFill>
                  <a:schemeClr val="accent1"/>
                </a:solidFill>
              </a:rPr>
              <a:t>utlists</a:t>
            </a:r>
            <a:r>
              <a:rPr lang="en-US" dirty="0" err="1" smtClean="0">
                <a:solidFill>
                  <a:schemeClr val="accent1"/>
                </a:solidFill>
              </a:rPr>
              <a:t>.utexas.edu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6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Who benefits?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Team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Reviewers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Auditors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Science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future_sel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93" b="17593"/>
          <a:stretch>
            <a:fillRect/>
          </a:stretch>
        </p:blipFill>
        <p:spPr>
          <a:xfrm>
            <a:off x="457200" y="990600"/>
            <a:ext cx="8229600" cy="5334000"/>
          </a:xfrm>
        </p:spPr>
      </p:pic>
    </p:spTree>
    <p:extLst>
      <p:ext uri="{BB962C8B-B14F-4D97-AF65-F5344CB8AC3E}">
        <p14:creationId xmlns:p14="http://schemas.microsoft.com/office/powerpoint/2010/main" val="341746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Ground rules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213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This is an ongoing conversation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 want to hear your experiences, successes, failures, frustrations (maybe not all during this hour)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 want to hear what makes sense to you, what seems impossible, what seems wrong-headed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Warning:  examples are </a:t>
            </a:r>
            <a:r>
              <a:rPr lang="en-US" dirty="0" err="1" smtClean="0">
                <a:solidFill>
                  <a:schemeClr val="accent1"/>
                </a:solidFill>
              </a:rPr>
              <a:t>Stata</a:t>
            </a:r>
            <a:r>
              <a:rPr lang="en-US" dirty="0" smtClean="0">
                <a:solidFill>
                  <a:schemeClr val="accent1"/>
                </a:solidFill>
              </a:rPr>
              <a:t>-centric</a:t>
            </a: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4876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0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Principle:  Turn source data </a:t>
            </a:r>
            <a:r>
              <a:rPr lang="en-US" dirty="0" smtClean="0">
                <a:solidFill>
                  <a:schemeClr val="accent2"/>
                </a:solidFill>
              </a:rPr>
              <a:t>directly into final output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21336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Identify your source data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Automate code execution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To produce your full paper 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4876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frown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886200"/>
            <a:ext cx="9017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3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Handling source data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Define source data in a single, shared project file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Data files, not data directories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Reference these definitions in all other code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External data (source data you don’t control)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Document where it came from, when and how you got it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Should be retained as a snapshot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All source data files are read-only</a:t>
            </a:r>
          </a:p>
        </p:txBody>
      </p:sp>
    </p:spTree>
    <p:extLst>
      <p:ext uri="{BB962C8B-B14F-4D97-AF65-F5344CB8AC3E}">
        <p14:creationId xmlns:p14="http://schemas.microsoft.com/office/powerpoint/2010/main" val="32578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Handling source data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Data organization?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Document!  Document!  Document!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One document describing the source data, updated </a:t>
            </a:r>
            <a:r>
              <a:rPr lang="en-US" b="1" i="1" dirty="0" smtClean="0">
                <a:solidFill>
                  <a:schemeClr val="accent1"/>
                </a:solidFill>
              </a:rPr>
              <a:t>every</a:t>
            </a:r>
            <a:r>
              <a:rPr lang="en-US" dirty="0" smtClean="0">
                <a:solidFill>
                  <a:schemeClr val="accent1"/>
                </a:solidFill>
              </a:rPr>
              <a:t> time a file is added or updated.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Or at least one known starting point that points to other documents.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Handling source data </a:t>
            </a:r>
            <a:r>
              <a:rPr lang="mr-IN" dirty="0" smtClean="0">
                <a:solidFill>
                  <a:schemeClr val="accent2"/>
                </a:solidFill>
              </a:rPr>
              <a:t>–</a:t>
            </a:r>
            <a:r>
              <a:rPr lang="en-US" dirty="0" smtClean="0">
                <a:solidFill>
                  <a:schemeClr val="accent2"/>
                </a:solidFill>
              </a:rPr>
              <a:t> one idea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One directory for source data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File names never change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When there is a new version of 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Create a new directory using </a:t>
            </a:r>
            <a:r>
              <a:rPr lang="en-US" dirty="0" err="1" smtClean="0">
                <a:solidFill>
                  <a:schemeClr val="accent1"/>
                </a:solidFill>
              </a:rPr>
              <a:t>yyyymmdd</a:t>
            </a:r>
            <a:r>
              <a:rPr lang="en-US" dirty="0" smtClean="0">
                <a:solidFill>
                  <a:schemeClr val="accent1"/>
                </a:solidFill>
              </a:rPr>
              <a:t> (SourceData_20180517, SourceData_20180927)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Use symbolic links to files that have not changed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Change one macro 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7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xas PRC Powerpoint Template">
  <a:themeElements>
    <a:clrScheme name="PRC1">
      <a:dk1>
        <a:sysClr val="windowText" lastClr="000000"/>
      </a:dk1>
      <a:lt1>
        <a:srgbClr val="F2F2F2"/>
      </a:lt1>
      <a:dk2>
        <a:srgbClr val="44546A"/>
      </a:dk2>
      <a:lt2>
        <a:srgbClr val="E7E6E6"/>
      </a:lt2>
      <a:accent1>
        <a:srgbClr val="BF5700"/>
      </a:accent1>
      <a:accent2>
        <a:srgbClr val="005F86"/>
      </a:accent2>
      <a:accent3>
        <a:srgbClr val="D6D2C4"/>
      </a:accent3>
      <a:accent4>
        <a:srgbClr val="333F48"/>
      </a:accent4>
      <a:accent5>
        <a:srgbClr val="C55700"/>
      </a:accent5>
      <a:accent6>
        <a:srgbClr val="382F2D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Texas PRC Powerpoint Template" id="{6A70DA41-7ED2-4DCC-8D7D-12DF442A88CF}" vid="{4A643343-6445-42BD-98AD-A0A5176857B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Texas PRC Powerpoint Template.potx</Template>
  <TotalTime>2527</TotalTime>
  <Words>1540</Words>
  <Application>Microsoft Macintosh PowerPoint</Application>
  <PresentationFormat>On-screen Show (4:3)</PresentationFormat>
  <Paragraphs>248</Paragraphs>
  <Slides>26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Texas PRC Powerpoint Template</vt:lpstr>
      <vt:lpstr>                  Project Robert’s Rules of ^ Order</vt:lpstr>
      <vt:lpstr>Why bother?</vt:lpstr>
      <vt:lpstr>Who benefits?</vt:lpstr>
      <vt:lpstr>PowerPoint Presentation</vt:lpstr>
      <vt:lpstr>Ground rules</vt:lpstr>
      <vt:lpstr>Principle:  Turn source data directly into final output</vt:lpstr>
      <vt:lpstr>Handling source data</vt:lpstr>
      <vt:lpstr>Handling source data</vt:lpstr>
      <vt:lpstr>Handling source data – one idea</vt:lpstr>
      <vt:lpstr>Automate code execution</vt:lpstr>
      <vt:lpstr>Produce your paper</vt:lpstr>
      <vt:lpstr>Principle:  Code should be portable, robust, and readable</vt:lpstr>
      <vt:lpstr>Portable code</vt:lpstr>
      <vt:lpstr>Robust code</vt:lpstr>
      <vt:lpstr>Readable code</vt:lpstr>
      <vt:lpstr>Readable code</vt:lpstr>
      <vt:lpstr>Principle:  Embrace human error</vt:lpstr>
      <vt:lpstr>Version control system for code</vt:lpstr>
      <vt:lpstr>Communicate!</vt:lpstr>
      <vt:lpstr>Project setup file</vt:lpstr>
      <vt:lpstr>Personal setup file</vt:lpstr>
      <vt:lpstr>Execution wrapper</vt:lpstr>
      <vt:lpstr>Execution wrapper</vt:lpstr>
      <vt:lpstr>Resources</vt:lpstr>
      <vt:lpstr>PowerPoint Presentation</vt:lpstr>
      <vt:lpstr>Thank you for listening!!!</vt:lpstr>
    </vt:vector>
  </TitlesOfParts>
  <Manager/>
  <Company>University of Texas at Austin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Maternal Mortality Rates in Texas</dc:title>
  <dc:subject/>
  <dc:creator>Edwin Rodriguez</dc:creator>
  <cp:keywords/>
  <dc:description/>
  <cp:lastModifiedBy>Robert Reynolds</cp:lastModifiedBy>
  <cp:revision>81</cp:revision>
  <cp:lastPrinted>2011-01-24T02:49:42Z</cp:lastPrinted>
  <dcterms:created xsi:type="dcterms:W3CDTF">2018-06-22T20:13:04Z</dcterms:created>
  <dcterms:modified xsi:type="dcterms:W3CDTF">2018-09-27T18:26:37Z</dcterms:modified>
  <cp:category/>
</cp:coreProperties>
</file>