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9"/>
  </p:notesMasterIdLst>
  <p:sldIdLst>
    <p:sldId id="709" r:id="rId2"/>
    <p:sldId id="710" r:id="rId3"/>
    <p:sldId id="716" r:id="rId4"/>
    <p:sldId id="718" r:id="rId5"/>
    <p:sldId id="714" r:id="rId6"/>
    <p:sldId id="715" r:id="rId7"/>
    <p:sldId id="717" r:id="rId8"/>
    <p:sldId id="719" r:id="rId9"/>
    <p:sldId id="721" r:id="rId10"/>
    <p:sldId id="722" r:id="rId11"/>
    <p:sldId id="723" r:id="rId12"/>
    <p:sldId id="725" r:id="rId13"/>
    <p:sldId id="726" r:id="rId14"/>
    <p:sldId id="727" r:id="rId15"/>
    <p:sldId id="728" r:id="rId16"/>
    <p:sldId id="720" r:id="rId17"/>
    <p:sldId id="724" r:id="rId18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31F"/>
    <a:srgbClr val="C01338"/>
    <a:srgbClr val="C00000"/>
    <a:srgbClr val="79C82A"/>
    <a:srgbClr val="DE7E7A"/>
    <a:srgbClr val="D61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4" autoAdjust="0"/>
    <p:restoredTop sz="90929" autoAdjust="0"/>
  </p:normalViewPr>
  <p:slideViewPr>
    <p:cSldViewPr>
      <p:cViewPr varScale="1">
        <p:scale>
          <a:sx n="114" d="100"/>
          <a:sy n="114" d="100"/>
        </p:scale>
        <p:origin x="1060" y="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F6FD56A5-6355-4B13-B783-7CC5477550B3}" type="datetimeFigureOut">
              <a:rPr lang="en-US"/>
              <a:pPr>
                <a:defRPr/>
              </a:pPr>
              <a:t>10/29/2020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6E074355-CE0D-4C68-A6CB-C364ED71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7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7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750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1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32037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04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7" y="85534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1227846"/>
            <a:ext cx="5111750" cy="54015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687" y="2135506"/>
            <a:ext cx="3008313" cy="4189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02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76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3090"/>
            <a:ext cx="5486400" cy="803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670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39963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300" y="5822269"/>
            <a:ext cx="1041935" cy="8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7" r:id="rId5"/>
    <p:sldLayoutId id="214748367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>
              <a:lumMod val="75000"/>
              <a:lumOff val="25000"/>
            </a:schemeClr>
          </a:solidFill>
          <a:latin typeface="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Stata Tips and Tricks: Loops and Macros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770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Haley Stritzel, PhD Candidate in Sociology</a:t>
            </a:r>
          </a:p>
          <a:p>
            <a:r>
              <a:rPr lang="en-US" dirty="0">
                <a:solidFill>
                  <a:schemeClr val="accent1"/>
                </a:solidFill>
              </a:rPr>
              <a:t>PRC Statistical Consultant</a:t>
            </a:r>
          </a:p>
          <a:p>
            <a:r>
              <a:rPr lang="en-US" dirty="0">
                <a:solidFill>
                  <a:schemeClr val="accent1"/>
                </a:solidFill>
              </a:rPr>
              <a:t>haley-stritzel@utexas.edu</a:t>
            </a:r>
          </a:p>
        </p:txBody>
      </p:sp>
    </p:spTree>
    <p:extLst>
      <p:ext uri="{BB962C8B-B14F-4D97-AF65-F5344CB8AC3E}">
        <p14:creationId xmlns:p14="http://schemas.microsoft.com/office/powerpoint/2010/main" val="8670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8" y="82391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What are loops?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6912"/>
            <a:ext cx="8229600" cy="42814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 way to execute the same chunk of code for a series of numbers or variables</a:t>
            </a:r>
          </a:p>
          <a:p>
            <a:r>
              <a:rPr lang="en-US" dirty="0">
                <a:solidFill>
                  <a:schemeClr val="accent1"/>
                </a:solidFill>
              </a:rPr>
              <a:t>Like macros, loops make your code more efficient, easier to read, and less prone to error</a:t>
            </a:r>
          </a:p>
          <a:p>
            <a:r>
              <a:rPr lang="en-US" dirty="0">
                <a:solidFill>
                  <a:schemeClr val="accent1"/>
                </a:solidFill>
              </a:rPr>
              <a:t>Loops are especially helpful for cleaning data</a:t>
            </a:r>
          </a:p>
        </p:txBody>
      </p:sp>
    </p:spTree>
    <p:extLst>
      <p:ext uri="{BB962C8B-B14F-4D97-AF65-F5344CB8AC3E}">
        <p14:creationId xmlns:p14="http://schemas.microsoft.com/office/powerpoint/2010/main" val="107537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8" y="82391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Another silly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66913"/>
            <a:ext cx="63246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Syntax is:</a:t>
            </a:r>
          </a:p>
          <a:p>
            <a:pPr marL="0" indent="0">
              <a:buNone/>
            </a:pPr>
            <a:r>
              <a:rPr lang="en-US" sz="2800" i="1" dirty="0" err="1">
                <a:solidFill>
                  <a:schemeClr val="accent1"/>
                </a:solidFill>
              </a:rPr>
              <a:t>forvalues</a:t>
            </a:r>
            <a:r>
              <a:rPr lang="en-US" sz="2800" i="1" dirty="0">
                <a:solidFill>
                  <a:schemeClr val="accent1"/>
                </a:solidFill>
              </a:rPr>
              <a:t> x=range {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accent1"/>
                </a:solidFill>
              </a:rPr>
              <a:t>command `x’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accent1"/>
                </a:solidFill>
              </a:rPr>
              <a:t>}</a:t>
            </a:r>
          </a:p>
          <a:p>
            <a:pPr marL="0" indent="0">
              <a:buNone/>
            </a:pPr>
            <a:endParaRPr lang="en-US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Where range is a range of numbers, e.g.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1/5: 1, 2, 3, 4, 5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2(2)10: 2, 4, 6, 8, 10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And command is a Stata command (generate, replace, regress, etc.)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66913"/>
            <a:ext cx="183832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" y="3976688"/>
            <a:ext cx="20288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64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8" y="823913"/>
            <a:ext cx="8229600" cy="1143000"/>
          </a:xfrm>
        </p:spPr>
        <p:txBody>
          <a:bodyPr/>
          <a:lstStyle/>
          <a:p>
            <a:pPr algn="l"/>
            <a:r>
              <a:rPr lang="en-US" dirty="0" err="1">
                <a:solidFill>
                  <a:schemeClr val="accent2"/>
                </a:solidFill>
              </a:rPr>
              <a:t>forvalues</a:t>
            </a:r>
            <a:r>
              <a:rPr lang="en-US" dirty="0">
                <a:solidFill>
                  <a:schemeClr val="accent2"/>
                </a:solidFill>
              </a:rPr>
              <a:t> or </a:t>
            </a:r>
            <a:r>
              <a:rPr lang="en-US" dirty="0" err="1">
                <a:solidFill>
                  <a:schemeClr val="accent2"/>
                </a:solidFill>
              </a:rPr>
              <a:t>foreach</a:t>
            </a:r>
            <a:r>
              <a:rPr lang="en-US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forvalues</a:t>
            </a:r>
            <a:r>
              <a:rPr lang="en-US" dirty="0">
                <a:solidFill>
                  <a:schemeClr val="accent1"/>
                </a:solidFill>
              </a:rPr>
              <a:t> only works with numbers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foreach</a:t>
            </a:r>
            <a:r>
              <a:rPr lang="en-US" dirty="0">
                <a:solidFill>
                  <a:schemeClr val="accent1"/>
                </a:solidFill>
              </a:rPr>
              <a:t> is more flexible: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foreach</a:t>
            </a:r>
            <a:r>
              <a:rPr lang="en-US" dirty="0">
                <a:solidFill>
                  <a:schemeClr val="accent1"/>
                </a:solidFill>
              </a:rPr>
              <a:t> x of </a:t>
            </a:r>
            <a:r>
              <a:rPr lang="en-US" dirty="0" err="1">
                <a:solidFill>
                  <a:schemeClr val="accent1"/>
                </a:solidFill>
              </a:rPr>
              <a:t>numlist</a:t>
            </a:r>
            <a:r>
              <a:rPr lang="en-US" dirty="0">
                <a:solidFill>
                  <a:schemeClr val="accent1"/>
                </a:solidFill>
              </a:rPr>
              <a:t> 1/5 {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foreach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var</a:t>
            </a:r>
            <a:r>
              <a:rPr lang="en-US" dirty="0">
                <a:solidFill>
                  <a:schemeClr val="accent1"/>
                </a:solidFill>
              </a:rPr>
              <a:t> of </a:t>
            </a:r>
            <a:r>
              <a:rPr lang="en-US" dirty="0" err="1">
                <a:solidFill>
                  <a:schemeClr val="accent1"/>
                </a:solidFill>
              </a:rPr>
              <a:t>varlist</a:t>
            </a:r>
            <a:r>
              <a:rPr lang="en-US" dirty="0">
                <a:solidFill>
                  <a:schemeClr val="accent1"/>
                </a:solidFill>
              </a:rPr>
              <a:t> x y z { </a:t>
            </a:r>
          </a:p>
          <a:p>
            <a:r>
              <a:rPr lang="en-US" dirty="0">
                <a:solidFill>
                  <a:schemeClr val="accent1"/>
                </a:solidFill>
              </a:rPr>
              <a:t>You can also refer to a previous macro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foreach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var</a:t>
            </a:r>
            <a:r>
              <a:rPr lang="en-US" dirty="0">
                <a:solidFill>
                  <a:schemeClr val="accent1"/>
                </a:solidFill>
              </a:rPr>
              <a:t> of local covariates {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foreach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var</a:t>
            </a:r>
            <a:r>
              <a:rPr lang="en-US" dirty="0">
                <a:solidFill>
                  <a:schemeClr val="accent1"/>
                </a:solidFill>
              </a:rPr>
              <a:t> of global covariates { 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Note: “x” and “</a:t>
            </a:r>
            <a:r>
              <a:rPr lang="en-US" sz="2000" dirty="0" err="1">
                <a:solidFill>
                  <a:schemeClr val="accent1"/>
                </a:solidFill>
              </a:rPr>
              <a:t>var</a:t>
            </a:r>
            <a:r>
              <a:rPr lang="en-US" sz="2000" dirty="0">
                <a:solidFill>
                  <a:schemeClr val="accent1"/>
                </a:solidFill>
              </a:rPr>
              <a:t>” are arbitrary names – you could name these elements whatever you want</a:t>
            </a:r>
          </a:p>
        </p:txBody>
      </p:sp>
    </p:spTree>
    <p:extLst>
      <p:ext uri="{BB962C8B-B14F-4D97-AF65-F5344CB8AC3E}">
        <p14:creationId xmlns:p14="http://schemas.microsoft.com/office/powerpoint/2010/main" val="2951943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8" y="82391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Less silly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826490"/>
            <a:ext cx="7391400" cy="1650510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A little more tricky example with a longitudinal dataset with youth at different ages – create a variable for drinking at age 14 by looping through years until the year is equal to the year in which the youth was 14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66913"/>
            <a:ext cx="4857750" cy="102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" y="4079730"/>
            <a:ext cx="4703894" cy="56985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08913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</a:rPr>
              <a:t>Create a variable for grandparent in the household at every year</a:t>
            </a:r>
          </a:p>
        </p:txBody>
      </p:sp>
    </p:spTree>
    <p:extLst>
      <p:ext uri="{BB962C8B-B14F-4D97-AF65-F5344CB8AC3E}">
        <p14:creationId xmlns:p14="http://schemas.microsoft.com/office/powerpoint/2010/main" val="521729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8" y="82391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Less silly examples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089130"/>
            <a:ext cx="8229600" cy="2092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</a:rPr>
              <a:t>Perform the same regression model with different outcome variables</a:t>
            </a:r>
          </a:p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</a:rPr>
              <a:t>“</a:t>
            </a:r>
            <a:r>
              <a:rPr lang="en-US" sz="2400" dirty="0" err="1">
                <a:solidFill>
                  <a:schemeClr val="accent1"/>
                </a:solidFill>
              </a:rPr>
              <a:t>eststo</a:t>
            </a:r>
            <a:r>
              <a:rPr lang="en-US" sz="2400" dirty="0">
                <a:solidFill>
                  <a:schemeClr val="accent1"/>
                </a:solidFill>
              </a:rPr>
              <a:t>” saves the model results, which can then be exported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45" y="1966913"/>
            <a:ext cx="46386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01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23913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Nested loops – loops within loops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089130"/>
            <a:ext cx="8229600" cy="2092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66913"/>
            <a:ext cx="2867025" cy="359092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57625" y="1828800"/>
            <a:ext cx="436721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</a:rPr>
              <a:t>Can get very complicated very fast</a:t>
            </a:r>
          </a:p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</a:rPr>
              <a:t>Recommend no more than 3 nested loops</a:t>
            </a:r>
          </a:p>
          <a:p>
            <a:pPr fontAlgn="auto"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</a:rPr>
              <a:t>Every loop must begin with a { and end with a } on a separate line</a:t>
            </a:r>
          </a:p>
        </p:txBody>
      </p:sp>
    </p:spTree>
    <p:extLst>
      <p:ext uri="{BB962C8B-B14F-4D97-AF65-F5344CB8AC3E}">
        <p14:creationId xmlns:p14="http://schemas.microsoft.com/office/powerpoint/2010/main" val="1497189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8" y="82391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Combining loops AND 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Predicting time spent with parent based on household variables at ages 0, 2, 4, 6, and 8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628371" y="4107656"/>
            <a:ext cx="0" cy="616744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0" y="4113739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Equivalent to writing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615" y="5780652"/>
            <a:ext cx="7357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</a:rPr>
              <a:t>(helpful when you have to repeat the same model with slightly different specifications)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2752725"/>
            <a:ext cx="8362950" cy="13525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21" y="4848847"/>
            <a:ext cx="88011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92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Where to get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 Stata, type into command line: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help macro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help </a:t>
            </a:r>
            <a:r>
              <a:rPr lang="en-US" dirty="0" err="1">
                <a:solidFill>
                  <a:schemeClr val="accent1"/>
                </a:solidFill>
              </a:rPr>
              <a:t>foreach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help </a:t>
            </a:r>
            <a:r>
              <a:rPr lang="en-US" dirty="0" err="1">
                <a:solidFill>
                  <a:schemeClr val="accent1"/>
                </a:solidFill>
              </a:rPr>
              <a:t>forvalues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Send us an email or set up an appointment with us!</a:t>
            </a:r>
          </a:p>
          <a:p>
            <a:pPr marL="0" indent="0" algn="ctr">
              <a:buNone/>
            </a:pPr>
            <a:r>
              <a:rPr lang="en-US" u="sng" dirty="0">
                <a:solidFill>
                  <a:schemeClr val="tx2"/>
                </a:solidFill>
              </a:rPr>
              <a:t>consultants@prc.utexas.edu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6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What are macros?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 short string of characters (</a:t>
            </a:r>
            <a:r>
              <a:rPr lang="en-US" dirty="0" err="1">
                <a:solidFill>
                  <a:schemeClr val="accent1"/>
                </a:solidFill>
              </a:rPr>
              <a:t>macroname</a:t>
            </a:r>
            <a:r>
              <a:rPr lang="en-US" dirty="0">
                <a:solidFill>
                  <a:schemeClr val="accent1"/>
                </a:solidFill>
              </a:rPr>
              <a:t>) that stands for another string of characters (</a:t>
            </a:r>
            <a:r>
              <a:rPr lang="en-US" dirty="0" err="1">
                <a:solidFill>
                  <a:schemeClr val="accent1"/>
                </a:solidFill>
              </a:rPr>
              <a:t>macrocontents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You can think of a macro as a shortcut or as shorthand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2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A very silly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362200"/>
            <a:ext cx="63246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Syntax is: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1"/>
                </a:solidFill>
              </a:rPr>
              <a:t>local </a:t>
            </a:r>
            <a:r>
              <a:rPr lang="en-US" i="1" dirty="0" err="1">
                <a:solidFill>
                  <a:schemeClr val="accent1"/>
                </a:solidFill>
              </a:rPr>
              <a:t>macroname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macrocontents</a:t>
            </a:r>
            <a:endParaRPr lang="en-US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Or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1"/>
                </a:solidFill>
              </a:rPr>
              <a:t>global </a:t>
            </a:r>
            <a:r>
              <a:rPr lang="en-US" i="1" dirty="0" err="1">
                <a:solidFill>
                  <a:schemeClr val="accent1"/>
                </a:solidFill>
              </a:rPr>
              <a:t>macroname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macrocontents</a:t>
            </a:r>
            <a:endParaRPr lang="en-US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You probably wouldn’t store a single number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67" y="2066925"/>
            <a:ext cx="1552575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9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But you might use macros for…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Long lists of variables</a:t>
            </a:r>
          </a:p>
          <a:p>
            <a:r>
              <a:rPr lang="en-US" dirty="0">
                <a:solidFill>
                  <a:schemeClr val="accent1"/>
                </a:solidFill>
              </a:rPr>
              <a:t>File paths</a:t>
            </a:r>
          </a:p>
          <a:p>
            <a:r>
              <a:rPr lang="en-US" dirty="0">
                <a:solidFill>
                  <a:schemeClr val="accent1"/>
                </a:solidFill>
              </a:rPr>
              <a:t>Saved model results</a:t>
            </a:r>
          </a:p>
          <a:p>
            <a:r>
              <a:rPr lang="en-US" dirty="0">
                <a:solidFill>
                  <a:schemeClr val="accent1"/>
                </a:solidFill>
              </a:rPr>
              <a:t>A sequence of numbers</a:t>
            </a:r>
          </a:p>
        </p:txBody>
      </p:sp>
    </p:spTree>
    <p:extLst>
      <p:ext uri="{BB962C8B-B14F-4D97-AF65-F5344CB8AC3E}">
        <p14:creationId xmlns:p14="http://schemas.microsoft.com/office/powerpoint/2010/main" val="58580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Why use macros?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Better reproducibility</a:t>
            </a:r>
          </a:p>
          <a:p>
            <a:r>
              <a:rPr lang="en-US" dirty="0">
                <a:solidFill>
                  <a:schemeClr val="accent1"/>
                </a:solidFill>
              </a:rPr>
              <a:t>Fewer user errors</a:t>
            </a:r>
          </a:p>
          <a:p>
            <a:r>
              <a:rPr lang="en-US" dirty="0">
                <a:solidFill>
                  <a:schemeClr val="accent1"/>
                </a:solidFill>
              </a:rPr>
              <a:t>Cleaner code</a:t>
            </a:r>
          </a:p>
          <a:p>
            <a:r>
              <a:rPr lang="en-US" dirty="0">
                <a:solidFill>
                  <a:schemeClr val="accent1"/>
                </a:solidFill>
              </a:rPr>
              <a:t>Fewer headaches</a:t>
            </a:r>
          </a:p>
          <a:p>
            <a:r>
              <a:rPr lang="en-US" dirty="0">
                <a:solidFill>
                  <a:schemeClr val="accent1"/>
                </a:solidFill>
              </a:rPr>
              <a:t>Foundation for creating custom programs</a:t>
            </a:r>
          </a:p>
        </p:txBody>
      </p:sp>
    </p:spTree>
    <p:extLst>
      <p:ext uri="{BB962C8B-B14F-4D97-AF65-F5344CB8AC3E}">
        <p14:creationId xmlns:p14="http://schemas.microsoft.com/office/powerpoint/2010/main" val="248237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Two types of 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Local macros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Specific to a do-file or a Stata session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Disappears when you come to the end of a do-file or your Stata session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Global macros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Exists forever, across do-files, across sessions (until you overwrite it)</a:t>
            </a:r>
          </a:p>
        </p:txBody>
      </p:sp>
    </p:spTree>
    <p:extLst>
      <p:ext uri="{BB962C8B-B14F-4D97-AF65-F5344CB8AC3E}">
        <p14:creationId xmlns:p14="http://schemas.microsoft.com/office/powerpoint/2010/main" val="253566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Two types of 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Local macros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Type macro name within `  ’ (single quotes) to tell Stata you are referring to a local macro</a:t>
            </a:r>
          </a:p>
          <a:p>
            <a:r>
              <a:rPr lang="en-US" b="1" dirty="0">
                <a:solidFill>
                  <a:schemeClr val="accent1"/>
                </a:solidFill>
              </a:rPr>
              <a:t>Global macros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Type $ before macro name to tell Stata you are referring to a global macro</a:t>
            </a:r>
          </a:p>
        </p:txBody>
      </p:sp>
    </p:spTree>
    <p:extLst>
      <p:ext uri="{BB962C8B-B14F-4D97-AF65-F5344CB8AC3E}">
        <p14:creationId xmlns:p14="http://schemas.microsoft.com/office/powerpoint/2010/main" val="306230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8" y="82391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Less silly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Stata will open </a:t>
            </a:r>
            <a:r>
              <a:rPr lang="en-US" sz="2600" dirty="0">
                <a:solidFill>
                  <a:schemeClr val="accent1"/>
                </a:solidFill>
              </a:rPr>
              <a:t>"D:\Users\maslowsky\Natality\Recodes\natl_full.dta"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This is useful because if I ever re-organize my files, all I have to do is change macros at the beginning of the do file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7400"/>
            <a:ext cx="429846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5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17410"/>
            <a:ext cx="8229600" cy="109773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Use a local macro to define a list of covariates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04949"/>
            <a:ext cx="7924800" cy="431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31390"/>
      </p:ext>
    </p:extLst>
  </p:cSld>
  <p:clrMapOvr>
    <a:masterClrMapping/>
  </p:clrMapOvr>
</p:sld>
</file>

<file path=ppt/theme/theme1.xml><?xml version="1.0" encoding="utf-8"?>
<a:theme xmlns:a="http://schemas.openxmlformats.org/drawingml/2006/main" name="4-3 White Backgroud">
  <a:themeElements>
    <a:clrScheme name="PRC1">
      <a:dk1>
        <a:sysClr val="windowText" lastClr="000000"/>
      </a:dk1>
      <a:lt1>
        <a:srgbClr val="F2F2F2"/>
      </a:lt1>
      <a:dk2>
        <a:srgbClr val="44546A"/>
      </a:dk2>
      <a:lt2>
        <a:srgbClr val="E7E6E6"/>
      </a:lt2>
      <a:accent1>
        <a:srgbClr val="BF5700"/>
      </a:accent1>
      <a:accent2>
        <a:srgbClr val="005F86"/>
      </a:accent2>
      <a:accent3>
        <a:srgbClr val="D6D2C4"/>
      </a:accent3>
      <a:accent4>
        <a:srgbClr val="333F48"/>
      </a:accent4>
      <a:accent5>
        <a:srgbClr val="C55700"/>
      </a:accent5>
      <a:accent6>
        <a:srgbClr val="382F2D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xas PRC Powerpoint Template" id="{6A70DA41-7ED2-4DCC-8D7D-12DF442A88CF}" vid="{4A643343-6445-42BD-98AD-A0A5176857B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Stata Tips - Loops &amp; Macros</Template>
  <TotalTime>0</TotalTime>
  <Words>638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4-3 White Backgroud</vt:lpstr>
      <vt:lpstr>Stata Tips and Tricks: Loops and Macros</vt:lpstr>
      <vt:lpstr>What are macros?</vt:lpstr>
      <vt:lpstr>A very silly example</vt:lpstr>
      <vt:lpstr>But you might use macros for…</vt:lpstr>
      <vt:lpstr>Why use macros?</vt:lpstr>
      <vt:lpstr>Two types of macros</vt:lpstr>
      <vt:lpstr>Two types of macros</vt:lpstr>
      <vt:lpstr>Less silly examples</vt:lpstr>
      <vt:lpstr>PowerPoint Presentation</vt:lpstr>
      <vt:lpstr>What are loops?</vt:lpstr>
      <vt:lpstr>Another silly example</vt:lpstr>
      <vt:lpstr>forvalues or foreach?</vt:lpstr>
      <vt:lpstr>Less silly examples</vt:lpstr>
      <vt:lpstr>Less silly examples</vt:lpstr>
      <vt:lpstr>Nested loops – loops within loops</vt:lpstr>
      <vt:lpstr>Combining loops AND macros</vt:lpstr>
      <vt:lpstr>Where to get help?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Stata Tips and Tricks: Loops and Macros</dc:title>
  <dc:subject/>
  <dc:creator>Haley Stritzel</dc:creator>
  <cp:keywords/>
  <dc:description/>
  <cp:lastModifiedBy>Stritzel, Haley</cp:lastModifiedBy>
  <cp:revision>24</cp:revision>
  <cp:lastPrinted>2011-01-24T02:49:42Z</cp:lastPrinted>
  <dcterms:created xsi:type="dcterms:W3CDTF">2020-10-27T19:57:01Z</dcterms:created>
  <dcterms:modified xsi:type="dcterms:W3CDTF">2020-10-29T15:23:42Z</dcterms:modified>
  <cp:category/>
</cp:coreProperties>
</file>