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9144000" cy="5143500" type="screen16x9"/>
  <p:notesSz cx="6858000" cy="9144000"/>
  <p:embeddedFontLst>
    <p:embeddedFont>
      <p:font typeface="Georgia" panose="02040502050405020303" pitchFamily="18" charset="0"/>
      <p:regular r:id="rId11"/>
      <p:bold r:id="rId12"/>
      <p:italic r:id="rId13"/>
      <p:boldItalic r:id="rId14"/>
    </p:embeddedFont>
    <p:embeddedFont>
      <p:font typeface="Nunito" panose="020B0604020202020204" charset="0"/>
      <p:regular r:id="rId15"/>
      <p:bold r:id="rId16"/>
      <p:italic r:id="rId17"/>
      <p:boldItalic r:id="rId18"/>
    </p:embeddedFont>
    <p:embeddedFont>
      <p:font typeface="Nunito L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2ff1530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2ff1530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29ef38f5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29ef38f5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62ff1530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62ff1530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62ff1530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62ff1530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stefanie.donley@austin.utexas.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nam12.safelinks.protection.outlook.com/?url=https%3A%2F%2Futexas.box.com%2Fs%2Fluzqghox9cws4n521tf8d7qxofzci2ej&amp;data=05%7C01%7C%7C0e50fdfad72840f5879a08da3e7c48f4%7C31d7e2a5bdd8414e9e97bea998ebdfe1%7C0%7C0%7C637891000778399818%7CUnknown%7CTWFpbGZsb3d8eyJWIjoiMC4wLjAwMDAiLCJQIjoiV2luMzIiLCJBTiI6Ik1haWwiLCJXVCI6Mn0%3D%7C3000%7C%7C%7C&amp;sdata=skN2z%2FKMmaPIMUH1nKCr6OCb9xuE8vHi16xpBt%2BQbTI%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positories.lib.utexas.edu/handle/2152/4" TargetMode="External"/><Relationship Id="rId2" Type="http://schemas.openxmlformats.org/officeDocument/2006/relationships/hyperlink" Target="https://repositories.lib.utexas.edu/" TargetMode="External"/><Relationship Id="rId1" Type="http://schemas.openxmlformats.org/officeDocument/2006/relationships/slideLayout" Target="../slideLayouts/slideLayout11.xml"/><Relationship Id="rId6" Type="http://schemas.openxmlformats.org/officeDocument/2006/relationships/hyperlink" Target="https://utexas.box.com/s/luzqghox9cws4n521tf8d7qxofzci2ej" TargetMode="External"/><Relationship Id="rId5" Type="http://schemas.openxmlformats.org/officeDocument/2006/relationships/hyperlink" Target="https://repositories.lib.utexas.edu/handle/2152/4/browse?type=department&amp;value=Art+History" TargetMode="External"/><Relationship Id="rId4" Type="http://schemas.openxmlformats.org/officeDocument/2006/relationships/hyperlink" Target="https://repositories.lib.utexas.edu/handle/2152/4/browse?type=depar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Picture 4">
            <a:extLst>
              <a:ext uri="{FF2B5EF4-FFF2-40B4-BE49-F238E27FC236}">
                <a16:creationId xmlns:a16="http://schemas.microsoft.com/office/drawing/2014/main" id="{3F1641C4-D99B-4A3A-A8FF-39D3037018A8}"/>
              </a:ext>
            </a:extLst>
          </p:cNvPr>
          <p:cNvPicPr>
            <a:picLocks noChangeAspect="1"/>
          </p:cNvPicPr>
          <p:nvPr/>
        </p:nvPicPr>
        <p:blipFill rotWithShape="1">
          <a:blip r:embed="rId3"/>
          <a:srcRect l="5071" t="18766"/>
          <a:stretch/>
        </p:blipFill>
        <p:spPr>
          <a:xfrm>
            <a:off x="0" y="0"/>
            <a:ext cx="9144000" cy="5143500"/>
          </a:xfrm>
          <a:prstGeom prst="rect">
            <a:avLst/>
          </a:prstGeom>
        </p:spPr>
      </p:pic>
      <p:sp>
        <p:nvSpPr>
          <p:cNvPr id="54" name="Google Shape;54;p13"/>
          <p:cNvSpPr txBox="1">
            <a:spLocks noGrp="1"/>
          </p:cNvSpPr>
          <p:nvPr>
            <p:ph type="ctrTitle"/>
          </p:nvPr>
        </p:nvSpPr>
        <p:spPr>
          <a:xfrm>
            <a:off x="171449" y="188588"/>
            <a:ext cx="7660725" cy="166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Georgia"/>
                <a:ea typeface="Georgia"/>
                <a:cs typeface="Georgia"/>
                <a:sym typeface="Georgia"/>
              </a:rPr>
              <a:t>Fall 2022</a:t>
            </a:r>
            <a:endParaRPr sz="4800" dirty="0">
              <a:latin typeface="Georgia"/>
              <a:ea typeface="Georgia"/>
              <a:cs typeface="Georgia"/>
              <a:sym typeface="Georgia"/>
            </a:endParaRPr>
          </a:p>
          <a:p>
            <a:pPr marL="0" lvl="0" indent="0" algn="l" rtl="0">
              <a:spcBef>
                <a:spcPts val="0"/>
              </a:spcBef>
              <a:spcAft>
                <a:spcPts val="0"/>
              </a:spcAft>
              <a:buNone/>
            </a:pPr>
            <a:r>
              <a:rPr lang="en" sz="4800" dirty="0">
                <a:latin typeface="Georgia"/>
                <a:ea typeface="Georgia"/>
                <a:cs typeface="Georgia"/>
                <a:sym typeface="Georgia"/>
              </a:rPr>
              <a:t>Colloquium Workshop</a:t>
            </a:r>
            <a:endParaRPr sz="4800" dirty="0">
              <a:latin typeface="Georgia"/>
              <a:ea typeface="Georgia"/>
              <a:cs typeface="Georgia"/>
              <a:sym typeface="Georgia"/>
            </a:endParaRPr>
          </a:p>
        </p:txBody>
      </p:sp>
      <p:sp>
        <p:nvSpPr>
          <p:cNvPr id="55" name="Google Shape;55;p13"/>
          <p:cNvSpPr txBox="1">
            <a:spLocks noGrp="1"/>
          </p:cNvSpPr>
          <p:nvPr>
            <p:ph type="subTitle" idx="1"/>
          </p:nvPr>
        </p:nvSpPr>
        <p:spPr>
          <a:xfrm>
            <a:off x="387900" y="3857625"/>
            <a:ext cx="4908000" cy="9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Nunito Light"/>
                <a:ea typeface="Nunito Light"/>
                <a:cs typeface="Nunito Light"/>
                <a:sym typeface="Nunito Light"/>
              </a:rPr>
              <a:t>John </a:t>
            </a:r>
            <a:r>
              <a:rPr lang="en-US" sz="2000" dirty="0">
                <a:latin typeface="Nunito Light"/>
                <a:ea typeface="Nunito Light"/>
                <a:cs typeface="Nunito Light"/>
                <a:sym typeface="Nunito Light"/>
              </a:rPr>
              <a:t>R. </a:t>
            </a:r>
            <a:r>
              <a:rPr lang="en" sz="2000" dirty="0">
                <a:latin typeface="Nunito Light"/>
                <a:ea typeface="Nunito Light"/>
                <a:cs typeface="Nunito Light"/>
                <a:sym typeface="Nunito Light"/>
              </a:rPr>
              <a:t>Clarke, Graduate Advisor and </a:t>
            </a:r>
            <a:endParaRPr sz="2000" dirty="0">
              <a:latin typeface="Nunito Light"/>
              <a:ea typeface="Nunito Light"/>
              <a:cs typeface="Nunito Light"/>
              <a:sym typeface="Nunito Light"/>
            </a:endParaRPr>
          </a:p>
          <a:p>
            <a:pPr marL="0" lvl="0" indent="0" algn="l" rtl="0">
              <a:spcBef>
                <a:spcPts val="0"/>
              </a:spcBef>
              <a:spcAft>
                <a:spcPts val="0"/>
              </a:spcAft>
              <a:buNone/>
            </a:pPr>
            <a:r>
              <a:rPr lang="en" sz="2000" dirty="0">
                <a:latin typeface="Nunito Light"/>
                <a:ea typeface="Nunito Light"/>
                <a:cs typeface="Nunito Light"/>
                <a:sym typeface="Nunito Light"/>
              </a:rPr>
              <a:t>Graduate Student Art History Association</a:t>
            </a:r>
            <a:endParaRPr sz="2000" dirty="0">
              <a:latin typeface="Nunito Light"/>
              <a:ea typeface="Nunito Light"/>
              <a:cs typeface="Nunito Light"/>
              <a:sym typeface="Nuni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10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Georgia"/>
                <a:ea typeface="Georgia"/>
                <a:cs typeface="Georgia"/>
                <a:sym typeface="Georgia"/>
              </a:rPr>
              <a:t>The Process</a:t>
            </a:r>
            <a:endParaRPr sz="2400">
              <a:solidFill>
                <a:srgbClr val="000000"/>
              </a:solidFill>
              <a:latin typeface="Georgia"/>
              <a:ea typeface="Georgia"/>
              <a:cs typeface="Georgia"/>
              <a:sym typeface="Georgia"/>
            </a:endParaRPr>
          </a:p>
        </p:txBody>
      </p:sp>
      <p:sp>
        <p:nvSpPr>
          <p:cNvPr id="61" name="Google Shape;61;p14"/>
          <p:cNvSpPr txBox="1">
            <a:spLocks noGrp="1"/>
          </p:cNvSpPr>
          <p:nvPr>
            <p:ph type="body" idx="1"/>
          </p:nvPr>
        </p:nvSpPr>
        <p:spPr>
          <a:xfrm>
            <a:off x="311700" y="457200"/>
            <a:ext cx="8520600" cy="398022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50" u="sng" dirty="0">
                <a:solidFill>
                  <a:srgbClr val="000000"/>
                </a:solidFill>
                <a:latin typeface="Nunito"/>
                <a:ea typeface="Nunito"/>
                <a:cs typeface="Nunito"/>
                <a:sym typeface="Nunito"/>
              </a:rPr>
              <a:t>Spring</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Meet with your primary advisor to discuss your planned topic.</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Register for colloquium hours during advising.</a:t>
            </a:r>
            <a:endParaRPr sz="1250" dirty="0">
              <a:solidFill>
                <a:srgbClr val="000000"/>
              </a:solidFill>
              <a:latin typeface="Nunito"/>
              <a:ea typeface="Nunito"/>
              <a:cs typeface="Nunito"/>
              <a:sym typeface="Nunito"/>
            </a:endParaRPr>
          </a:p>
          <a:p>
            <a:pPr marL="0" lvl="0" indent="0" algn="l" rtl="0">
              <a:lnSpc>
                <a:spcPct val="100000"/>
              </a:lnSpc>
              <a:spcBef>
                <a:spcPts val="0"/>
              </a:spcBef>
              <a:spcAft>
                <a:spcPts val="0"/>
              </a:spcAft>
              <a:buNone/>
            </a:pPr>
            <a:r>
              <a:rPr lang="en" sz="1250" u="sng" dirty="0">
                <a:solidFill>
                  <a:srgbClr val="000000"/>
                </a:solidFill>
                <a:latin typeface="Nunito"/>
                <a:ea typeface="Nunito"/>
                <a:cs typeface="Nunito"/>
                <a:sym typeface="Nunito"/>
              </a:rPr>
              <a:t>Summer</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Take this time to familiarize yourself with your topic and narrow in on your primary questions.</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Assemble a bibliography and read widely in the secondary literature.</a:t>
            </a:r>
            <a:endParaRPr sz="1250" dirty="0">
              <a:solidFill>
                <a:srgbClr val="000000"/>
              </a:solidFill>
              <a:latin typeface="Nunito"/>
              <a:ea typeface="Nunito"/>
              <a:cs typeface="Nunito"/>
              <a:sym typeface="Nunito"/>
            </a:endParaRPr>
          </a:p>
          <a:p>
            <a:pPr marL="457200" lvl="0" indent="-307975" algn="l" rtl="0">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If applying for P</a:t>
            </a:r>
            <a:r>
              <a:rPr lang="en-US" sz="1250" dirty="0">
                <a:solidFill>
                  <a:srgbClr val="000000"/>
                </a:solidFill>
                <a:latin typeface="Nunito"/>
                <a:ea typeface="Nunito"/>
                <a:cs typeface="Nunito"/>
                <a:sym typeface="Nunito"/>
              </a:rPr>
              <a:t>h</a:t>
            </a:r>
            <a:r>
              <a:rPr lang="en" sz="1250" dirty="0">
                <a:solidFill>
                  <a:srgbClr val="000000"/>
                </a:solidFill>
                <a:latin typeface="Nunito"/>
                <a:ea typeface="Nunito"/>
                <a:cs typeface="Nunito"/>
                <a:sym typeface="Nunito"/>
              </a:rPr>
              <a:t>D programs in the fall, it is best to have a draft of prospectus done by end of summer.  This helps with writing your statement of purpose.</a:t>
            </a:r>
          </a:p>
          <a:p>
            <a:pPr marL="0" lvl="0" indent="0" algn="l" rtl="0">
              <a:spcBef>
                <a:spcPts val="0"/>
              </a:spcBef>
              <a:spcAft>
                <a:spcPts val="0"/>
              </a:spcAft>
              <a:buClr>
                <a:srgbClr val="000000"/>
              </a:buClr>
              <a:buSzPts val="1250"/>
              <a:buNone/>
            </a:pPr>
            <a:r>
              <a:rPr lang="en-US" sz="1250" u="sng" dirty="0">
                <a:solidFill>
                  <a:srgbClr val="000000"/>
                </a:solidFill>
                <a:latin typeface="Nunito"/>
                <a:ea typeface="Nunito"/>
                <a:cs typeface="Nunito"/>
                <a:sym typeface="Nunito"/>
              </a:rPr>
              <a:t>F</a:t>
            </a:r>
            <a:r>
              <a:rPr lang="en" sz="1250" u="sng" dirty="0">
                <a:solidFill>
                  <a:srgbClr val="000000"/>
                </a:solidFill>
                <a:latin typeface="Nunito"/>
                <a:ea typeface="Nunito"/>
                <a:cs typeface="Nunito"/>
                <a:sym typeface="Nunito"/>
              </a:rPr>
              <a:t>all</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Check in with your advisor. Set a schedule and work through drafts of your prospectus. Get a sense of when you will be ready for the colloquium (earlier is better—you get feedback and move onto writing or exams).</a:t>
            </a:r>
            <a:endParaRPr sz="1250" dirty="0">
              <a:solidFill>
                <a:srgbClr val="000000"/>
              </a:solidFill>
              <a:latin typeface="Nunito"/>
              <a:ea typeface="Nunito"/>
              <a:cs typeface="Nunito"/>
              <a:sym typeface="Nunito"/>
            </a:endParaRPr>
          </a:p>
          <a:p>
            <a:pPr marL="457200" lvl="0" indent="-307975" algn="l" rtl="0">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even if you aren’t ready to schedule your colloquium at the beginning of the fall, email everyone and ask about their travel plans for the semester, then note that you will follow up. </a:t>
            </a:r>
            <a:r>
              <a:rPr lang="en-US" sz="1250" b="1" dirty="0">
                <a:solidFill>
                  <a:srgbClr val="000000"/>
                </a:solidFill>
                <a:latin typeface="Nunito"/>
                <a:ea typeface="Nunito"/>
                <a:cs typeface="Nunito"/>
                <a:sym typeface="Nunito"/>
              </a:rPr>
              <a:t>It is your responsibility to schedule the colloquium.</a:t>
            </a:r>
            <a:endParaRPr sz="1250" b="1"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Light"/>
              <a:buChar char="●"/>
            </a:pPr>
            <a:r>
              <a:rPr lang="en" sz="1250" dirty="0">
                <a:solidFill>
                  <a:srgbClr val="000000"/>
                </a:solidFill>
                <a:latin typeface="Nunito"/>
                <a:ea typeface="Nunito"/>
                <a:cs typeface="Nunito"/>
                <a:sym typeface="Nunito"/>
              </a:rPr>
              <a:t>Assemble your committee, set a date for colloquium (use a Doodle poll, this may take more than one try). PhD committees </a:t>
            </a:r>
            <a:r>
              <a:rPr lang="en" sz="1250" b="1" dirty="0">
                <a:solidFill>
                  <a:srgbClr val="000000"/>
                </a:solidFill>
                <a:latin typeface="Nunito"/>
                <a:ea typeface="Nunito"/>
                <a:cs typeface="Nunito"/>
                <a:sym typeface="Nunito"/>
              </a:rPr>
              <a:t>must</a:t>
            </a:r>
            <a:r>
              <a:rPr lang="en" sz="1250" dirty="0">
                <a:solidFill>
                  <a:srgbClr val="000000"/>
                </a:solidFill>
                <a:latin typeface="Nunito"/>
                <a:ea typeface="Nunito"/>
                <a:cs typeface="Nunito"/>
                <a:sym typeface="Nunito"/>
              </a:rPr>
              <a:t> have 1 out-of-department faculty member.</a:t>
            </a:r>
            <a:endParaRPr sz="1250" dirty="0">
              <a:solidFill>
                <a:srgbClr val="00000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When a colloquium date is set, confirm with Graduate Advisor (John Clarke), your committee, and the Grad Coordinator (Clare Thoman). To reserve DFA 2.506 for your colloquium, email </a:t>
            </a:r>
            <a:r>
              <a:rPr lang="en-US" sz="1250" dirty="0" err="1">
                <a:solidFill>
                  <a:srgbClr val="0070C0"/>
                </a:solidFill>
                <a:latin typeface="Nunito"/>
                <a:ea typeface="Nunito"/>
                <a:cs typeface="Nunito"/>
                <a:sym typeface="Nunito"/>
                <a:hlinkClick r:id="rId3">
                  <a:extLst>
                    <a:ext uri="{A12FA001-AC4F-418D-AE19-62706E023703}">
                      <ahyp:hlinkClr xmlns:ahyp="http://schemas.microsoft.com/office/drawing/2018/hyperlinkcolor" val="tx"/>
                    </a:ext>
                  </a:extLst>
                </a:hlinkClick>
              </a:rPr>
              <a:t>stefanie</a:t>
            </a:r>
            <a:r>
              <a:rPr lang="en" sz="1250" dirty="0">
                <a:solidFill>
                  <a:srgbClr val="0070C0"/>
                </a:solidFill>
                <a:latin typeface="Nunito"/>
                <a:ea typeface="Nunito"/>
                <a:cs typeface="Nunito"/>
                <a:sym typeface="Nunito"/>
                <a:hlinkClick r:id="rId3">
                  <a:extLst>
                    <a:ext uri="{A12FA001-AC4F-418D-AE19-62706E023703}">
                      <ahyp:hlinkClr xmlns:ahyp="http://schemas.microsoft.com/office/drawing/2018/hyperlinkcolor" val="tx"/>
                    </a:ext>
                  </a:extLst>
                </a:hlinkClick>
              </a:rPr>
              <a:t>.</a:t>
            </a:r>
            <a:r>
              <a:rPr lang="en-US" sz="1250" dirty="0">
                <a:solidFill>
                  <a:srgbClr val="0070C0"/>
                </a:solidFill>
                <a:latin typeface="Nunito"/>
                <a:ea typeface="Nunito"/>
                <a:cs typeface="Nunito"/>
                <a:sym typeface="Nunito"/>
                <a:hlinkClick r:id="rId3">
                  <a:extLst>
                    <a:ext uri="{A12FA001-AC4F-418D-AE19-62706E023703}">
                      <ahyp:hlinkClr xmlns:ahyp="http://schemas.microsoft.com/office/drawing/2018/hyperlinkcolor" val="tx"/>
                    </a:ext>
                  </a:extLst>
                </a:hlinkClick>
              </a:rPr>
              <a:t>donley@austin.utexas.edu</a:t>
            </a:r>
            <a:endParaRPr lang="en-US" sz="1250" dirty="0">
              <a:solidFill>
                <a:srgbClr val="0070C0"/>
              </a:solidFill>
              <a:latin typeface="Nunito"/>
              <a:ea typeface="Nunito"/>
              <a:cs typeface="Nunito"/>
              <a:sym typeface="Nunito"/>
            </a:endParaRPr>
          </a:p>
          <a:p>
            <a:pPr marL="457200" lvl="0" indent="-307975" algn="l" rtl="0">
              <a:lnSpc>
                <a:spcPct val="100000"/>
              </a:lnSpc>
              <a:spcBef>
                <a:spcPts val="0"/>
              </a:spcBef>
              <a:spcAft>
                <a:spcPts val="0"/>
              </a:spcAft>
              <a:buClr>
                <a:srgbClr val="000000"/>
              </a:buClr>
              <a:buSzPts val="1250"/>
              <a:buFont typeface="Nunito"/>
              <a:buChar char="●"/>
            </a:pPr>
            <a:r>
              <a:rPr lang="en" sz="1250" dirty="0">
                <a:solidFill>
                  <a:srgbClr val="000000"/>
                </a:solidFill>
                <a:latin typeface="Nunito"/>
                <a:ea typeface="Nunito"/>
                <a:cs typeface="Nunito"/>
                <a:sym typeface="Nunito"/>
              </a:rPr>
              <a:t>Distribute an electronic (PDF) copy of the prospectus and a physical copy to the entire committee one week before your colloquium.</a:t>
            </a:r>
            <a:endParaRPr sz="1250" dirty="0">
              <a:solidFill>
                <a:srgbClr val="0000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57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Georgia"/>
                <a:ea typeface="Georgia"/>
                <a:cs typeface="Georgia"/>
                <a:sym typeface="Georgia"/>
              </a:rPr>
              <a:t>Committees</a:t>
            </a:r>
            <a:endParaRPr sz="2400">
              <a:solidFill>
                <a:srgbClr val="000000"/>
              </a:solidFill>
              <a:latin typeface="Georgia"/>
              <a:ea typeface="Georgia"/>
              <a:cs typeface="Georgia"/>
              <a:sym typeface="Georgia"/>
            </a:endParaRPr>
          </a:p>
        </p:txBody>
      </p:sp>
      <p:sp>
        <p:nvSpPr>
          <p:cNvPr id="67" name="Google Shape;67;p15"/>
          <p:cNvSpPr txBox="1">
            <a:spLocks noGrp="1"/>
          </p:cNvSpPr>
          <p:nvPr>
            <p:ph type="body" idx="1"/>
          </p:nvPr>
        </p:nvSpPr>
        <p:spPr>
          <a:xfrm>
            <a:off x="311700" y="730675"/>
            <a:ext cx="8520600" cy="389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u="sng" dirty="0">
                <a:solidFill>
                  <a:srgbClr val="000000"/>
                </a:solidFill>
                <a:latin typeface="Nunito Light"/>
                <a:ea typeface="Nunito Light"/>
                <a:cs typeface="Nunito Light"/>
                <a:sym typeface="Nunito Light"/>
              </a:rPr>
              <a:t>MA</a:t>
            </a:r>
            <a:endParaRPr sz="1300" u="sng" dirty="0">
              <a:solidFill>
                <a:srgbClr val="000000"/>
              </a:solidFill>
              <a:latin typeface="Nunito Light"/>
              <a:ea typeface="Nunito Light"/>
              <a:cs typeface="Nunito Light"/>
              <a:sym typeface="Nunito Light"/>
            </a:endParaRPr>
          </a:p>
          <a:p>
            <a:pPr marL="0" lvl="0" indent="0" algn="l" rtl="0">
              <a:spcBef>
                <a:spcPts val="0"/>
              </a:spcBef>
              <a:spcAft>
                <a:spcPts val="0"/>
              </a:spcAft>
              <a:buNone/>
            </a:pPr>
            <a:r>
              <a:rPr lang="en" sz="1300" dirty="0">
                <a:solidFill>
                  <a:srgbClr val="000000"/>
                </a:solidFill>
                <a:latin typeface="Nunito"/>
                <a:ea typeface="Nunito"/>
                <a:cs typeface="Nunito"/>
                <a:sym typeface="Nunito"/>
              </a:rPr>
              <a:t>The Thesis Colloquium is attended by </a:t>
            </a:r>
            <a:r>
              <a:rPr lang="en" sz="1300" dirty="0">
                <a:solidFill>
                  <a:srgbClr val="000000"/>
                </a:solidFill>
                <a:highlight>
                  <a:srgbClr val="FFFF00"/>
                </a:highlight>
                <a:latin typeface="Nunito"/>
                <a:ea typeface="Nunito"/>
                <a:cs typeface="Nunito"/>
                <a:sym typeface="Nunito"/>
              </a:rPr>
              <a:t>five</a:t>
            </a:r>
            <a:r>
              <a:rPr lang="en" sz="1300" dirty="0">
                <a:solidFill>
                  <a:srgbClr val="000000"/>
                </a:solidFill>
                <a:latin typeface="Nunito"/>
                <a:ea typeface="Nunito"/>
                <a:cs typeface="Nunito"/>
                <a:sym typeface="Nunito"/>
              </a:rPr>
              <a:t> faculty members:</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Graduate Adviser for Art History (Clarke)</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Student’s thesis adviser</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Second reader for the thesis</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Two additional faculty members chosen by the student in consultation with the thesis adviser</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One faculty member can be from out-of-department.</a:t>
            </a:r>
            <a:endParaRPr sz="1300" dirty="0">
              <a:solidFill>
                <a:srgbClr val="000000"/>
              </a:solidFill>
              <a:latin typeface="Nunito"/>
              <a:ea typeface="Nunito"/>
              <a:cs typeface="Nunito"/>
              <a:sym typeface="Nunito"/>
            </a:endParaRPr>
          </a:p>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If the Graduate Adviser is also the thesis adviser, only three additional faculty are needed</a:t>
            </a:r>
            <a:endParaRPr sz="1300" dirty="0">
              <a:solidFill>
                <a:srgbClr val="000000"/>
              </a:solidFill>
              <a:latin typeface="Nunito"/>
              <a:ea typeface="Nunito"/>
              <a:cs typeface="Nunito"/>
              <a:sym typeface="Nunito"/>
            </a:endParaRPr>
          </a:p>
          <a:p>
            <a:pPr marL="457200" lvl="0" indent="0" algn="l" rtl="0">
              <a:spcBef>
                <a:spcPts val="0"/>
              </a:spcBef>
              <a:spcAft>
                <a:spcPts val="0"/>
              </a:spcAft>
              <a:buNone/>
            </a:pPr>
            <a:endParaRPr sz="1300" dirty="0">
              <a:solidFill>
                <a:srgbClr val="000000"/>
              </a:solidFill>
              <a:latin typeface="Nunito"/>
              <a:ea typeface="Nunito"/>
              <a:cs typeface="Nunito"/>
              <a:sym typeface="Nunito"/>
            </a:endParaRPr>
          </a:p>
          <a:p>
            <a:pPr marL="0" lvl="0" indent="0" algn="l" rtl="0">
              <a:lnSpc>
                <a:spcPct val="100000"/>
              </a:lnSpc>
              <a:spcBef>
                <a:spcPts val="0"/>
              </a:spcBef>
              <a:spcAft>
                <a:spcPts val="0"/>
              </a:spcAft>
              <a:buNone/>
            </a:pPr>
            <a:r>
              <a:rPr lang="en" sz="1300" u="sng" dirty="0">
                <a:solidFill>
                  <a:srgbClr val="000000"/>
                </a:solidFill>
                <a:latin typeface="Nunito Light"/>
                <a:ea typeface="Nunito Light"/>
                <a:cs typeface="Nunito Light"/>
                <a:sym typeface="Nunito Light"/>
              </a:rPr>
              <a:t>PhD</a:t>
            </a:r>
            <a:endParaRPr sz="1300" u="sng" dirty="0">
              <a:solidFill>
                <a:srgbClr val="000000"/>
              </a:solidFill>
              <a:latin typeface="Nunito Light"/>
              <a:ea typeface="Nunito Light"/>
              <a:cs typeface="Nunito Light"/>
              <a:sym typeface="Nunito Light"/>
            </a:endParaRPr>
          </a:p>
          <a:p>
            <a:pPr marL="0" lvl="0" indent="0" algn="l" rtl="0">
              <a:lnSpc>
                <a:spcPct val="100000"/>
              </a:lnSpc>
              <a:spcBef>
                <a:spcPts val="0"/>
              </a:spcBef>
              <a:spcAft>
                <a:spcPts val="0"/>
              </a:spcAft>
              <a:buNone/>
            </a:pPr>
            <a:r>
              <a:rPr lang="en" sz="1300" dirty="0">
                <a:solidFill>
                  <a:srgbClr val="000000"/>
                </a:solidFill>
                <a:latin typeface="Nunito"/>
                <a:ea typeface="Nunito"/>
                <a:cs typeface="Nunito"/>
                <a:sym typeface="Nunito"/>
              </a:rPr>
              <a:t>The Dissertation Colloquium is attended by </a:t>
            </a:r>
            <a:r>
              <a:rPr lang="en" sz="1300" dirty="0">
                <a:solidFill>
                  <a:srgbClr val="000000"/>
                </a:solidFill>
                <a:highlight>
                  <a:srgbClr val="FFFF00"/>
                </a:highlight>
                <a:latin typeface="Nunito"/>
                <a:ea typeface="Nunito"/>
                <a:cs typeface="Nunito"/>
                <a:sym typeface="Nunito"/>
              </a:rPr>
              <a:t>six</a:t>
            </a:r>
            <a:r>
              <a:rPr lang="en" sz="1300" dirty="0">
                <a:solidFill>
                  <a:srgbClr val="000000"/>
                </a:solidFill>
                <a:latin typeface="Nunito"/>
                <a:ea typeface="Nunito"/>
                <a:cs typeface="Nunito"/>
                <a:sym typeface="Nunito"/>
              </a:rPr>
              <a:t> faculty members:</a:t>
            </a:r>
            <a:endParaRPr sz="1300" dirty="0">
              <a:solidFill>
                <a:srgbClr val="000000"/>
              </a:solidFill>
              <a:latin typeface="Nunito"/>
              <a:ea typeface="Nunito"/>
              <a:cs typeface="Nunito"/>
              <a:sym typeface="Nunito"/>
            </a:endParaRPr>
          </a:p>
          <a:p>
            <a:pPr marL="457200" lvl="0" indent="-311150" algn="l" rtl="0">
              <a:lnSpc>
                <a:spcPct val="100000"/>
              </a:lnSpc>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Art History Graduate Adviser</a:t>
            </a:r>
            <a:endParaRPr sz="1300" dirty="0">
              <a:solidFill>
                <a:srgbClr val="000000"/>
              </a:solidFill>
              <a:latin typeface="Nunito"/>
              <a:ea typeface="Nunito"/>
              <a:cs typeface="Nunito"/>
              <a:sym typeface="Nunito"/>
            </a:endParaRPr>
          </a:p>
          <a:p>
            <a:pPr marL="457200" lvl="0" indent="-311150" algn="l" rtl="0">
              <a:lnSpc>
                <a:spcPct val="100000"/>
              </a:lnSpc>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Five faculty members who will be on the dissertation committee.</a:t>
            </a:r>
            <a:endParaRPr sz="1300" dirty="0">
              <a:solidFill>
                <a:srgbClr val="000000"/>
              </a:solidFill>
              <a:latin typeface="Nunito"/>
              <a:ea typeface="Nunito"/>
              <a:cs typeface="Nunito"/>
              <a:sym typeface="Nunito"/>
            </a:endParaRPr>
          </a:p>
          <a:p>
            <a:pPr marL="457200" lvl="0" indent="-311150" algn="l" rtl="0">
              <a:lnSpc>
                <a:spcPct val="100000"/>
              </a:lnSpc>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PhD committees </a:t>
            </a:r>
            <a:r>
              <a:rPr lang="en" sz="1300" b="1" dirty="0">
                <a:solidFill>
                  <a:srgbClr val="000000"/>
                </a:solidFill>
                <a:latin typeface="Nunito"/>
                <a:ea typeface="Nunito"/>
                <a:cs typeface="Nunito"/>
                <a:sym typeface="Nunito"/>
              </a:rPr>
              <a:t>must</a:t>
            </a:r>
            <a:r>
              <a:rPr lang="en" sz="1300" dirty="0">
                <a:solidFill>
                  <a:srgbClr val="000000"/>
                </a:solidFill>
                <a:latin typeface="Nunito"/>
                <a:ea typeface="Nunito"/>
                <a:cs typeface="Nunito"/>
                <a:sym typeface="Nunito"/>
              </a:rPr>
              <a:t> have 1 out-of-department faculty member.</a:t>
            </a:r>
            <a:endParaRPr sz="1300" dirty="0">
              <a:solidFill>
                <a:srgbClr val="000000"/>
              </a:solidFill>
              <a:latin typeface="Nunito"/>
              <a:ea typeface="Nunito"/>
              <a:cs typeface="Nunito"/>
              <a:sym typeface="Nunito"/>
            </a:endParaRPr>
          </a:p>
          <a:p>
            <a:pPr marL="457200" lvl="0" indent="-311150" algn="l" rtl="0">
              <a:lnSpc>
                <a:spcPct val="100000"/>
              </a:lnSpc>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If the Graduate Adviser is also the dissertation adviser, only four additional faculty members are required.</a:t>
            </a:r>
            <a:endParaRPr sz="1300" dirty="0">
              <a:solidFill>
                <a:srgbClr val="000000"/>
              </a:solidFill>
              <a:latin typeface="Nunito"/>
              <a:ea typeface="Nunito"/>
              <a:cs typeface="Nunito"/>
              <a:sym typeface="Nunito"/>
            </a:endParaRPr>
          </a:p>
          <a:p>
            <a:pPr marL="457200" lvl="0" indent="-311150" algn="l" rtl="0">
              <a:lnSpc>
                <a:spcPct val="100000"/>
              </a:lnSpc>
              <a:spcBef>
                <a:spcPts val="0"/>
              </a:spcBef>
              <a:spcAft>
                <a:spcPts val="0"/>
              </a:spcAft>
              <a:buClr>
                <a:srgbClr val="000000"/>
              </a:buClr>
              <a:buSzPts val="1300"/>
              <a:buFont typeface="Nunito"/>
              <a:buChar char="●"/>
            </a:pPr>
            <a:r>
              <a:rPr lang="en" sz="1300" dirty="0">
                <a:solidFill>
                  <a:srgbClr val="000000"/>
                </a:solidFill>
                <a:latin typeface="Nunito"/>
                <a:ea typeface="Nunito"/>
                <a:cs typeface="Nunito"/>
                <a:sym typeface="Nunito"/>
              </a:rPr>
              <a:t>All committee members are physically present at the colloquium. However, when a member of the committee is unable to attend in person, it is possible for that committee member to attend by </a:t>
            </a:r>
            <a:r>
              <a:rPr lang="en-US" sz="1300" dirty="0">
                <a:solidFill>
                  <a:srgbClr val="000000"/>
                </a:solidFill>
                <a:latin typeface="Nunito"/>
                <a:ea typeface="Nunito"/>
                <a:cs typeface="Nunito"/>
                <a:sym typeface="Nunito"/>
              </a:rPr>
              <a:t>Zoom</a:t>
            </a:r>
            <a:r>
              <a:rPr lang="en" sz="1300" dirty="0">
                <a:solidFill>
                  <a:srgbClr val="000000"/>
                </a:solidFill>
                <a:latin typeface="Nunito"/>
                <a:ea typeface="Nunito"/>
                <a:cs typeface="Nunito"/>
                <a:sym typeface="Nunito"/>
              </a:rPr>
              <a:t> or speaker phone/conference call.</a:t>
            </a:r>
            <a:endParaRPr sz="1300" u="sng" dirty="0">
              <a:solidFill>
                <a:srgbClr val="000000"/>
              </a:solidFill>
              <a:latin typeface="Nunito Light"/>
              <a:ea typeface="Nunito Light"/>
              <a:cs typeface="Nunito Light"/>
              <a:sym typeface="Nuni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5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Georgia"/>
                <a:ea typeface="Georgia"/>
                <a:cs typeface="Georgia"/>
                <a:sym typeface="Georgia"/>
              </a:rPr>
              <a:t>The Prospectus</a:t>
            </a:r>
            <a:endParaRPr sz="2400">
              <a:solidFill>
                <a:srgbClr val="000000"/>
              </a:solidFill>
              <a:latin typeface="Georgia"/>
              <a:ea typeface="Georgia"/>
              <a:cs typeface="Georgia"/>
              <a:sym typeface="Georgia"/>
            </a:endParaRPr>
          </a:p>
        </p:txBody>
      </p:sp>
      <p:sp>
        <p:nvSpPr>
          <p:cNvPr id="73" name="Google Shape;73;p16"/>
          <p:cNvSpPr txBox="1">
            <a:spLocks noGrp="1"/>
          </p:cNvSpPr>
          <p:nvPr>
            <p:ph type="body" idx="1"/>
          </p:nvPr>
        </p:nvSpPr>
        <p:spPr>
          <a:xfrm>
            <a:off x="311700" y="730650"/>
            <a:ext cx="8520600" cy="355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u="sng" dirty="0">
                <a:solidFill>
                  <a:srgbClr val="000000"/>
                </a:solidFill>
                <a:latin typeface="Nunito Light"/>
                <a:ea typeface="Nunito Light"/>
                <a:cs typeface="Nunito Light"/>
                <a:sym typeface="Nunito Light"/>
              </a:rPr>
              <a:t>MA</a:t>
            </a: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Single spaced, Times New Roman 12pt, 1” margins</a:t>
            </a: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US" sz="1300" dirty="0">
                <a:solidFill>
                  <a:srgbClr val="000000"/>
                </a:solidFill>
                <a:highlight>
                  <a:srgbClr val="FFFF00"/>
                </a:highlight>
                <a:latin typeface="Nunito Light"/>
                <a:ea typeface="Nunito Light"/>
                <a:cs typeface="Nunito Light"/>
                <a:sym typeface="Nunito Light"/>
              </a:rPr>
              <a:t>Title</a:t>
            </a:r>
            <a:r>
              <a:rPr lang="en-US" sz="1300" dirty="0">
                <a:solidFill>
                  <a:srgbClr val="000000"/>
                </a:solidFill>
                <a:latin typeface="Nunito Light"/>
                <a:ea typeface="Nunito Light"/>
                <a:cs typeface="Nunito Light"/>
                <a:sym typeface="Nunito Light"/>
              </a:rPr>
              <a:t>, even if tentative</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Statement of the Problem </a:t>
            </a:r>
            <a:r>
              <a:rPr lang="en" sz="1300" dirty="0">
                <a:solidFill>
                  <a:srgbClr val="000000"/>
                </a:solidFill>
                <a:latin typeface="Nunito Light"/>
                <a:ea typeface="Nunito Light"/>
                <a:cs typeface="Nunito Light"/>
                <a:sym typeface="Nunito Light"/>
              </a:rPr>
              <a:t>(i.e. intro to topic, primary questions, chapter outline), </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State of the Literature </a:t>
            </a:r>
            <a:r>
              <a:rPr lang="en" sz="1300" dirty="0">
                <a:solidFill>
                  <a:srgbClr val="000000"/>
                </a:solidFill>
                <a:latin typeface="Nunito Light"/>
                <a:ea typeface="Nunito Light"/>
                <a:cs typeface="Nunito Light"/>
                <a:sym typeface="Nunito Light"/>
              </a:rPr>
              <a:t>(i.e. state of literature on your topic and “adjacent topics”), </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Outline (1 page),</a:t>
            </a:r>
            <a:endParaRPr lang="en"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Bibliography</a:t>
            </a:r>
            <a:r>
              <a:rPr lang="en" sz="1300" dirty="0">
                <a:solidFill>
                  <a:srgbClr val="000000"/>
                </a:solidFill>
                <a:latin typeface="Nunito Light"/>
                <a:ea typeface="Nunito Light"/>
                <a:cs typeface="Nunito Light"/>
                <a:sym typeface="Nunito Light"/>
              </a:rPr>
              <a:t> (2 </a:t>
            </a:r>
            <a:r>
              <a:rPr lang="en-US" sz="1300" dirty="0">
                <a:solidFill>
                  <a:srgbClr val="000000"/>
                </a:solidFill>
                <a:latin typeface="Nunito Light"/>
                <a:ea typeface="Nunito Light"/>
                <a:cs typeface="Nunito Light"/>
                <a:sym typeface="Nunito Light"/>
              </a:rPr>
              <a:t>pages maximum).</a:t>
            </a: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Char char="●"/>
            </a:pPr>
            <a:r>
              <a:rPr lang="en" sz="1300" dirty="0">
                <a:solidFill>
                  <a:srgbClr val="000000"/>
                </a:solidFill>
                <a:latin typeface="Nunito Light"/>
                <a:ea typeface="Nunito Light"/>
                <a:cs typeface="Nunito Light"/>
                <a:sym typeface="Nunito Light"/>
              </a:rPr>
              <a:t>No more than 1500 words </a:t>
            </a:r>
            <a:r>
              <a:rPr lang="en-US" sz="1300" dirty="0">
                <a:solidFill>
                  <a:srgbClr val="000000"/>
                </a:solidFill>
                <a:latin typeface="Nunito Light"/>
                <a:ea typeface="Nunito Light"/>
                <a:cs typeface="Nunito Light"/>
                <a:sym typeface="Nunito Light"/>
              </a:rPr>
              <a:t>total</a:t>
            </a:r>
            <a:endParaRPr sz="1300" dirty="0">
              <a:solidFill>
                <a:srgbClr val="000000"/>
              </a:solidFill>
              <a:latin typeface="Nunito Light"/>
              <a:ea typeface="Nunito Light"/>
              <a:cs typeface="Nunito Light"/>
              <a:sym typeface="Nunito Light"/>
            </a:endParaRPr>
          </a:p>
          <a:p>
            <a:pPr marL="0" lvl="0" indent="0" algn="l" rtl="0">
              <a:lnSpc>
                <a:spcPct val="100000"/>
              </a:lnSpc>
              <a:spcBef>
                <a:spcPts val="0"/>
              </a:spcBef>
              <a:spcAft>
                <a:spcPts val="0"/>
              </a:spcAft>
              <a:buNone/>
            </a:pPr>
            <a:r>
              <a:rPr lang="en" sz="1300" u="sng" dirty="0">
                <a:solidFill>
                  <a:srgbClr val="000000"/>
                </a:solidFill>
                <a:latin typeface="Nunito Light"/>
                <a:ea typeface="Nunito Light"/>
                <a:cs typeface="Nunito Light"/>
                <a:sym typeface="Nunito Light"/>
              </a:rPr>
              <a:t>PhD</a:t>
            </a: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Single space, Times New Roman 12 pt, 1” margins</a:t>
            </a:r>
            <a:endParaRPr sz="1300" dirty="0">
              <a:solidFill>
                <a:srgbClr val="000000"/>
              </a:solidFill>
              <a:latin typeface="Nunito Light"/>
              <a:ea typeface="Nunito Light"/>
              <a:cs typeface="Nunito Light"/>
              <a:sym typeface="Nunito Light"/>
            </a:endParaRPr>
          </a:p>
          <a:p>
            <a:pPr indent="-311150">
              <a:lnSpc>
                <a:spcPct val="100000"/>
              </a:lnSpc>
              <a:buClr>
                <a:srgbClr val="000000"/>
              </a:buClr>
              <a:buSzPts val="1300"/>
              <a:buFont typeface="Nunito Light"/>
              <a:buChar char="●"/>
            </a:pPr>
            <a:r>
              <a:rPr lang="en-US" sz="1300" dirty="0">
                <a:solidFill>
                  <a:srgbClr val="000000"/>
                </a:solidFill>
                <a:highlight>
                  <a:srgbClr val="FFFF00"/>
                </a:highlight>
                <a:latin typeface="Nunito Light"/>
                <a:ea typeface="Nunito Light"/>
                <a:cs typeface="Nunito Light"/>
                <a:sym typeface="Nunito Light"/>
              </a:rPr>
              <a:t>Title,</a:t>
            </a:r>
            <a:r>
              <a:rPr lang="en-US" sz="1300" dirty="0">
                <a:solidFill>
                  <a:srgbClr val="000000"/>
                </a:solidFill>
                <a:latin typeface="Nunito Light"/>
                <a:ea typeface="Nunito Light"/>
                <a:cs typeface="Nunito Light"/>
                <a:sym typeface="Nunito Light"/>
              </a:rPr>
              <a:t> even if tentative</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Statement of the </a:t>
            </a:r>
            <a:r>
              <a:rPr lang="en-US" sz="1300" dirty="0">
                <a:solidFill>
                  <a:srgbClr val="000000"/>
                </a:solidFill>
                <a:highlight>
                  <a:srgbClr val="FFFF00"/>
                </a:highlight>
                <a:latin typeface="Nunito Light"/>
                <a:ea typeface="Nunito Light"/>
                <a:cs typeface="Nunito Light"/>
                <a:sym typeface="Nunito Light"/>
              </a:rPr>
              <a:t>P</a:t>
            </a:r>
            <a:r>
              <a:rPr lang="en" sz="1300" dirty="0">
                <a:solidFill>
                  <a:srgbClr val="000000"/>
                </a:solidFill>
                <a:highlight>
                  <a:srgbClr val="FFFF00"/>
                </a:highlight>
                <a:latin typeface="Nunito Light"/>
                <a:ea typeface="Nunito Light"/>
                <a:cs typeface="Nunito Light"/>
                <a:sym typeface="Nunito Light"/>
              </a:rPr>
              <a:t>roblem </a:t>
            </a:r>
            <a:r>
              <a:rPr lang="en" sz="1300" dirty="0">
                <a:solidFill>
                  <a:srgbClr val="000000"/>
                </a:solidFill>
                <a:latin typeface="Nunito Light"/>
                <a:ea typeface="Nunito Light"/>
                <a:cs typeface="Nunito Light"/>
                <a:sym typeface="Nunito Light"/>
              </a:rPr>
              <a:t>(i.e. intro to topic, primary questions, chapter outline), </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State of the Literature </a:t>
            </a:r>
            <a:r>
              <a:rPr lang="en" sz="1300" dirty="0">
                <a:solidFill>
                  <a:srgbClr val="000000"/>
                </a:solidFill>
                <a:latin typeface="Nunito Light"/>
                <a:ea typeface="Nunito Light"/>
                <a:cs typeface="Nunito Light"/>
                <a:sym typeface="Nunito Light"/>
              </a:rPr>
              <a:t>(i.e. state of literature on your topic and “adjacent topics”), </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Outline</a:t>
            </a:r>
            <a:r>
              <a:rPr lang="en" sz="1300" dirty="0">
                <a:solidFill>
                  <a:srgbClr val="000000"/>
                </a:solidFill>
                <a:latin typeface="Nunito Light"/>
                <a:ea typeface="Nunito Light"/>
                <a:cs typeface="Nunito Light"/>
                <a:sym typeface="Nunito Light"/>
              </a:rPr>
              <a:t>, </a:t>
            </a: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highlight>
                  <a:srgbClr val="FFFF00"/>
                </a:highlight>
                <a:latin typeface="Nunito Light"/>
                <a:ea typeface="Nunito Light"/>
                <a:cs typeface="Nunito Light"/>
                <a:sym typeface="Nunito Light"/>
              </a:rPr>
              <a:t>Bibliography.</a:t>
            </a:r>
            <a:endParaRPr sz="1300" dirty="0">
              <a:solidFill>
                <a:srgbClr val="000000"/>
              </a:solidFill>
              <a:highlight>
                <a:srgbClr val="FFFF00"/>
              </a:highlight>
              <a:latin typeface="Nunito Light"/>
              <a:ea typeface="Nunito Light"/>
              <a:cs typeface="Nunito Light"/>
              <a:sym typeface="Nunito Light"/>
            </a:endParaRPr>
          </a:p>
          <a:p>
            <a:pPr indent="-311150">
              <a:lnSpc>
                <a:spcPct val="100000"/>
              </a:lnSpc>
              <a:buClr>
                <a:srgbClr val="000000"/>
              </a:buClr>
              <a:buSzPts val="1300"/>
            </a:pPr>
            <a:r>
              <a:rPr lang="en" sz="1300" dirty="0">
                <a:solidFill>
                  <a:srgbClr val="000000"/>
                </a:solidFill>
                <a:latin typeface="Nunito Light"/>
                <a:ea typeface="Nunito Light"/>
                <a:cs typeface="Nunito Light"/>
                <a:sym typeface="Nunito Light"/>
              </a:rPr>
              <a:t>No more than 2500 words </a:t>
            </a:r>
            <a:r>
              <a:rPr lang="en-US" sz="1300" dirty="0">
                <a:solidFill>
                  <a:srgbClr val="000000"/>
                </a:solidFill>
                <a:latin typeface="Nunito Light"/>
                <a:ea typeface="Nunito Light"/>
                <a:cs typeface="Nunito Light"/>
                <a:sym typeface="Nunito Light"/>
              </a:rPr>
              <a:t>total</a:t>
            </a:r>
          </a:p>
          <a:p>
            <a:pPr indent="-311150">
              <a:lnSpc>
                <a:spcPct val="100000"/>
              </a:lnSpc>
              <a:buClr>
                <a:srgbClr val="000000"/>
              </a:buClr>
              <a:buSzPts val="1300"/>
            </a:pPr>
            <a:endParaRPr lang="en-US" sz="1300" dirty="0">
              <a:solidFill>
                <a:srgbClr val="000000"/>
              </a:solidFill>
              <a:latin typeface="Nunito Light"/>
              <a:sym typeface="Nunito Light"/>
            </a:endParaRPr>
          </a:p>
          <a:p>
            <a:pPr indent="-311150">
              <a:lnSpc>
                <a:spcPct val="100000"/>
              </a:lnSpc>
              <a:buClr>
                <a:srgbClr val="000000"/>
              </a:buClr>
              <a:buSzPts val="1300"/>
            </a:pPr>
            <a:r>
              <a:rPr lang="en-US" sz="1400" dirty="0">
                <a:solidFill>
                  <a:schemeClr val="bg1"/>
                </a:solidFill>
              </a:rPr>
              <a:t>Sample Prospectuses: </a:t>
            </a:r>
            <a:r>
              <a:rPr lang="en-US" sz="1400" u="sng" dirty="0">
                <a:solidFill>
                  <a:srgbClr val="0070C0"/>
                </a:solidFill>
                <a:hlinkClick r:id="rId3">
                  <a:extLst>
                    <a:ext uri="{A12FA001-AC4F-418D-AE19-62706E023703}">
                      <ahyp:hlinkClr xmlns:ahyp="http://schemas.microsoft.com/office/drawing/2018/hyperlinkcolor" val="tx"/>
                    </a:ext>
                  </a:extLst>
                </a:hlinkClick>
              </a:rPr>
              <a:t>https://utexas.box.com/s/luzqghox9cws4n521tf8d7qxofzci2ej</a:t>
            </a:r>
            <a:endParaRPr lang="en-US" sz="1400" dirty="0">
              <a:solidFill>
                <a:srgbClr val="0070C0"/>
              </a:solidFill>
            </a:endParaRPr>
          </a:p>
          <a:p>
            <a:pPr marL="457200" lvl="0" indent="-311150" algn="l" rtl="0">
              <a:lnSpc>
                <a:spcPct val="100000"/>
              </a:lnSpc>
              <a:spcBef>
                <a:spcPts val="0"/>
              </a:spcBef>
              <a:spcAft>
                <a:spcPts val="0"/>
              </a:spcAft>
              <a:buClr>
                <a:srgbClr val="000000"/>
              </a:buClr>
              <a:buSzPts val="1300"/>
              <a:buChar char="●"/>
            </a:pP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endParaRPr sz="1300" dirty="0">
              <a:solidFill>
                <a:srgbClr val="000000"/>
              </a:solidFill>
              <a:latin typeface="Nunito Light"/>
              <a:ea typeface="Nunito Light"/>
              <a:cs typeface="Nunito Light"/>
              <a:sym typeface="Nunito Light"/>
            </a:endParaRPr>
          </a:p>
          <a:p>
            <a:pPr marL="0" lvl="0" indent="0" algn="l" rtl="0">
              <a:lnSpc>
                <a:spcPct val="100000"/>
              </a:lnSpc>
              <a:spcBef>
                <a:spcPts val="0"/>
              </a:spcBef>
              <a:spcAft>
                <a:spcPts val="0"/>
              </a:spcAft>
              <a:buNone/>
            </a:pPr>
            <a:endParaRPr sz="1300" dirty="0">
              <a:solidFill>
                <a:srgbClr val="000000"/>
              </a:solidFill>
              <a:latin typeface="Nunito Light"/>
              <a:ea typeface="Nunito Light"/>
              <a:cs typeface="Nunito Light"/>
              <a:sym typeface="Nuni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0DD2F8-DF09-4ED0-8749-9193D62B1FCE}"/>
              </a:ext>
            </a:extLst>
          </p:cNvPr>
          <p:cNvPicPr>
            <a:picLocks noChangeAspect="1"/>
          </p:cNvPicPr>
          <p:nvPr/>
        </p:nvPicPr>
        <p:blipFill>
          <a:blip r:embed="rId2"/>
          <a:stretch>
            <a:fillRect/>
          </a:stretch>
        </p:blipFill>
        <p:spPr>
          <a:xfrm>
            <a:off x="150791" y="-73419"/>
            <a:ext cx="8684315" cy="5143500"/>
          </a:xfrm>
          <a:prstGeom prst="rect">
            <a:avLst/>
          </a:prstGeom>
        </p:spPr>
      </p:pic>
      <p:sp>
        <p:nvSpPr>
          <p:cNvPr id="3" name="Rectangle 2">
            <a:extLst>
              <a:ext uri="{FF2B5EF4-FFF2-40B4-BE49-F238E27FC236}">
                <a16:creationId xmlns:a16="http://schemas.microsoft.com/office/drawing/2014/main" id="{5B79A4BD-C301-456E-AAAE-25A613B67881}"/>
              </a:ext>
            </a:extLst>
          </p:cNvPr>
          <p:cNvSpPr/>
          <p:nvPr/>
        </p:nvSpPr>
        <p:spPr>
          <a:xfrm>
            <a:off x="1109210" y="1755381"/>
            <a:ext cx="3883279" cy="238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02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00F155-E58F-4383-83DA-AD66CA9DF841}"/>
              </a:ext>
            </a:extLst>
          </p:cNvPr>
          <p:cNvPicPr>
            <a:picLocks noChangeAspect="1"/>
          </p:cNvPicPr>
          <p:nvPr/>
        </p:nvPicPr>
        <p:blipFill>
          <a:blip r:embed="rId2"/>
          <a:stretch>
            <a:fillRect/>
          </a:stretch>
        </p:blipFill>
        <p:spPr>
          <a:xfrm>
            <a:off x="628650" y="-109691"/>
            <a:ext cx="8115300" cy="5148416"/>
          </a:xfrm>
          <a:prstGeom prst="rect">
            <a:avLst/>
          </a:prstGeom>
        </p:spPr>
      </p:pic>
      <p:sp>
        <p:nvSpPr>
          <p:cNvPr id="4" name="Rectangle 3">
            <a:extLst>
              <a:ext uri="{FF2B5EF4-FFF2-40B4-BE49-F238E27FC236}">
                <a16:creationId xmlns:a16="http://schemas.microsoft.com/office/drawing/2014/main" id="{6A17CBC6-3C98-42FC-856A-04437B08F706}"/>
              </a:ext>
            </a:extLst>
          </p:cNvPr>
          <p:cNvSpPr/>
          <p:nvPr/>
        </p:nvSpPr>
        <p:spPr>
          <a:xfrm>
            <a:off x="1543050" y="1276350"/>
            <a:ext cx="236220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94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69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Georgia"/>
                <a:ea typeface="Georgia"/>
                <a:cs typeface="Georgia"/>
                <a:sym typeface="Georgia"/>
              </a:rPr>
              <a:t>The Colloquium</a:t>
            </a:r>
            <a:endParaRPr sz="2400">
              <a:solidFill>
                <a:srgbClr val="000000"/>
              </a:solidFill>
              <a:latin typeface="Georgia"/>
              <a:ea typeface="Georgia"/>
              <a:cs typeface="Georgia"/>
              <a:sym typeface="Georgia"/>
            </a:endParaRPr>
          </a:p>
        </p:txBody>
      </p:sp>
      <p:sp>
        <p:nvSpPr>
          <p:cNvPr id="79" name="Google Shape;79;p17"/>
          <p:cNvSpPr txBox="1">
            <a:spLocks noGrp="1"/>
          </p:cNvSpPr>
          <p:nvPr>
            <p:ph type="body" idx="1"/>
          </p:nvPr>
        </p:nvSpPr>
        <p:spPr>
          <a:xfrm>
            <a:off x="311700" y="742600"/>
            <a:ext cx="8520600" cy="38118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000000"/>
              </a:buClr>
              <a:buSzPts val="1300"/>
              <a:buFont typeface="Nunito Light"/>
              <a:buChar char="●"/>
            </a:pPr>
            <a:r>
              <a:rPr lang="en-US" sz="1300" dirty="0">
                <a:solidFill>
                  <a:srgbClr val="000000"/>
                </a:solidFill>
                <a:latin typeface="Nunito Light"/>
                <a:ea typeface="Nunito Light"/>
                <a:cs typeface="Nunito Light"/>
                <a:sym typeface="Nunito Light"/>
              </a:rPr>
              <a:t>I</a:t>
            </a:r>
            <a:r>
              <a:rPr lang="en" sz="1300" dirty="0">
                <a:solidFill>
                  <a:srgbClr val="000000"/>
                </a:solidFill>
                <a:latin typeface="Nunito Light"/>
                <a:ea typeface="Nunito Light"/>
                <a:cs typeface="Nunito Light"/>
                <a:sym typeface="Nunito Light"/>
              </a:rPr>
              <a:t>n DFA 2.506 (Art History conference room) and will last about 40 </a:t>
            </a:r>
            <a:r>
              <a:rPr lang="en-US" sz="1300" dirty="0">
                <a:solidFill>
                  <a:srgbClr val="000000"/>
                </a:solidFill>
                <a:latin typeface="Nunito Light"/>
                <a:ea typeface="Nunito Light"/>
                <a:cs typeface="Nunito Light"/>
                <a:sym typeface="Nunito Light"/>
              </a:rPr>
              <a:t>minutes for the MA, about </a:t>
            </a:r>
            <a:r>
              <a:rPr lang="en" sz="1300" dirty="0">
                <a:solidFill>
                  <a:srgbClr val="000000"/>
                </a:solidFill>
                <a:latin typeface="Nunito Light"/>
                <a:ea typeface="Nunito Light"/>
                <a:cs typeface="Nunito Light"/>
                <a:sym typeface="Nunito Light"/>
              </a:rPr>
              <a:t>an hour </a:t>
            </a:r>
            <a:r>
              <a:rPr lang="en-US" sz="1300" dirty="0">
                <a:solidFill>
                  <a:srgbClr val="000000"/>
                </a:solidFill>
                <a:latin typeface="Nunito Light"/>
                <a:ea typeface="Nunito Light"/>
                <a:cs typeface="Nunito Light"/>
                <a:sym typeface="Nunito Light"/>
              </a:rPr>
              <a:t>for the PhD</a:t>
            </a:r>
            <a:r>
              <a:rPr lang="en" sz="1300" dirty="0">
                <a:solidFill>
                  <a:srgbClr val="000000"/>
                </a:solidFill>
                <a:latin typeface="Nunito Light"/>
                <a:ea typeface="Nunito Light"/>
                <a:cs typeface="Nunito Light"/>
                <a:sym typeface="Nunito Light"/>
              </a:rPr>
              <a:t>.</a:t>
            </a:r>
          </a:p>
          <a:p>
            <a:pPr marL="457200" lvl="0" indent="-311150" algn="l" rtl="0">
              <a:lnSpc>
                <a:spcPct val="100000"/>
              </a:lnSpc>
              <a:spcBef>
                <a:spcPts val="0"/>
              </a:spcBef>
              <a:spcAft>
                <a:spcPts val="0"/>
              </a:spcAft>
              <a:buClr>
                <a:srgbClr val="000000"/>
              </a:buClr>
              <a:buSzPts val="1300"/>
              <a:buFont typeface="Nunito Light"/>
              <a:buChar char="●"/>
            </a:pP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Begin with a brief presentation: show and briefly describe images of the works you have referenced in the prospectus, discuss the origins of the project, acknowledge areas that need to be addressed. This portion will vary from student to student, discuss with your advisor their expectations.</a:t>
            </a:r>
          </a:p>
          <a:p>
            <a:pPr marL="457200" lvl="0" indent="-311150" algn="l" rtl="0">
              <a:lnSpc>
                <a:spcPct val="100000"/>
              </a:lnSpc>
              <a:spcBef>
                <a:spcPts val="0"/>
              </a:spcBef>
              <a:spcAft>
                <a:spcPts val="0"/>
              </a:spcAft>
              <a:buClr>
                <a:srgbClr val="000000"/>
              </a:buClr>
              <a:buSzPts val="1300"/>
              <a:buFont typeface="Nunito Light"/>
              <a:buChar char="●"/>
            </a:pP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Questions from each committee member (order and structure will vary):</a:t>
            </a:r>
            <a:endParaRPr sz="1300" dirty="0">
              <a:solidFill>
                <a:srgbClr val="000000"/>
              </a:solidFill>
              <a:latin typeface="Nunito Light"/>
              <a:ea typeface="Nunito Light"/>
              <a:cs typeface="Nunito Light"/>
              <a:sym typeface="Nunito Light"/>
            </a:endParaRPr>
          </a:p>
          <a:p>
            <a:pPr marL="914400" lvl="1"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Questions could be about any aspect of the project or prospectus.</a:t>
            </a:r>
            <a:endParaRPr sz="1300" dirty="0">
              <a:solidFill>
                <a:srgbClr val="000000"/>
              </a:solidFill>
              <a:latin typeface="Nunito Light"/>
              <a:ea typeface="Nunito Light"/>
              <a:cs typeface="Nunito Light"/>
              <a:sym typeface="Nunito Light"/>
            </a:endParaRPr>
          </a:p>
          <a:p>
            <a:pPr marL="914400" lvl="1"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It is OKAY not to know the answers yet—and to admit this.</a:t>
            </a:r>
            <a:endParaRPr sz="1300" dirty="0">
              <a:solidFill>
                <a:srgbClr val="000000"/>
              </a:solidFill>
              <a:latin typeface="Nunito Light"/>
              <a:ea typeface="Nunito Light"/>
              <a:cs typeface="Nunito Light"/>
              <a:sym typeface="Nunito Light"/>
            </a:endParaRPr>
          </a:p>
          <a:p>
            <a:pPr marL="914400" lvl="1"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Anticipate tough questions, stay calm and confident.</a:t>
            </a:r>
            <a:endParaRPr sz="1300" dirty="0">
              <a:solidFill>
                <a:srgbClr val="000000"/>
              </a:solidFill>
              <a:latin typeface="Nunito Light"/>
              <a:ea typeface="Nunito Light"/>
              <a:cs typeface="Nunito Light"/>
              <a:sym typeface="Nunito Light"/>
            </a:endParaRPr>
          </a:p>
          <a:p>
            <a:pPr marL="914400" lvl="1"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Be ready to frame your project and discuss.</a:t>
            </a: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dirty="0">
                <a:solidFill>
                  <a:srgbClr val="000000"/>
                </a:solidFill>
                <a:latin typeface="Nunito Light"/>
                <a:ea typeface="Nunito Light"/>
                <a:cs typeface="Nunito Light"/>
                <a:sym typeface="Nunito Light"/>
              </a:rPr>
              <a:t>You will be asked to leave the room while the committee discusses whether or not you pass.</a:t>
            </a:r>
            <a:endParaRPr sz="1300" dirty="0">
              <a:solidFill>
                <a:srgbClr val="000000"/>
              </a:solidFill>
              <a:latin typeface="Nunito Light"/>
              <a:ea typeface="Nunito Light"/>
              <a:cs typeface="Nunito Light"/>
              <a:sym typeface="Nunito Light"/>
            </a:endParaRPr>
          </a:p>
          <a:p>
            <a:pPr marL="457200" lvl="0" indent="0" algn="l" rtl="0">
              <a:lnSpc>
                <a:spcPct val="100000"/>
              </a:lnSpc>
              <a:spcBef>
                <a:spcPts val="0"/>
              </a:spcBef>
              <a:spcAft>
                <a:spcPts val="0"/>
              </a:spcAft>
              <a:buNone/>
            </a:pP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Char char="●"/>
            </a:pPr>
            <a:r>
              <a:rPr lang="en" sz="1300" b="1" dirty="0">
                <a:solidFill>
                  <a:srgbClr val="000000"/>
                </a:solidFill>
                <a:latin typeface="Nunito"/>
                <a:ea typeface="Nunito"/>
                <a:cs typeface="Nunito"/>
                <a:sym typeface="Nunito"/>
              </a:rPr>
              <a:t>Colloquia are public! </a:t>
            </a:r>
            <a:r>
              <a:rPr lang="en" sz="1300" dirty="0">
                <a:solidFill>
                  <a:srgbClr val="000000"/>
                </a:solidFill>
                <a:latin typeface="Nunito Light"/>
                <a:ea typeface="Nunito Light"/>
                <a:cs typeface="Nunito Light"/>
                <a:sym typeface="Nunito Light"/>
              </a:rPr>
              <a:t>Invite a colleague to yours to take notes and provide support, and also try to attend a colleague’s colloquium (if they invite you) to get a sense of what it’s like.</a:t>
            </a:r>
            <a:endParaRPr sz="1300" dirty="0">
              <a:solidFill>
                <a:srgbClr val="000000"/>
              </a:solidFill>
              <a:latin typeface="Nunito Light"/>
              <a:ea typeface="Nunito Light"/>
              <a:cs typeface="Nunito Light"/>
              <a:sym typeface="Nunito Light"/>
            </a:endParaRPr>
          </a:p>
          <a:p>
            <a:pPr marL="0" lvl="0" indent="0" algn="l" rtl="0">
              <a:lnSpc>
                <a:spcPct val="100000"/>
              </a:lnSpc>
              <a:spcBef>
                <a:spcPts val="0"/>
              </a:spcBef>
              <a:spcAft>
                <a:spcPts val="0"/>
              </a:spcAft>
              <a:buNone/>
            </a:pPr>
            <a:endParaRPr sz="1300" dirty="0">
              <a:solidFill>
                <a:srgbClr val="000000"/>
              </a:solidFill>
              <a:latin typeface="Nunito Light"/>
              <a:ea typeface="Nunito Light"/>
              <a:cs typeface="Nunito Light"/>
              <a:sym typeface="Nunito Light"/>
            </a:endParaRPr>
          </a:p>
          <a:p>
            <a:pPr marL="457200" lvl="0" indent="-311150" algn="l" rtl="0">
              <a:lnSpc>
                <a:spcPct val="100000"/>
              </a:lnSpc>
              <a:spcBef>
                <a:spcPts val="0"/>
              </a:spcBef>
              <a:spcAft>
                <a:spcPts val="0"/>
              </a:spcAft>
              <a:buClr>
                <a:srgbClr val="000000"/>
              </a:buClr>
              <a:buSzPts val="1300"/>
              <a:buFont typeface="Nunito Light"/>
              <a:buChar char="●"/>
            </a:pPr>
            <a:r>
              <a:rPr lang="en" sz="1300" b="1" dirty="0">
                <a:solidFill>
                  <a:srgbClr val="000000"/>
                </a:solidFill>
                <a:latin typeface="Nunito Light"/>
                <a:ea typeface="Nunito Light"/>
                <a:cs typeface="Nunito Light"/>
                <a:sym typeface="Nunito Light"/>
              </a:rPr>
              <a:t>For doctoral students</a:t>
            </a:r>
            <a:r>
              <a:rPr lang="en" sz="1300" dirty="0">
                <a:solidFill>
                  <a:srgbClr val="000000"/>
                </a:solidFill>
                <a:latin typeface="Nunito Light"/>
                <a:ea typeface="Nunito Light"/>
                <a:cs typeface="Nunito Light"/>
                <a:sym typeface="Nunito Light"/>
              </a:rPr>
              <a:t>: begin discussions with your committee about what your exam topics/questions will be, and pass those on to the Graduate Advisor (John Clarke) </a:t>
            </a:r>
            <a:r>
              <a:rPr lang="en-US" sz="1300" dirty="0">
                <a:solidFill>
                  <a:srgbClr val="000000"/>
                </a:solidFill>
                <a:latin typeface="Nunito Light"/>
                <a:ea typeface="Nunito Light"/>
                <a:cs typeface="Nunito Light"/>
                <a:sym typeface="Nunito Light"/>
              </a:rPr>
              <a:t>before</a:t>
            </a:r>
            <a:r>
              <a:rPr lang="en" sz="1300" dirty="0">
                <a:solidFill>
                  <a:srgbClr val="000000"/>
                </a:solidFill>
                <a:latin typeface="Nunito Light"/>
                <a:ea typeface="Nunito Light"/>
                <a:cs typeface="Nunito Light"/>
                <a:sym typeface="Nunito Light"/>
              </a:rPr>
              <a:t> the colloquium. </a:t>
            </a:r>
            <a:r>
              <a:rPr lang="en-US" sz="1300" dirty="0">
                <a:solidFill>
                  <a:srgbClr val="000000"/>
                </a:solidFill>
                <a:latin typeface="Nunito Light"/>
                <a:ea typeface="Nunito Light"/>
                <a:cs typeface="Nunito Light"/>
                <a:sym typeface="Nunito Light"/>
              </a:rPr>
              <a:t>The four questions will be discussed and set by the end of your colloquium</a:t>
            </a:r>
            <a:r>
              <a:rPr lang="en" sz="1300" dirty="0">
                <a:solidFill>
                  <a:srgbClr val="000000"/>
                </a:solidFill>
                <a:latin typeface="Nunito Light"/>
                <a:ea typeface="Nunito Light"/>
                <a:cs typeface="Nunito Light"/>
                <a:sym typeface="Nunito Light"/>
              </a:rPr>
              <a:t>.</a:t>
            </a:r>
            <a:endParaRPr sz="1300" dirty="0">
              <a:solidFill>
                <a:srgbClr val="000000"/>
              </a:solidFill>
              <a:latin typeface="Nunito Light"/>
              <a:ea typeface="Nunito Light"/>
              <a:cs typeface="Nunito Light"/>
              <a:sym typeface="Nuni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1C5E0-42A2-4F17-A097-09104597CD8D}"/>
              </a:ext>
            </a:extLst>
          </p:cNvPr>
          <p:cNvSpPr txBox="1"/>
          <p:nvPr/>
        </p:nvSpPr>
        <p:spPr>
          <a:xfrm>
            <a:off x="495300" y="1152525"/>
            <a:ext cx="7886700" cy="2677656"/>
          </a:xfrm>
          <a:prstGeom prst="rect">
            <a:avLst/>
          </a:prstGeom>
          <a:noFill/>
        </p:spPr>
        <p:txBody>
          <a:bodyPr wrap="square" rtlCol="0">
            <a:spAutoFit/>
          </a:bodyPr>
          <a:lstStyle/>
          <a:p>
            <a:r>
              <a:rPr lang="en-US" dirty="0"/>
              <a:t>Searching UT libraries:</a:t>
            </a:r>
          </a:p>
          <a:p>
            <a:r>
              <a:rPr lang="en-US" dirty="0"/>
              <a:t> </a:t>
            </a:r>
          </a:p>
          <a:p>
            <a:r>
              <a:rPr lang="en-US" u="sng" dirty="0">
                <a:solidFill>
                  <a:srgbClr val="0070C0"/>
                </a:solidFill>
                <a:hlinkClick r:id="rId2">
                  <a:extLst>
                    <a:ext uri="{A12FA001-AC4F-418D-AE19-62706E023703}">
                      <ahyp:hlinkClr xmlns:ahyp="http://schemas.microsoft.com/office/drawing/2018/hyperlinkcolor" val="tx"/>
                    </a:ext>
                  </a:extLst>
                </a:hlinkClick>
              </a:rPr>
              <a:t>https://repositories.lib.utexas.edu/</a:t>
            </a:r>
            <a:r>
              <a:rPr lang="en-US" dirty="0">
                <a:solidFill>
                  <a:srgbClr val="0070C0"/>
                </a:solidFill>
              </a:rPr>
              <a:t> </a:t>
            </a:r>
            <a:r>
              <a:rPr lang="en-US" dirty="0"/>
              <a:t>&gt; UT Electronic Thesis and Dissertations:  </a:t>
            </a:r>
            <a:r>
              <a:rPr lang="en-US" u="sng" dirty="0">
                <a:solidFill>
                  <a:srgbClr val="0070C0"/>
                </a:solidFill>
                <a:hlinkClick r:id="rId3">
                  <a:extLst>
                    <a:ext uri="{A12FA001-AC4F-418D-AE19-62706E023703}">
                      <ahyp:hlinkClr xmlns:ahyp="http://schemas.microsoft.com/office/drawing/2018/hyperlinkcolor" val="tx"/>
                    </a:ext>
                  </a:extLst>
                </a:hlinkClick>
              </a:rPr>
              <a:t>https://repositories.lib.utexas.edu/handle/2152/4</a:t>
            </a:r>
            <a:r>
              <a:rPr lang="en-US" dirty="0">
                <a:solidFill>
                  <a:srgbClr val="0070C0"/>
                </a:solidFill>
              </a:rPr>
              <a:t> </a:t>
            </a:r>
            <a:r>
              <a:rPr lang="en-US" dirty="0"/>
              <a:t>&gt; This Community: Departments </a:t>
            </a:r>
            <a:r>
              <a:rPr lang="en-US" u="sng" dirty="0">
                <a:solidFill>
                  <a:srgbClr val="0070C0"/>
                </a:solidFill>
                <a:hlinkClick r:id="rId4">
                  <a:extLst>
                    <a:ext uri="{A12FA001-AC4F-418D-AE19-62706E023703}">
                      <ahyp:hlinkClr xmlns:ahyp="http://schemas.microsoft.com/office/drawing/2018/hyperlinkcolor" val="tx"/>
                    </a:ext>
                  </a:extLst>
                </a:hlinkClick>
              </a:rPr>
              <a:t>https://repositories.lib.utexas.edu/handle/2152/4/browse?type=department</a:t>
            </a:r>
            <a:r>
              <a:rPr lang="en-US" dirty="0">
                <a:solidFill>
                  <a:srgbClr val="0070C0"/>
                </a:solidFill>
              </a:rPr>
              <a:t> </a:t>
            </a:r>
            <a:r>
              <a:rPr lang="en-US" dirty="0"/>
              <a:t>&gt; Art History. </a:t>
            </a:r>
          </a:p>
          <a:p>
            <a:r>
              <a:rPr lang="en-US" dirty="0"/>
              <a:t> </a:t>
            </a:r>
          </a:p>
          <a:p>
            <a:r>
              <a:rPr lang="en-US" dirty="0"/>
              <a:t>The Art History link can be found directly HERE: </a:t>
            </a:r>
            <a:r>
              <a:rPr lang="en-US" u="sng" dirty="0">
                <a:solidFill>
                  <a:srgbClr val="0070C0"/>
                </a:solidFill>
                <a:hlinkClick r:id="rId5">
                  <a:extLst>
                    <a:ext uri="{A12FA001-AC4F-418D-AE19-62706E023703}">
                      <ahyp:hlinkClr xmlns:ahyp="http://schemas.microsoft.com/office/drawing/2018/hyperlinkcolor" val="tx"/>
                    </a:ext>
                  </a:extLst>
                </a:hlinkClick>
              </a:rPr>
              <a:t>https://repositories.lib.utexas.edu/handle/2152/4/browse?type=department&amp;value=Art+History</a:t>
            </a:r>
            <a:r>
              <a:rPr lang="en-US" dirty="0"/>
              <a:t>. Updated through 2021. </a:t>
            </a:r>
          </a:p>
          <a:p>
            <a:endParaRPr lang="en-US" dirty="0"/>
          </a:p>
          <a:p>
            <a:r>
              <a:rPr lang="en-US" dirty="0"/>
              <a:t>Sample Prospectuses</a:t>
            </a:r>
            <a:r>
              <a:rPr lang="en-US" dirty="0">
                <a:solidFill>
                  <a:srgbClr val="0070C0"/>
                </a:solidFill>
              </a:rPr>
              <a:t>: </a:t>
            </a:r>
            <a:r>
              <a:rPr lang="en-US" u="sng" dirty="0">
                <a:solidFill>
                  <a:srgbClr val="0070C0"/>
                </a:solidFill>
                <a:hlinkClick r:id="rId6">
                  <a:extLst>
                    <a:ext uri="{A12FA001-AC4F-418D-AE19-62706E023703}">
                      <ahyp:hlinkClr xmlns:ahyp="http://schemas.microsoft.com/office/drawing/2018/hyperlinkcolor" val="tx"/>
                    </a:ext>
                  </a:extLst>
                </a:hlinkClick>
              </a:rPr>
              <a:t>https://utexas.box.com/s/luzqghox9cws4n521tf8d7qxofzci2ej</a:t>
            </a:r>
            <a:endParaRPr lang="en-US" dirty="0">
              <a:solidFill>
                <a:srgbClr val="0070C0"/>
              </a:solidFill>
            </a:endParaRPr>
          </a:p>
          <a:p>
            <a:endParaRPr lang="en-US" dirty="0"/>
          </a:p>
        </p:txBody>
      </p:sp>
    </p:spTree>
    <p:extLst>
      <p:ext uri="{BB962C8B-B14F-4D97-AF65-F5344CB8AC3E}">
        <p14:creationId xmlns:p14="http://schemas.microsoft.com/office/powerpoint/2010/main" val="356292784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976</Words>
  <Application>Microsoft Office PowerPoint</Application>
  <PresentationFormat>On-screen Show (16:9)</PresentationFormat>
  <Paragraphs>77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Georgia</vt:lpstr>
      <vt:lpstr>Arial</vt:lpstr>
      <vt:lpstr>Nunito</vt:lpstr>
      <vt:lpstr>Nunito Light</vt:lpstr>
      <vt:lpstr>Simple Dark</vt:lpstr>
      <vt:lpstr>Fall 2022 Colloquium Workshop</vt:lpstr>
      <vt:lpstr>The Process</vt:lpstr>
      <vt:lpstr>Committees</vt:lpstr>
      <vt:lpstr>The Prospectus</vt:lpstr>
      <vt:lpstr>PowerPoint Presentation</vt:lpstr>
      <vt:lpstr>PowerPoint Presentation</vt:lpstr>
      <vt:lpstr>The Colloquium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2022 Colloquium Workshop</dc:title>
  <dc:creator>Clarke, John R</dc:creator>
  <cp:lastModifiedBy>Clarke, John R</cp:lastModifiedBy>
  <cp:revision>9</cp:revision>
  <dcterms:modified xsi:type="dcterms:W3CDTF">2022-10-09T17:24:37Z</dcterms:modified>
</cp:coreProperties>
</file>