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 id="2147483681" r:id="rId2"/>
    <p:sldMasterId id="2147483669" r:id="rId3"/>
  </p:sldMasterIdLst>
  <p:notesMasterIdLst>
    <p:notesMasterId r:id="rId11"/>
  </p:notesMasterIdLst>
  <p:sldIdLst>
    <p:sldId id="711" r:id="rId4"/>
    <p:sldId id="730" r:id="rId5"/>
    <p:sldId id="725" r:id="rId6"/>
    <p:sldId id="724" r:id="rId7"/>
    <p:sldId id="727" r:id="rId8"/>
    <p:sldId id="728" r:id="rId9"/>
    <p:sldId id="722" r:id="rId10"/>
  </p:sldIdLst>
  <p:sldSz cx="9144000" cy="5143500" type="screen16x9"/>
  <p:notesSz cx="6858000" cy="9313863"/>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521415D9-36F7-43E2-AB2F-B90AF26B5E84}">
      <p14:sectionLst xmlns:p14="http://schemas.microsoft.com/office/powerpoint/2010/main">
        <p14:section name="Untitled Section" id="{3540F3E4-3A56-594D-A98C-62123F4F527F}">
          <p14:sldIdLst>
            <p14:sldId id="711"/>
            <p14:sldId id="730"/>
            <p14:sldId id="725"/>
            <p14:sldId id="724"/>
            <p14:sldId id="727"/>
            <p14:sldId id="728"/>
            <p14:sldId id="72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BF5700"/>
    <a:srgbClr val="C6531F"/>
    <a:srgbClr val="C01338"/>
    <a:srgbClr val="C00000"/>
    <a:srgbClr val="79C82A"/>
    <a:srgbClr val="DE7E7A"/>
    <a:srgbClr val="D61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7" autoAdjust="0"/>
    <p:restoredTop sz="67909" autoAdjust="0"/>
  </p:normalViewPr>
  <p:slideViewPr>
    <p:cSldViewPr>
      <p:cViewPr varScale="1">
        <p:scale>
          <a:sx n="96" d="100"/>
          <a:sy n="96" d="100"/>
        </p:scale>
        <p:origin x="312"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79" name="Rectangle 3"/>
          <p:cNvSpPr>
            <a:spLocks noGrp="1" noChangeArrowheads="1"/>
          </p:cNvSpPr>
          <p:nvPr>
            <p:ph type="dt" idx="1"/>
          </p:nvPr>
        </p:nvSpPr>
        <p:spPr bwMode="auto">
          <a:xfrm>
            <a:off x="3884613"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algn="r" eaLnBrk="0" hangingPunct="0">
              <a:defRPr sz="1200">
                <a:cs typeface="ヒラギノ角ゴ Pro W3"/>
              </a:defRPr>
            </a:lvl1pPr>
          </a:lstStyle>
          <a:p>
            <a:pPr>
              <a:defRPr/>
            </a:pPr>
            <a:fld id="{F6FD56A5-6355-4B13-B783-7CC5477550B3}" type="datetimeFigureOut">
              <a:rPr lang="en-US"/>
              <a:pPr>
                <a:defRPr/>
              </a:pPr>
              <a:t>2/18/2019</a:t>
            </a:fld>
            <a:endParaRPr lang="en-US"/>
          </a:p>
        </p:txBody>
      </p:sp>
      <p:sp>
        <p:nvSpPr>
          <p:cNvPr id="16388" name="Rectangle 4"/>
          <p:cNvSpPr>
            <a:spLocks noGrp="1" noRot="1" noChangeAspect="1" noChangeArrowheads="1" noTextEdit="1"/>
          </p:cNvSpPr>
          <p:nvPr>
            <p:ph type="sldImg" idx="2"/>
          </p:nvPr>
        </p:nvSpPr>
        <p:spPr bwMode="auto">
          <a:xfrm>
            <a:off x="327025" y="700088"/>
            <a:ext cx="6203950" cy="3490912"/>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424085"/>
            <a:ext cx="5486400" cy="4191238"/>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83" name="Rectangle 7"/>
          <p:cNvSpPr>
            <a:spLocks noGrp="1" noChangeArrowheads="1"/>
          </p:cNvSpPr>
          <p:nvPr>
            <p:ph type="sldNum" sz="quarter" idx="5"/>
          </p:nvPr>
        </p:nvSpPr>
        <p:spPr bwMode="auto">
          <a:xfrm>
            <a:off x="3884613"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algn="r" eaLnBrk="0" hangingPunct="0">
              <a:defRPr sz="1200">
                <a:cs typeface="ヒラギノ角ゴ Pro W3"/>
              </a:defRPr>
            </a:lvl1pPr>
          </a:lstStyle>
          <a:p>
            <a:pPr>
              <a:defRPr/>
            </a:pPr>
            <a:fld id="{6E074355-CE0D-4C68-A6CB-C364ED71B33B}" type="slidenum">
              <a:rPr lang="en-US"/>
              <a:pPr>
                <a:defRPr/>
              </a:pPr>
              <a:t>‹#›</a:t>
            </a:fld>
            <a:endParaRPr lang="en-US"/>
          </a:p>
        </p:txBody>
      </p:sp>
    </p:spTree>
    <p:extLst>
      <p:ext uri="{BB962C8B-B14F-4D97-AF65-F5344CB8AC3E}">
        <p14:creationId xmlns:p14="http://schemas.microsoft.com/office/powerpoint/2010/main" val="1509097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a:t>
            </a:fld>
            <a:endParaRPr lang="en-US"/>
          </a:p>
        </p:txBody>
      </p:sp>
    </p:spTree>
    <p:extLst>
      <p:ext uri="{BB962C8B-B14F-4D97-AF65-F5344CB8AC3E}">
        <p14:creationId xmlns:p14="http://schemas.microsoft.com/office/powerpoint/2010/main" val="146879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415 million adults with diabetes mellitus worldwide.</a:t>
            </a:r>
          </a:p>
          <a:p>
            <a:r>
              <a:rPr lang="en-US" sz="1200" dirty="0"/>
              <a:t>Projected to reach over 640 million by 2040. </a:t>
            </a:r>
          </a:p>
          <a:p>
            <a:r>
              <a:rPr lang="en-US" sz="1200" dirty="0"/>
              <a:t>T2DM in midlife is associated with a greater decline in cognitive function over 20 years than for those without T2DM.</a:t>
            </a:r>
          </a:p>
          <a:p>
            <a:r>
              <a:rPr lang="en-US" sz="1200" dirty="0"/>
              <a:t>MAPSS-MS: significant effects on use of memory strategies, performance on memory tests.</a:t>
            </a:r>
          </a:p>
          <a:p>
            <a:r>
              <a:rPr lang="en-US" sz="1200" dirty="0"/>
              <a:t>Cain Center Grant: tested recruitment strategies, establish infrastructure. Examined association of perceived cognitive function with diabetes self-management.</a:t>
            </a:r>
          </a:p>
          <a:p>
            <a:r>
              <a:rPr lang="en-US" sz="1200" dirty="0"/>
              <a:t>MAPSS-MS has already been adapted for “chemo brain,” Parkinson’s.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Advanced Cognitive Training for Independent and Vital Elderly (ACTIVE)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This intervention model is consistent with the principles of cognitive rehabilitation articulated by the National Academy of Neuropsychology</a:t>
            </a:r>
            <a:r>
              <a:rPr lang="en-US" sz="1200" i="1" kern="1200" baseline="30000" dirty="0">
                <a:solidFill>
                  <a:schemeClr val="tx1"/>
                </a:solidFill>
                <a:effectLst/>
                <a:latin typeface="+mn-lt"/>
                <a:ea typeface="+mn-ea"/>
                <a:cs typeface="+mn-cs"/>
              </a:rPr>
              <a:t>28</a:t>
            </a:r>
            <a:r>
              <a:rPr lang="en-US" sz="1200" i="1" kern="1200" dirty="0">
                <a:solidFill>
                  <a:schemeClr val="tx1"/>
                </a:solidFill>
                <a:effectLst/>
                <a:latin typeface="+mn-lt"/>
                <a:ea typeface="+mn-ea"/>
                <a:cs typeface="+mn-cs"/>
              </a:rPr>
              <a:t> that change in function is best accomplished by teaching both compensatory skills (class) and brain retraining (computer practice). </a:t>
            </a:r>
          </a:p>
        </p:txBody>
      </p:sp>
      <p:sp>
        <p:nvSpPr>
          <p:cNvPr id="4" name="Slide Number Placeholder 3"/>
          <p:cNvSpPr>
            <a:spLocks noGrp="1"/>
          </p:cNvSpPr>
          <p:nvPr>
            <p:ph type="sldNum" sz="quarter" idx="10"/>
          </p:nvPr>
        </p:nvSpPr>
        <p:spPr/>
        <p:txBody>
          <a:bodyPr/>
          <a:lstStyle/>
          <a:p>
            <a:fld id="{F272140F-7BE0-B645-8FCD-4D3C49ED4379}" type="slidenum">
              <a:rPr lang="en-US" smtClean="0"/>
              <a:t>2</a:t>
            </a:fld>
            <a:endParaRPr lang="en-US"/>
          </a:p>
        </p:txBody>
      </p:sp>
    </p:spTree>
    <p:extLst>
      <p:ext uri="{BB962C8B-B14F-4D97-AF65-F5344CB8AC3E}">
        <p14:creationId xmlns:p14="http://schemas.microsoft.com/office/powerpoint/2010/main" val="403608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charset="2"/>
              <a:buNone/>
            </a:pPr>
            <a:r>
              <a:rPr lang="en-US" dirty="0"/>
              <a:t>Interviews:</a:t>
            </a:r>
            <a:r>
              <a:rPr lang="en-US" baseline="0" dirty="0"/>
              <a:t> </a:t>
            </a:r>
            <a:r>
              <a:rPr lang="en-US" dirty="0"/>
              <a:t>Diabetes self-management,</a:t>
            </a:r>
            <a:r>
              <a:rPr lang="en-US" baseline="0" dirty="0"/>
              <a:t> </a:t>
            </a:r>
            <a:r>
              <a:rPr lang="en-US" dirty="0"/>
              <a:t>Diabetes’ effect on cognitive function,</a:t>
            </a:r>
            <a:r>
              <a:rPr lang="en-US" baseline="0" dirty="0"/>
              <a:t> </a:t>
            </a:r>
            <a:r>
              <a:rPr lang="en-US" dirty="0"/>
              <a:t>Cognitive function’s effect on self-management,</a:t>
            </a:r>
            <a:r>
              <a:rPr lang="en-US" baseline="0" dirty="0"/>
              <a:t> </a:t>
            </a:r>
            <a:r>
              <a:rPr lang="en-US" dirty="0"/>
              <a:t>Class logistics</a:t>
            </a:r>
          </a:p>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3</a:t>
            </a:fld>
            <a:endParaRPr lang="en-US"/>
          </a:p>
        </p:txBody>
      </p:sp>
    </p:spTree>
    <p:extLst>
      <p:ext uri="{BB962C8B-B14F-4D97-AF65-F5344CB8AC3E}">
        <p14:creationId xmlns:p14="http://schemas.microsoft.com/office/powerpoint/2010/main" val="3573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4</a:t>
            </a:fld>
            <a:endParaRPr lang="en-US"/>
          </a:p>
        </p:txBody>
      </p:sp>
    </p:spTree>
    <p:extLst>
      <p:ext uri="{BB962C8B-B14F-4D97-AF65-F5344CB8AC3E}">
        <p14:creationId xmlns:p14="http://schemas.microsoft.com/office/powerpoint/2010/main" val="1467536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7</a:t>
            </a:fld>
            <a:endParaRPr lang="en-US"/>
          </a:p>
        </p:txBody>
      </p:sp>
    </p:spTree>
    <p:extLst>
      <p:ext uri="{BB962C8B-B14F-4D97-AF65-F5344CB8AC3E}">
        <p14:creationId xmlns:p14="http://schemas.microsoft.com/office/powerpoint/2010/main" val="275309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7719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3829050"/>
            <a:ext cx="5486400" cy="425768"/>
          </a:xfrm>
        </p:spPr>
        <p:txBody>
          <a:bodyPr anchor="b"/>
          <a:lstStyle>
            <a:lvl1pPr algn="l">
              <a:defRPr sz="2000" b="1"/>
            </a:lvl1pPr>
          </a:lstStyle>
          <a:p>
            <a:r>
              <a:rPr lang="en-US" dirty="0"/>
              <a:t>Click to edit Master title style</a:t>
            </a:r>
          </a:p>
        </p:txBody>
      </p:sp>
      <p:sp>
        <p:nvSpPr>
          <p:cNvPr id="6"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2670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07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539"/>
            <a:ext cx="5791200" cy="10287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179576"/>
            <a:ext cx="3291840" cy="479822"/>
          </a:xfrm>
          <a:prstGeom prst="rect">
            <a:avLst/>
          </a:prstGeo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1694525"/>
            <a:ext cx="3291840" cy="288036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179576"/>
            <a:ext cx="3291840" cy="479822"/>
          </a:xfrm>
          <a:prstGeom prst="rect">
            <a:avLst/>
          </a:prstGeo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1694525"/>
            <a:ext cx="3291840" cy="288036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4629151"/>
            <a:ext cx="3429000" cy="228600"/>
          </a:xfrm>
          <a:prstGeom prst="rect">
            <a:avLst/>
          </a:prstGeom>
        </p:spPr>
        <p:txBody>
          <a:bodyPr/>
          <a:lstStyle/>
          <a:p>
            <a:fld id="{6A5CDA29-3CBE-48EA-92AE-A996835462BA}" type="datetime4">
              <a:rPr lang="en-US" smtClean="0"/>
              <a:pPr/>
              <a:t>February 18, 2019</a:t>
            </a:fld>
            <a:endParaRPr lang="en-US" dirty="0"/>
          </a:p>
        </p:txBody>
      </p:sp>
      <p:sp>
        <p:nvSpPr>
          <p:cNvPr id="8" name="Footer Placeholder 7"/>
          <p:cNvSpPr>
            <a:spLocks noGrp="1"/>
          </p:cNvSpPr>
          <p:nvPr>
            <p:ph type="ftr" sz="quarter" idx="11"/>
          </p:nvPr>
        </p:nvSpPr>
        <p:spPr>
          <a:xfrm>
            <a:off x="457200" y="4869657"/>
            <a:ext cx="3429000" cy="212884"/>
          </a:xfrm>
          <a:prstGeom prst="rect">
            <a:avLst/>
          </a:prstGeom>
        </p:spPr>
        <p:txBody>
          <a:bodyPr/>
          <a:lstStyle/>
          <a:p>
            <a:endParaRPr lang="en-US" dirty="0"/>
          </a:p>
        </p:txBody>
      </p:sp>
      <p:sp>
        <p:nvSpPr>
          <p:cNvPr id="9" name="Slide Number Placeholder 8"/>
          <p:cNvSpPr>
            <a:spLocks noGrp="1"/>
          </p:cNvSpPr>
          <p:nvPr>
            <p:ph type="sldNum" sz="quarter" idx="12"/>
          </p:nvPr>
        </p:nvSpPr>
        <p:spPr>
          <a:xfrm rot="16200000">
            <a:off x="8391843" y="4368483"/>
            <a:ext cx="986791" cy="365125"/>
          </a:xfrm>
          <a:prstGeom prst="rect">
            <a:avLst/>
          </a:prstGeom>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168534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539"/>
            <a:ext cx="5791200" cy="10287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30680" y="1181101"/>
            <a:ext cx="329184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181101"/>
            <a:ext cx="329184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4629151"/>
            <a:ext cx="3429000" cy="228600"/>
          </a:xfrm>
          <a:prstGeom prst="rect">
            <a:avLst/>
          </a:prstGeom>
        </p:spPr>
        <p:txBody>
          <a:bodyPr/>
          <a:lstStyle/>
          <a:p>
            <a:fld id="{79B19C71-EC74-44AF-B27E-FC7DC3C3A61D}" type="datetime4">
              <a:rPr lang="en-US" smtClean="0"/>
              <a:pPr/>
              <a:t>February 18, 2019</a:t>
            </a:fld>
            <a:endParaRPr lang="en-US" dirty="0"/>
          </a:p>
        </p:txBody>
      </p:sp>
      <p:sp>
        <p:nvSpPr>
          <p:cNvPr id="6" name="Footer Placeholder 5"/>
          <p:cNvSpPr>
            <a:spLocks noGrp="1"/>
          </p:cNvSpPr>
          <p:nvPr>
            <p:ph type="ftr" sz="quarter" idx="11"/>
          </p:nvPr>
        </p:nvSpPr>
        <p:spPr>
          <a:xfrm>
            <a:off x="457200" y="4869657"/>
            <a:ext cx="3429000" cy="212884"/>
          </a:xfrm>
          <a:prstGeom prst="rect">
            <a:avLst/>
          </a:prstGeom>
        </p:spPr>
        <p:txBody>
          <a:bodyPr/>
          <a:lstStyle/>
          <a:p>
            <a:endParaRPr lang="en-US" dirty="0"/>
          </a:p>
        </p:txBody>
      </p:sp>
      <p:sp>
        <p:nvSpPr>
          <p:cNvPr id="7" name="Slide Number Placeholder 6"/>
          <p:cNvSpPr>
            <a:spLocks noGrp="1"/>
          </p:cNvSpPr>
          <p:nvPr>
            <p:ph type="sldNum" sz="quarter" idx="12"/>
          </p:nvPr>
        </p:nvSpPr>
        <p:spPr>
          <a:xfrm rot="16200000">
            <a:off x="8391843" y="4368483"/>
            <a:ext cx="986791" cy="365125"/>
          </a:xfrm>
          <a:prstGeom prst="rect">
            <a:avLst/>
          </a:prstGeom>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129688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69085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478"/>
            <a:ext cx="8229600" cy="857250"/>
          </a:xfrm>
        </p:spPr>
        <p:txBody>
          <a:bodyPr/>
          <a:lstStyle/>
          <a:p>
            <a:r>
              <a:rPr lang="en-US" dirty="0"/>
              <a:t>Click to edit Master title style</a:t>
            </a:r>
          </a:p>
        </p:txBody>
      </p:sp>
      <p:sp>
        <p:nvSpPr>
          <p:cNvPr id="3" name="Content Placeholder 2"/>
          <p:cNvSpPr>
            <a:spLocks noGrp="1"/>
          </p:cNvSpPr>
          <p:nvPr>
            <p:ph idx="1"/>
          </p:nvPr>
        </p:nvSpPr>
        <p:spPr>
          <a:xfrm>
            <a:off x="457200" y="1771650"/>
            <a:ext cx="8229600"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501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79158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43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88" y="641510"/>
            <a:ext cx="3008313" cy="871538"/>
          </a:xfrm>
        </p:spPr>
        <p:txBody>
          <a:bodyPr anchor="b"/>
          <a:lstStyle>
            <a:lvl1pPr algn="l">
              <a:defRPr sz="2000" b="1"/>
            </a:lvl1pPr>
          </a:lstStyle>
          <a:p>
            <a:r>
              <a:rPr lang="en-US" dirty="0"/>
              <a:t>Click to edit Master title style</a:t>
            </a:r>
          </a:p>
        </p:txBody>
      </p:sp>
      <p:sp>
        <p:nvSpPr>
          <p:cNvPr id="6"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490217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5.jpeg"/><Relationship Id="rId4" Type="http://schemas.openxmlformats.org/officeDocument/2006/relationships/slideLayout" Target="../slideLayouts/slideLayout8.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BEBA8EAE-BF5A-486C-A8C5-ECC9F3942E4B}">
                <a14:imgProps xmlns:a14="http://schemas.microsoft.com/office/drawing/2010/main">
                  <a14:imgLayer r:embed="rId4">
                    <a14:imgEffect>
                      <a14:saturation sat="10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95300" y="1200150"/>
            <a:ext cx="7886700" cy="1752600"/>
          </a:xfrm>
          <a:prstGeom prst="rect">
            <a:avLst/>
          </a:prstGeom>
        </p:spPr>
        <p:txBody>
          <a:bodyPr vert="horz" wrap="square" lIns="91440" tIns="45720" rIns="91440" bIns="45720" rtlCol="0" anchor="b">
            <a:noAutofit/>
          </a:bodyPr>
          <a:lstStyle/>
          <a:p>
            <a:r>
              <a:rPr lang="en-US" dirty="0"/>
              <a:t>Insert your</a:t>
            </a:r>
            <a:br>
              <a:rPr lang="en-US" dirty="0"/>
            </a:br>
            <a:r>
              <a:rPr lang="en-US" dirty="0"/>
              <a:t>headline here</a:t>
            </a:r>
            <a:br>
              <a:rPr lang="en-US" dirty="0"/>
            </a:br>
            <a:r>
              <a:rPr lang="en-US" dirty="0"/>
              <a:t>up to 3 lines</a:t>
            </a:r>
          </a:p>
        </p:txBody>
      </p:sp>
      <p:sp>
        <p:nvSpPr>
          <p:cNvPr id="10" name="Text Placeholder 9"/>
          <p:cNvSpPr>
            <a:spLocks noGrp="1"/>
          </p:cNvSpPr>
          <p:nvPr>
            <p:ph type="body" idx="1"/>
          </p:nvPr>
        </p:nvSpPr>
        <p:spPr>
          <a:xfrm>
            <a:off x="495300" y="3333749"/>
            <a:ext cx="7886700" cy="457201"/>
          </a:xfrm>
          <a:prstGeom prst="rect">
            <a:avLst/>
          </a:prstGeom>
        </p:spPr>
        <p:txBody>
          <a:bodyPr vert="horz" lIns="91440" tIns="45720" rIns="91440" bIns="45720" rtlCol="0">
            <a:noAutofit/>
          </a:bodyPr>
          <a:lstStyle/>
          <a:p>
            <a:pPr lvl="0"/>
            <a:r>
              <a:rPr lang="en-US" dirty="0"/>
              <a:t>Insert your subtitle or any additional description text here up to</a:t>
            </a:r>
            <a:br>
              <a:rPr lang="en-US" dirty="0"/>
            </a:br>
            <a:r>
              <a:rPr lang="en-US" dirty="0"/>
              <a:t>two lines of text or you can delete this text box</a:t>
            </a:r>
          </a:p>
        </p:txBody>
      </p:sp>
      <p:cxnSp>
        <p:nvCxnSpPr>
          <p:cNvPr id="14" name="Straight Connector 13"/>
          <p:cNvCxnSpPr/>
          <p:nvPr userDrawn="1"/>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9"/>
          <p:cNvSpPr txBox="1">
            <a:spLocks/>
          </p:cNvSpPr>
          <p:nvPr userDrawn="1"/>
        </p:nvSpPr>
        <p:spPr>
          <a:xfrm>
            <a:off x="490384" y="4171949"/>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r>
              <a:rPr lang="en-US" sz="1050" b="0" i="0" cap="all" baseline="0" dirty="0">
                <a:latin typeface="Arial Black" charset="0"/>
              </a:rPr>
              <a:t>Presenter or speaker name</a:t>
            </a:r>
          </a:p>
          <a:p>
            <a:pPr fontAlgn="auto">
              <a:lnSpc>
                <a:spcPct val="30000"/>
              </a:lnSpc>
              <a:spcAft>
                <a:spcPts val="0"/>
              </a:spcAft>
            </a:pPr>
            <a:r>
              <a:rPr lang="en-US" sz="1050" dirty="0"/>
              <a:t>Position/Role,</a:t>
            </a:r>
            <a:r>
              <a:rPr lang="en-US" sz="1050" baseline="0" dirty="0"/>
              <a:t> The University of Texas at Austin</a:t>
            </a:r>
            <a:endParaRPr lang="en-US" sz="1050" dirty="0"/>
          </a:p>
        </p:txBody>
      </p:sp>
      <p:sp>
        <p:nvSpPr>
          <p:cNvPr id="16" name="Text Placeholder 9"/>
          <p:cNvSpPr txBox="1">
            <a:spLocks/>
          </p:cNvSpPr>
          <p:nvPr userDrawn="1"/>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cap="all" baseline="0" dirty="0">
                <a:latin typeface="Arial Black" charset="0"/>
              </a:rPr>
              <a:t>Month 20xx</a:t>
            </a:r>
            <a:endParaRPr lang="en-US" sz="1200" b="0" dirty="0"/>
          </a:p>
        </p:txBody>
      </p:sp>
    </p:spTree>
    <p:extLst>
      <p:ext uri="{BB962C8B-B14F-4D97-AF65-F5344CB8AC3E}">
        <p14:creationId xmlns:p14="http://schemas.microsoft.com/office/powerpoint/2010/main" val="1503322918"/>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p:titleStyle>
    <p:body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lum bright="-2000" contrast="19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59851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79972"/>
            <a:ext cx="8229600" cy="29146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0" y="0"/>
            <a:ext cx="6858000" cy="409826"/>
          </a:xfrm>
          <a:prstGeom prst="rect">
            <a:avLst/>
          </a:prstGeom>
          <a:solidFill>
            <a:srgbClr val="BF5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9" cstate="print">
            <a:extLst>
              <a:ext uri="{28A0092B-C50C-407E-A947-70E740481C1C}">
                <a14:useLocalDpi xmlns:a14="http://schemas.microsoft.com/office/drawing/2010/main" val="0"/>
              </a:ext>
            </a:extLst>
          </a:blip>
          <a:srcRect l="5833" t="13620" r="50000" b="56589"/>
          <a:stretch/>
        </p:blipFill>
        <p:spPr>
          <a:xfrm>
            <a:off x="457200" y="-20488"/>
            <a:ext cx="1905000" cy="467264"/>
          </a:xfrm>
          <a:prstGeom prst="rect">
            <a:avLst/>
          </a:prstGeom>
        </p:spPr>
      </p:pic>
      <p:pic>
        <p:nvPicPr>
          <p:cNvPr id="7" name="Picture 6">
            <a:extLst>
              <a:ext uri="{FF2B5EF4-FFF2-40B4-BE49-F238E27FC236}">
                <a16:creationId xmlns:a16="http://schemas.microsoft.com/office/drawing/2014/main" id="{696AFFA6-6073-7147-B06F-73C6DF6CA32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67600" y="4264422"/>
            <a:ext cx="1474107" cy="660400"/>
          </a:xfrm>
          <a:prstGeom prst="rect">
            <a:avLst/>
          </a:prstGeom>
        </p:spPr>
      </p:pic>
    </p:spTree>
    <p:extLst>
      <p:ext uri="{BB962C8B-B14F-4D97-AF65-F5344CB8AC3E}">
        <p14:creationId xmlns:p14="http://schemas.microsoft.com/office/powerpoint/2010/main" val="37916386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7" r:id="rId5"/>
    <p:sldLayoutId id="2147483678" r:id="rId6"/>
  </p:sldLayoutIdLst>
  <p:txStyles>
    <p:titleStyle>
      <a:lvl1pPr algn="l" defTabSz="457200" rtl="0" eaLnBrk="1" latinLnBrk="0" hangingPunct="1">
        <a:spcBef>
          <a:spcPct val="0"/>
        </a:spcBef>
        <a:buNone/>
        <a:defRPr sz="4400" kern="120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9"/>
          <p:cNvSpPr txBox="1">
            <a:spLocks/>
          </p:cNvSpPr>
          <p:nvPr/>
        </p:nvSpPr>
        <p:spPr>
          <a:xfrm>
            <a:off x="548640" y="3562350"/>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fontAlgn="auto">
              <a:lnSpc>
                <a:spcPct val="100000"/>
              </a:lnSpc>
              <a:spcBef>
                <a:spcPts val="0"/>
              </a:spcBef>
              <a:spcAft>
                <a:spcPts val="0"/>
              </a:spcAft>
            </a:pPr>
            <a:r>
              <a:rPr lang="en-US" sz="2400" b="1" dirty="0">
                <a:solidFill>
                  <a:prstClr val="white"/>
                </a:solidFill>
              </a:rPr>
              <a:t>Heather Cuevas, PhD, RN, ACNS-BC</a:t>
            </a:r>
          </a:p>
          <a:p>
            <a:pPr>
              <a:lnSpc>
                <a:spcPct val="100000"/>
              </a:lnSpc>
              <a:spcBef>
                <a:spcPts val="0"/>
              </a:spcBef>
            </a:pPr>
            <a:r>
              <a:rPr lang="en-US" sz="1050" b="1" dirty="0"/>
              <a:t>Assistant Clinical Professor</a:t>
            </a:r>
          </a:p>
        </p:txBody>
      </p:sp>
      <p:sp>
        <p:nvSpPr>
          <p:cNvPr id="12" name="Text Placeholder 9"/>
          <p:cNvSpPr txBox="1">
            <a:spLocks/>
          </p:cNvSpPr>
          <p:nvPr/>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dirty="0" smtClean="0">
                <a:latin typeface="Arial" panose="020B0604020202020204" pitchFamily="34" charset="0"/>
                <a:cs typeface="Arial" panose="020B0604020202020204" pitchFamily="34" charset="0"/>
              </a:rPr>
              <a:t>February 27,2019</a:t>
            </a:r>
            <a:endParaRPr lang="en-US" sz="1200" b="0" dirty="0">
              <a:latin typeface="Arial" panose="020B0604020202020204" pitchFamily="34" charset="0"/>
              <a:cs typeface="Arial" panose="020B0604020202020204" pitchFamily="34" charset="0"/>
            </a:endParaRPr>
          </a:p>
        </p:txBody>
      </p:sp>
      <p:sp>
        <p:nvSpPr>
          <p:cNvPr id="13" name="Title Placeholder 7"/>
          <p:cNvSpPr txBox="1">
            <a:spLocks/>
          </p:cNvSpPr>
          <p:nvPr/>
        </p:nvSpPr>
        <p:spPr>
          <a:xfrm>
            <a:off x="457200" y="895350"/>
            <a:ext cx="7886700" cy="2209800"/>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fontAlgn="auto">
              <a:spcAft>
                <a:spcPts val="0"/>
              </a:spcAft>
            </a:pPr>
            <a:r>
              <a:rPr lang="en-US" sz="4000" dirty="0"/>
              <a:t>Improving cognitive function to improve diabetes self-management</a:t>
            </a: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5811" t="10047" r="49151" b="53996"/>
          <a:stretch/>
        </p:blipFill>
        <p:spPr>
          <a:xfrm>
            <a:off x="4267200" y="209550"/>
            <a:ext cx="2681817" cy="778592"/>
          </a:xfrm>
          <a:prstGeom prst="rect">
            <a:avLst/>
          </a:prstGeom>
        </p:spPr>
      </p:pic>
      <p:pic>
        <p:nvPicPr>
          <p:cNvPr id="7" name="Picture 6">
            <a:extLst>
              <a:ext uri="{FF2B5EF4-FFF2-40B4-BE49-F238E27FC236}">
                <a16:creationId xmlns:a16="http://schemas.microsoft.com/office/drawing/2014/main" id="{DB323C75-AC5A-2045-BEEE-D18ADE5AB9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192167"/>
            <a:ext cx="1579332" cy="707541"/>
          </a:xfrm>
          <a:prstGeom prst="rect">
            <a:avLst/>
          </a:prstGeom>
        </p:spPr>
      </p:pic>
      <p:sp>
        <p:nvSpPr>
          <p:cNvPr id="2" name="Rectangle 1"/>
          <p:cNvSpPr/>
          <p:nvPr/>
        </p:nvSpPr>
        <p:spPr>
          <a:xfrm>
            <a:off x="518822" y="4283439"/>
            <a:ext cx="8091777" cy="600164"/>
          </a:xfrm>
          <a:prstGeom prst="rect">
            <a:avLst/>
          </a:prstGeom>
        </p:spPr>
        <p:txBody>
          <a:bodyPr wrap="square">
            <a:spAutoFit/>
          </a:bodyPr>
          <a:lstStyle/>
          <a:p>
            <a:r>
              <a:rPr lang="en-US" sz="1100" dirty="0">
                <a:solidFill>
                  <a:srgbClr val="FFFFFF"/>
                </a:solidFill>
                <a:latin typeface="Arial" panose="020B0604020202020204" pitchFamily="34" charset="0"/>
              </a:rPr>
              <a:t>Research reported here was supported by the National Institute of Nursing Research of the National Institutes of Health under Award Number P30NR015335. The content is solely the responsibility of the authors and does not necessarily represent the official views of the National Institutes of Health.</a:t>
            </a:r>
            <a:endParaRPr lang="en-US" sz="1100" dirty="0"/>
          </a:p>
        </p:txBody>
      </p:sp>
    </p:spTree>
    <p:extLst>
      <p:ext uri="{BB962C8B-B14F-4D97-AF65-F5344CB8AC3E}">
        <p14:creationId xmlns:p14="http://schemas.microsoft.com/office/powerpoint/2010/main" val="247584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Background</a:t>
            </a:r>
          </a:p>
        </p:txBody>
      </p:sp>
      <p:sp>
        <p:nvSpPr>
          <p:cNvPr id="5" name="Content Placeholder 4"/>
          <p:cNvSpPr>
            <a:spLocks noGrp="1"/>
          </p:cNvSpPr>
          <p:nvPr>
            <p:ph sz="half" idx="1"/>
          </p:nvPr>
        </p:nvSpPr>
        <p:spPr/>
        <p:txBody>
          <a:bodyPr>
            <a:normAutofit fontScale="77500" lnSpcReduction="20000"/>
          </a:bodyPr>
          <a:lstStyle/>
          <a:p>
            <a:pPr marL="457200" indent="-457200">
              <a:buFontTx/>
              <a:buChar char="•"/>
            </a:pPr>
            <a:r>
              <a:rPr lang="en-US" dirty="0"/>
              <a:t>415 million adults with DM worldwide</a:t>
            </a:r>
          </a:p>
          <a:p>
            <a:pPr marL="457200" indent="-457200">
              <a:buFontTx/>
              <a:buChar char="•"/>
            </a:pPr>
            <a:r>
              <a:rPr lang="en-US" dirty="0"/>
              <a:t>T2DM associated with greater decline in cognitive function</a:t>
            </a:r>
          </a:p>
          <a:p>
            <a:pPr marL="457200" indent="-457200">
              <a:buFontTx/>
              <a:buChar char="•"/>
            </a:pPr>
            <a:r>
              <a:rPr lang="en-US" dirty="0"/>
              <a:t>Memory and executive function most commonly affected.</a:t>
            </a:r>
          </a:p>
          <a:p>
            <a:pPr marL="457200" indent="-457200">
              <a:buFontTx/>
              <a:buChar char="•"/>
            </a:pPr>
            <a:r>
              <a:rPr lang="en-US" dirty="0"/>
              <a:t>What about self-management?</a:t>
            </a:r>
          </a:p>
          <a:p>
            <a:endParaRPr lang="en-US" dirty="0"/>
          </a:p>
        </p:txBody>
      </p:sp>
      <p:sp>
        <p:nvSpPr>
          <p:cNvPr id="6" name="Content Placeholder 5"/>
          <p:cNvSpPr>
            <a:spLocks noGrp="1"/>
          </p:cNvSpPr>
          <p:nvPr>
            <p:ph sz="half" idx="2"/>
          </p:nvPr>
        </p:nvSpPr>
        <p:spPr/>
        <p:txBody>
          <a:bodyPr>
            <a:normAutofit fontScale="77500" lnSpcReduction="20000"/>
          </a:bodyPr>
          <a:lstStyle/>
          <a:p>
            <a:r>
              <a:rPr lang="en-US" dirty="0"/>
              <a:t>This study addressed:</a:t>
            </a:r>
          </a:p>
          <a:p>
            <a:pPr marL="457200" indent="-457200">
              <a:buFontTx/>
              <a:buChar char="•"/>
            </a:pPr>
            <a:r>
              <a:rPr lang="en-US" dirty="0"/>
              <a:t>Perceived cognitive function</a:t>
            </a:r>
          </a:p>
          <a:p>
            <a:pPr marL="457200" indent="-457200">
              <a:buFontTx/>
              <a:buChar char="•"/>
            </a:pPr>
            <a:r>
              <a:rPr lang="en-US" dirty="0"/>
              <a:t>Built on prior work</a:t>
            </a:r>
          </a:p>
          <a:p>
            <a:pPr marL="457200" indent="-457200">
              <a:buFontTx/>
              <a:buChar char="•"/>
            </a:pPr>
            <a:r>
              <a:rPr lang="en-US" dirty="0"/>
              <a:t>Examines cognitive training as a means to improve self-management</a:t>
            </a:r>
          </a:p>
          <a:p>
            <a:pPr marL="457200" indent="-457200">
              <a:buFontTx/>
              <a:buChar char="•"/>
            </a:pPr>
            <a:endParaRPr lang="en-US" dirty="0"/>
          </a:p>
        </p:txBody>
      </p:sp>
    </p:spTree>
    <p:extLst>
      <p:ext uri="{BB962C8B-B14F-4D97-AF65-F5344CB8AC3E}">
        <p14:creationId xmlns:p14="http://schemas.microsoft.com/office/powerpoint/2010/main" val="3277297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Design &amp; Population</a:t>
            </a:r>
          </a:p>
        </p:txBody>
      </p:sp>
      <p:sp>
        <p:nvSpPr>
          <p:cNvPr id="4" name="Content Placeholder 3"/>
          <p:cNvSpPr>
            <a:spLocks noGrp="1"/>
          </p:cNvSpPr>
          <p:nvPr>
            <p:ph sz="half" idx="1"/>
          </p:nvPr>
        </p:nvSpPr>
        <p:spPr/>
        <p:txBody>
          <a:bodyPr>
            <a:normAutofit fontScale="77500" lnSpcReduction="20000"/>
          </a:bodyPr>
          <a:lstStyle/>
          <a:p>
            <a:pPr marL="342900" indent="-342900">
              <a:buFontTx/>
              <a:buChar char="•"/>
            </a:pPr>
            <a:r>
              <a:rPr lang="en-US" dirty="0"/>
              <a:t>Interviews</a:t>
            </a:r>
          </a:p>
          <a:p>
            <a:pPr marL="342900" indent="-342900">
              <a:buFontTx/>
              <a:buChar char="•"/>
            </a:pPr>
            <a:r>
              <a:rPr lang="en-US" dirty="0"/>
              <a:t>Pilot testing of adapted intervention</a:t>
            </a:r>
          </a:p>
          <a:p>
            <a:pPr lvl="1" indent="-342900">
              <a:buFontTx/>
              <a:buChar char="•"/>
            </a:pPr>
            <a:r>
              <a:rPr lang="en-US" dirty="0"/>
              <a:t>4 classes</a:t>
            </a:r>
          </a:p>
          <a:p>
            <a:pPr lvl="1" indent="-342900">
              <a:buFontTx/>
              <a:buChar char="•"/>
            </a:pPr>
            <a:r>
              <a:rPr lang="en-US" dirty="0"/>
              <a:t>Computer exercises</a:t>
            </a:r>
          </a:p>
          <a:p>
            <a:pPr lvl="1" indent="-342900">
              <a:buFontTx/>
              <a:buChar char="•"/>
            </a:pPr>
            <a:r>
              <a:rPr lang="en-US" dirty="0"/>
              <a:t>A1C and self-report measures</a:t>
            </a:r>
          </a:p>
        </p:txBody>
      </p:sp>
      <p:sp>
        <p:nvSpPr>
          <p:cNvPr id="6" name="Content Placeholder 5"/>
          <p:cNvSpPr>
            <a:spLocks noGrp="1"/>
          </p:cNvSpPr>
          <p:nvPr>
            <p:ph sz="half" idx="2"/>
          </p:nvPr>
        </p:nvSpPr>
        <p:spPr/>
        <p:txBody>
          <a:bodyPr>
            <a:normAutofit fontScale="77500" lnSpcReduction="20000"/>
          </a:bodyPr>
          <a:lstStyle/>
          <a:p>
            <a:pPr marL="342900" indent="-342900">
              <a:buFontTx/>
              <a:buChar char="•"/>
            </a:pPr>
            <a:r>
              <a:rPr lang="en-US" dirty="0"/>
              <a:t>Mean age: 55.1 years (10.9)</a:t>
            </a:r>
          </a:p>
          <a:p>
            <a:pPr marL="342900" indent="-342900">
              <a:buFontTx/>
              <a:buChar char="•"/>
            </a:pPr>
            <a:r>
              <a:rPr lang="en-US" dirty="0"/>
              <a:t>Mean A1C: 8.3% (1.5)</a:t>
            </a:r>
          </a:p>
          <a:p>
            <a:pPr marL="342900" indent="-342900">
              <a:buFontTx/>
              <a:buChar char="•"/>
            </a:pPr>
            <a:r>
              <a:rPr lang="en-US" dirty="0"/>
              <a:t>Mean time with DM: 7.1 years (4.3)</a:t>
            </a:r>
          </a:p>
          <a:p>
            <a:pPr marL="342900" indent="-342900">
              <a:buFontTx/>
              <a:buChar char="•"/>
            </a:pPr>
            <a:r>
              <a:rPr lang="en-US" dirty="0"/>
              <a:t>10 Hispanic</a:t>
            </a:r>
          </a:p>
          <a:p>
            <a:pPr marL="342900" indent="-342900">
              <a:buFontTx/>
              <a:buChar char="•"/>
            </a:pPr>
            <a:r>
              <a:rPr lang="en-US" dirty="0"/>
              <a:t>3 African American</a:t>
            </a:r>
          </a:p>
          <a:p>
            <a:pPr marL="342900" indent="-342900">
              <a:buFontTx/>
              <a:buChar char="•"/>
            </a:pPr>
            <a:r>
              <a:rPr lang="en-US" dirty="0"/>
              <a:t>6 non-Hispanic white</a:t>
            </a:r>
          </a:p>
          <a:p>
            <a:pPr marL="342900" indent="-342900">
              <a:buFontTx/>
              <a:buChar char="•"/>
            </a:pPr>
            <a:r>
              <a:rPr lang="en-US" dirty="0"/>
              <a:t>57% female</a:t>
            </a:r>
          </a:p>
        </p:txBody>
      </p:sp>
    </p:spTree>
    <p:extLst>
      <p:ext uri="{BB962C8B-B14F-4D97-AF65-F5344CB8AC3E}">
        <p14:creationId xmlns:p14="http://schemas.microsoft.com/office/powerpoint/2010/main" val="4054363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Outcomes</a:t>
            </a:r>
          </a:p>
        </p:txBody>
      </p:sp>
      <p:sp>
        <p:nvSpPr>
          <p:cNvPr id="5" name="Content Placeholder 4"/>
          <p:cNvSpPr>
            <a:spLocks noGrp="1"/>
          </p:cNvSpPr>
          <p:nvPr>
            <p:ph sz="half" idx="1"/>
          </p:nvPr>
        </p:nvSpPr>
        <p:spPr/>
        <p:txBody>
          <a:bodyPr>
            <a:normAutofit lnSpcReduction="10000"/>
          </a:bodyPr>
          <a:lstStyle/>
          <a:p>
            <a:r>
              <a:rPr lang="en-US" dirty="0"/>
              <a:t>Use of cognitive strategies increased</a:t>
            </a:r>
          </a:p>
          <a:p>
            <a:r>
              <a:rPr lang="en-US" dirty="0"/>
              <a:t>Positive effect on diabetes self-management</a:t>
            </a:r>
          </a:p>
          <a:p>
            <a:r>
              <a:rPr lang="en-US" u="sng" dirty="0"/>
              <a:t>Noted glucose variability</a:t>
            </a:r>
          </a:p>
        </p:txBody>
      </p:sp>
      <p:sp>
        <p:nvSpPr>
          <p:cNvPr id="6" name="Content Placeholder 5"/>
          <p:cNvSpPr>
            <a:spLocks noGrp="1"/>
          </p:cNvSpPr>
          <p:nvPr>
            <p:ph sz="half" idx="2"/>
          </p:nvPr>
        </p:nvSpPr>
        <p:spPr/>
        <p:txBody>
          <a:bodyPr>
            <a:normAutofit lnSpcReduction="10000"/>
          </a:bodyPr>
          <a:lstStyle/>
          <a:p>
            <a:r>
              <a:rPr lang="en-US" dirty="0"/>
              <a:t>Executive function positively correlated with DMSM items</a:t>
            </a:r>
          </a:p>
          <a:p>
            <a:r>
              <a:rPr lang="en-US" dirty="0"/>
              <a:t>Post intervention scores improved in all areas</a:t>
            </a:r>
          </a:p>
          <a:p>
            <a:endParaRPr lang="en-US" dirty="0"/>
          </a:p>
          <a:p>
            <a:endParaRPr lang="en-US" dirty="0"/>
          </a:p>
        </p:txBody>
      </p:sp>
    </p:spTree>
    <p:extLst>
      <p:ext uri="{BB962C8B-B14F-4D97-AF65-F5344CB8AC3E}">
        <p14:creationId xmlns:p14="http://schemas.microsoft.com/office/powerpoint/2010/main" val="299410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&amp; Strengths</a:t>
            </a:r>
          </a:p>
        </p:txBody>
      </p:sp>
      <p:sp>
        <p:nvSpPr>
          <p:cNvPr id="3" name="Content Placeholder 2"/>
          <p:cNvSpPr>
            <a:spLocks noGrp="1"/>
          </p:cNvSpPr>
          <p:nvPr>
            <p:ph sz="half" idx="1"/>
          </p:nvPr>
        </p:nvSpPr>
        <p:spPr/>
        <p:txBody>
          <a:bodyPr/>
          <a:lstStyle/>
          <a:p>
            <a:r>
              <a:rPr lang="en-US" dirty="0"/>
              <a:t>Small sample</a:t>
            </a:r>
          </a:p>
          <a:p>
            <a:r>
              <a:rPr lang="en-US" dirty="0"/>
              <a:t>Self-reported data</a:t>
            </a:r>
          </a:p>
          <a:p>
            <a:r>
              <a:rPr lang="en-US" dirty="0"/>
              <a:t>Lack of a comparison group</a:t>
            </a:r>
          </a:p>
          <a:p>
            <a:endParaRPr lang="en-US" dirty="0"/>
          </a:p>
          <a:p>
            <a:endParaRPr lang="en-US" dirty="0"/>
          </a:p>
        </p:txBody>
      </p:sp>
      <p:sp>
        <p:nvSpPr>
          <p:cNvPr id="4" name="Content Placeholder 3"/>
          <p:cNvSpPr>
            <a:spLocks noGrp="1"/>
          </p:cNvSpPr>
          <p:nvPr>
            <p:ph sz="half" idx="2"/>
          </p:nvPr>
        </p:nvSpPr>
        <p:spPr/>
        <p:txBody>
          <a:bodyPr/>
          <a:lstStyle/>
          <a:p>
            <a:r>
              <a:rPr lang="en-US" dirty="0"/>
              <a:t>&gt;50% under-represented minority</a:t>
            </a:r>
          </a:p>
          <a:p>
            <a:r>
              <a:rPr lang="en-US" dirty="0"/>
              <a:t>One of the first to test comprehensive cognitive training in DM</a:t>
            </a:r>
          </a:p>
        </p:txBody>
      </p:sp>
    </p:spTree>
    <p:extLst>
      <p:ext uri="{BB962C8B-B14F-4D97-AF65-F5344CB8AC3E}">
        <p14:creationId xmlns:p14="http://schemas.microsoft.com/office/powerpoint/2010/main" val="2862881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sz="half" idx="1"/>
          </p:nvPr>
        </p:nvSpPr>
        <p:spPr/>
        <p:txBody>
          <a:bodyPr>
            <a:normAutofit fontScale="85000" lnSpcReduction="20000"/>
          </a:bodyPr>
          <a:lstStyle/>
          <a:p>
            <a:r>
              <a:rPr lang="en-US" dirty="0"/>
              <a:t>Add CGMS</a:t>
            </a:r>
          </a:p>
          <a:p>
            <a:pPr marL="0" indent="0">
              <a:buNone/>
            </a:pPr>
            <a:endParaRPr lang="en-US" dirty="0"/>
          </a:p>
          <a:p>
            <a:r>
              <a:rPr lang="en-US" dirty="0"/>
              <a:t>Test A1C at multiple points</a:t>
            </a:r>
          </a:p>
          <a:p>
            <a:r>
              <a:rPr lang="en-US" dirty="0"/>
              <a:t>Add </a:t>
            </a:r>
            <a:r>
              <a:rPr lang="en-US" dirty="0" err="1"/>
              <a:t>neuropsych</a:t>
            </a:r>
            <a:r>
              <a:rPr lang="en-US" dirty="0"/>
              <a:t> tests</a:t>
            </a:r>
          </a:p>
          <a:p>
            <a:pPr marL="0" indent="0">
              <a:buNone/>
            </a:pPr>
            <a:endParaRPr lang="en-US" dirty="0"/>
          </a:p>
          <a:p>
            <a:r>
              <a:rPr lang="en-US" dirty="0"/>
              <a:t>Control group</a:t>
            </a:r>
          </a:p>
        </p:txBody>
      </p:sp>
      <p:sp>
        <p:nvSpPr>
          <p:cNvPr id="4" name="Content Placeholder 3"/>
          <p:cNvSpPr>
            <a:spLocks noGrp="1"/>
          </p:cNvSpPr>
          <p:nvPr>
            <p:ph sz="half" idx="2"/>
          </p:nvPr>
        </p:nvSpPr>
        <p:spPr/>
        <p:txBody>
          <a:bodyPr>
            <a:normAutofit fontScale="85000" lnSpcReduction="20000"/>
          </a:bodyPr>
          <a:lstStyle/>
          <a:p>
            <a:r>
              <a:rPr lang="en-US" dirty="0"/>
              <a:t>Glucose variability and cognitive function?</a:t>
            </a:r>
          </a:p>
          <a:p>
            <a:r>
              <a:rPr lang="en-US" dirty="0"/>
              <a:t>Does long-term DM control change?</a:t>
            </a:r>
          </a:p>
          <a:p>
            <a:r>
              <a:rPr lang="en-US" dirty="0"/>
              <a:t>Objective measures of cognitive function</a:t>
            </a:r>
          </a:p>
          <a:p>
            <a:r>
              <a:rPr lang="en-US" dirty="0"/>
              <a:t>Games only vs. Comprehensive intervention</a:t>
            </a:r>
          </a:p>
          <a:p>
            <a:endParaRPr lang="en-US" dirty="0"/>
          </a:p>
          <a:p>
            <a:endParaRPr lang="en-US" dirty="0"/>
          </a:p>
          <a:p>
            <a:endParaRPr lang="en-US" dirty="0"/>
          </a:p>
        </p:txBody>
      </p:sp>
    </p:spTree>
    <p:extLst>
      <p:ext uri="{BB962C8B-B14F-4D97-AF65-F5344CB8AC3E}">
        <p14:creationId xmlns:p14="http://schemas.microsoft.com/office/powerpoint/2010/main" val="3543932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Placeholder 7"/>
          <p:cNvSpPr txBox="1">
            <a:spLocks/>
          </p:cNvSpPr>
          <p:nvPr/>
        </p:nvSpPr>
        <p:spPr>
          <a:xfrm>
            <a:off x="0" y="2038350"/>
            <a:ext cx="9144000" cy="762000"/>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algn="ctr" fontAlgn="auto">
              <a:spcAft>
                <a:spcPts val="0"/>
              </a:spcAft>
            </a:pPr>
            <a:r>
              <a:rPr lang="en-US" dirty="0"/>
              <a:t>THANK YOU</a:t>
            </a: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5811" t="10047" r="49151" b="53996"/>
          <a:stretch/>
        </p:blipFill>
        <p:spPr>
          <a:xfrm>
            <a:off x="1828800" y="742950"/>
            <a:ext cx="2681817" cy="778592"/>
          </a:xfrm>
          <a:prstGeom prst="rect">
            <a:avLst/>
          </a:prstGeom>
        </p:spPr>
      </p:pic>
      <p:pic>
        <p:nvPicPr>
          <p:cNvPr id="4" name="Picture 3">
            <a:extLst>
              <a:ext uri="{FF2B5EF4-FFF2-40B4-BE49-F238E27FC236}">
                <a16:creationId xmlns:a16="http://schemas.microsoft.com/office/drawing/2014/main" id="{9B594BFF-206B-8A46-93A1-AD620AEED9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00" y="666750"/>
            <a:ext cx="1742925" cy="780831"/>
          </a:xfrm>
          <a:prstGeom prst="rect">
            <a:avLst/>
          </a:prstGeom>
        </p:spPr>
      </p:pic>
    </p:spTree>
    <p:extLst>
      <p:ext uri="{BB962C8B-B14F-4D97-AF65-F5344CB8AC3E}">
        <p14:creationId xmlns:p14="http://schemas.microsoft.com/office/powerpoint/2010/main" val="310760727"/>
      </p:ext>
    </p:extLst>
  </p:cSld>
  <p:clrMapOvr>
    <a:masterClrMapping/>
  </p:clrMapOvr>
</p:sld>
</file>

<file path=ppt/theme/theme1.xml><?xml version="1.0" encoding="utf-8"?>
<a:theme xmlns:a="http://schemas.openxmlformats.org/drawingml/2006/main" name="16-9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6-9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6032</TotalTime>
  <Words>395</Words>
  <Application>Microsoft Office PowerPoint</Application>
  <PresentationFormat>On-screen Show (16:9)</PresentationFormat>
  <Paragraphs>66</Paragraphs>
  <Slides>7</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vt:i4>
      </vt:variant>
    </vt:vector>
  </HeadingPairs>
  <TitlesOfParts>
    <vt:vector size="16" baseType="lpstr">
      <vt:lpstr>Arial</vt:lpstr>
      <vt:lpstr>Arial Black</vt:lpstr>
      <vt:lpstr>Calibri</vt:lpstr>
      <vt:lpstr>Calibri Light</vt:lpstr>
      <vt:lpstr>Wingdings</vt:lpstr>
      <vt:lpstr>ヒラギノ角ゴ Pro W3</vt:lpstr>
      <vt:lpstr>16-9 Cover</vt:lpstr>
      <vt:lpstr>Custom Design</vt:lpstr>
      <vt:lpstr>16-9 White Backgroud</vt:lpstr>
      <vt:lpstr>PowerPoint Presentation</vt:lpstr>
      <vt:lpstr>Background</vt:lpstr>
      <vt:lpstr>Design &amp; Population</vt:lpstr>
      <vt:lpstr>Outcomes</vt:lpstr>
      <vt:lpstr>Limitations &amp; Strengths</vt:lpstr>
      <vt:lpstr>Next Steps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
  <dc:creator>University Marketing and Creative Services</dc:creator>
  <cp:keywords/>
  <dc:description/>
  <cp:lastModifiedBy>Plack, Kelli A</cp:lastModifiedBy>
  <cp:revision>432</cp:revision>
  <cp:lastPrinted>2011-01-24T02:49:42Z</cp:lastPrinted>
  <dcterms:created xsi:type="dcterms:W3CDTF">2011-06-30T15:04:08Z</dcterms:created>
  <dcterms:modified xsi:type="dcterms:W3CDTF">2019-02-18T20:52:06Z</dcterms:modified>
  <cp:category/>
</cp:coreProperties>
</file>