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1"/>
  </p:notesMasterIdLst>
  <p:sldIdLst>
    <p:sldId id="711" r:id="rId4"/>
    <p:sldId id="724" r:id="rId5"/>
    <p:sldId id="1146" r:id="rId6"/>
    <p:sldId id="1147" r:id="rId7"/>
    <p:sldId id="725" r:id="rId8"/>
    <p:sldId id="726" r:id="rId9"/>
    <p:sldId id="722" r:id="rId10"/>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24"/>
            <p14:sldId id="1146"/>
            <p14:sldId id="1147"/>
            <p14:sldId id="725"/>
            <p14:sldId id="726"/>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autoAdjust="0"/>
    <p:restoredTop sz="60053" autoAdjust="0"/>
  </p:normalViewPr>
  <p:slideViewPr>
    <p:cSldViewPr>
      <p:cViewPr varScale="1">
        <p:scale>
          <a:sx n="95" d="100"/>
          <a:sy n="95" d="100"/>
        </p:scale>
        <p:origin x="310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C03B2CA-48E1-4958-8BB0-5EDC268AF1ED}"/>
    <pc:docChg chg="modSld">
      <pc:chgData name="" userId="" providerId="" clId="Web-{FC03B2CA-48E1-4958-8BB0-5EDC268AF1ED}" dt="2019-02-18T19:33:20.770" v="26" actId="1076"/>
      <pc:docMkLst>
        <pc:docMk/>
      </pc:docMkLst>
      <pc:sldChg chg="addSp modSp">
        <pc:chgData name="" userId="" providerId="" clId="Web-{FC03B2CA-48E1-4958-8BB0-5EDC268AF1ED}" dt="2019-02-18T19:33:20.770" v="26" actId="1076"/>
        <pc:sldMkLst>
          <pc:docMk/>
          <pc:sldMk cId="247584020" sldId="711"/>
        </pc:sldMkLst>
        <pc:spChg chg="add mod">
          <ac:chgData name="" userId="" providerId="" clId="Web-{FC03B2CA-48E1-4958-8BB0-5EDC268AF1ED}" dt="2019-02-18T19:33:20.770" v="26" actId="1076"/>
          <ac:spMkLst>
            <pc:docMk/>
            <pc:sldMk cId="247584020" sldId="711"/>
            <ac:spMk id="2" creationId="{5DE0E223-702F-4579-8FD3-E614C834090E}"/>
          </ac:spMkLst>
        </pc:spChg>
      </pc:sldChg>
    </pc:docChg>
  </pc:docChgLst>
  <pc:docChgLst>
    <pc:chgData clId="Web-{547FA127-5711-4D1F-9C46-55F536068320}"/>
    <pc:docChg chg="modSld">
      <pc:chgData name="" userId="" providerId="" clId="Web-{547FA127-5711-4D1F-9C46-55F536068320}" dt="2019-02-18T21:02:36.490" v="2" actId="20577"/>
      <pc:docMkLst>
        <pc:docMk/>
      </pc:docMkLst>
      <pc:sldChg chg="modSp">
        <pc:chgData name="" userId="" providerId="" clId="Web-{547FA127-5711-4D1F-9C46-55F536068320}" dt="2019-02-18T21:02:35.678" v="1" actId="20577"/>
        <pc:sldMkLst>
          <pc:docMk/>
          <pc:sldMk cId="247584020" sldId="711"/>
        </pc:sldMkLst>
        <pc:spChg chg="mod">
          <ac:chgData name="" userId="" providerId="" clId="Web-{547FA127-5711-4D1F-9C46-55F536068320}" dt="2019-02-18T21:02:35.678" v="1" actId="20577"/>
          <ac:spMkLst>
            <pc:docMk/>
            <pc:sldMk cId="247584020" sldId="711"/>
            <ac:spMk id="3" creationId="{931D8A4C-AAD4-4778-A01F-8D611C22822E}"/>
          </ac:spMkLst>
        </pc:spChg>
      </pc:sldChg>
    </pc:docChg>
  </pc:docChgLst>
  <pc:docChgLst>
    <pc:chgData clId="Web-{8A1ED14C-4434-4159-8F29-78A3C2F90105}"/>
    <pc:docChg chg="modSld">
      <pc:chgData name="" userId="" providerId="" clId="Web-{8A1ED14C-4434-4159-8F29-78A3C2F90105}" dt="2019-02-18T19:38:55.724" v="7" actId="20577"/>
      <pc:docMkLst>
        <pc:docMk/>
      </pc:docMkLst>
      <pc:sldChg chg="addSp modSp">
        <pc:chgData name="" userId="" providerId="" clId="Web-{8A1ED14C-4434-4159-8F29-78A3C2F90105}" dt="2019-02-18T19:38:52.708" v="6" actId="20577"/>
        <pc:sldMkLst>
          <pc:docMk/>
          <pc:sldMk cId="247584020" sldId="711"/>
        </pc:sldMkLst>
        <pc:spChg chg="mod">
          <ac:chgData name="" userId="" providerId="" clId="Web-{8A1ED14C-4434-4159-8F29-78A3C2F90105}" dt="2019-02-18T19:38:24.442" v="0" actId="1076"/>
          <ac:spMkLst>
            <pc:docMk/>
            <pc:sldMk cId="247584020" sldId="711"/>
            <ac:spMk id="2" creationId="{5DE0E223-702F-4579-8FD3-E614C834090E}"/>
          </ac:spMkLst>
        </pc:spChg>
        <pc:spChg chg="add mod">
          <ac:chgData name="" userId="" providerId="" clId="Web-{8A1ED14C-4434-4159-8F29-78A3C2F90105}" dt="2019-02-18T19:38:52.708" v="6" actId="20577"/>
          <ac:spMkLst>
            <pc:docMk/>
            <pc:sldMk cId="247584020" sldId="711"/>
            <ac:spMk id="3" creationId="{931D8A4C-AAD4-4778-A01F-8D611C2282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2/18/2019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and Rationale for the study</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248378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ICU survivors are unable to return to physically or cognitively demanding jobs due to the “after effects” of critical illness</a:t>
            </a:r>
            <a:r>
              <a:rPr lang="en-US" sz="1200" kern="1200" baseline="30000" dirty="0">
                <a:solidFill>
                  <a:schemeClr val="tx1"/>
                </a:solidFill>
                <a:effectLst/>
                <a:latin typeface="+mn-lt"/>
                <a:ea typeface="+mn-ea"/>
                <a:cs typeface="+mn-cs"/>
              </a:rPr>
              <a:t>7,14</a:t>
            </a:r>
            <a:r>
              <a:rPr lang="en-US" sz="1200" kern="1200" dirty="0">
                <a:solidFill>
                  <a:schemeClr val="tx1"/>
                </a:solidFill>
                <a:effectLst/>
                <a:latin typeface="+mn-lt"/>
                <a:ea typeface="+mn-ea"/>
                <a:cs typeface="+mn-cs"/>
              </a:rPr>
              <a:t>, and are particularly vulnerable to post-hospitalization difficulties affecting both survivors and families, including transportation barriers</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paying for food</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and housing</a:t>
            </a:r>
            <a:r>
              <a:rPr lang="en-US" sz="1200" kern="1200" baseline="30000" dirty="0">
                <a:solidFill>
                  <a:schemeClr val="tx1"/>
                </a:solidFill>
                <a:effectLst/>
                <a:latin typeface="+mn-lt"/>
                <a:ea typeface="+mn-ea"/>
                <a:cs typeface="+mn-cs"/>
              </a:rPr>
              <a:t>15,16</a:t>
            </a:r>
            <a:r>
              <a:rPr lang="en-US" sz="1200" kern="1200" dirty="0">
                <a:solidFill>
                  <a:schemeClr val="tx1"/>
                </a:solidFill>
                <a:effectLst/>
                <a:latin typeface="+mn-lt"/>
                <a:ea typeface="+mn-ea"/>
                <a:cs typeface="+mn-cs"/>
              </a:rPr>
              <a:t> and/or medical causes of bankruptcy</a:t>
            </a:r>
            <a:r>
              <a:rPr lang="en-US" sz="1200" kern="1200" baseline="30000" dirty="0">
                <a:solidFill>
                  <a:schemeClr val="tx1"/>
                </a:solidFill>
                <a:effectLst/>
                <a:latin typeface="+mn-lt"/>
                <a:ea typeface="+mn-ea"/>
                <a:cs typeface="+mn-cs"/>
              </a:rPr>
              <a:t>17,18</a:t>
            </a:r>
            <a:r>
              <a:rPr lang="en-US" sz="1200" kern="1200" dirty="0">
                <a:solidFill>
                  <a:schemeClr val="tx1"/>
                </a:solidFill>
                <a:effectLst/>
                <a:latin typeface="+mn-lt"/>
                <a:ea typeface="+mn-ea"/>
                <a:cs typeface="+mn-cs"/>
              </a:rPr>
              <a:t>. Social isolation is a recurrent and problematic theme in ICU survivorship</a:t>
            </a:r>
            <a:r>
              <a:rPr lang="en-US" sz="1200" kern="1200" baseline="30000" dirty="0">
                <a:solidFill>
                  <a:schemeClr val="tx1"/>
                </a:solidFill>
                <a:effectLst/>
                <a:latin typeface="+mn-lt"/>
                <a:ea typeface="+mn-ea"/>
                <a:cs typeface="+mn-cs"/>
              </a:rPr>
              <a:t>19-21</a:t>
            </a:r>
            <a:r>
              <a:rPr lang="en-US" sz="1200" kern="1200" dirty="0">
                <a:solidFill>
                  <a:schemeClr val="tx1"/>
                </a:solidFill>
                <a:effectLst/>
                <a:latin typeface="+mn-lt"/>
                <a:ea typeface="+mn-ea"/>
                <a:cs typeface="+mn-cs"/>
              </a:rPr>
              <a:t>, but effective interventions are lacking. Risks for social isolation stem from the health issues, disabilities and trauma associated with critical illness survivorship, and are compounded by insufficient community infrastructure that is not yet conducive to recovery and rehabilitation needs. Both social isolation and new onset PICS-related chronic conditions (e.g., depression) are substantial public health concerns with a need for self-management interventions, including social integration solutions, that target post-hospitalization sequelae in ICU survivors.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Needham</a:t>
            </a:r>
            <a:r>
              <a:rPr lang="en-US" dirty="0"/>
              <a:t>, D. M., et al. (</a:t>
            </a:r>
            <a:r>
              <a:rPr lang="en-US" b="1" dirty="0"/>
              <a:t>2012</a:t>
            </a:r>
            <a:r>
              <a:rPr lang="en-US" dirty="0"/>
              <a:t>). Improving long-term outcomes after discharge from intensive care unit: Report from a stakeholders' conference. </a:t>
            </a:r>
            <a:r>
              <a:rPr lang="en-US" i="1" dirty="0"/>
              <a:t>Critical Care Medicine, 40</a:t>
            </a:r>
            <a:r>
              <a:rPr lang="en-US" dirty="0"/>
              <a:t>(2), 502-509.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39CAE8B-1079-46AC-BE0E-F7425175C4F1}" type="slidenum">
              <a:rPr lang="en-US" smtClean="0"/>
              <a:pPr/>
              <a:t>3</a:t>
            </a:fld>
            <a:endParaRPr lang="en-US"/>
          </a:p>
        </p:txBody>
      </p:sp>
    </p:spTree>
    <p:extLst>
      <p:ext uri="{BB962C8B-B14F-4D97-AF65-F5344CB8AC3E}">
        <p14:creationId xmlns:p14="http://schemas.microsoft.com/office/powerpoint/2010/main" val="121410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and Rationale for the study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pitchFamily="34" charset="0"/>
                <a:ea typeface="+mn-ea"/>
                <a:cs typeface="+mn-cs"/>
              </a:rPr>
              <a:t>Research Team:</a:t>
            </a:r>
            <a:r>
              <a:rPr lang="en-US" sz="1200" kern="1200" dirty="0">
                <a:solidFill>
                  <a:schemeClr val="tx1"/>
                </a:solidFill>
                <a:effectLst/>
                <a:latin typeface="Calibri" pitchFamily="34" charset="0"/>
                <a:ea typeface="+mn-ea"/>
                <a:cs typeface="+mn-cs"/>
              </a:rPr>
              <a:t> Dr. </a:t>
            </a:r>
            <a:r>
              <a:rPr lang="en-US" sz="1200" kern="1200" dirty="0" err="1">
                <a:solidFill>
                  <a:schemeClr val="tx1"/>
                </a:solidFill>
                <a:effectLst/>
                <a:latin typeface="Calibri" pitchFamily="34" charset="0"/>
                <a:ea typeface="+mn-ea"/>
                <a:cs typeface="+mn-cs"/>
              </a:rPr>
              <a:t>Danesh</a:t>
            </a:r>
            <a:r>
              <a:rPr lang="en-US" sz="1200" kern="1200" dirty="0">
                <a:solidFill>
                  <a:schemeClr val="tx1"/>
                </a:solidFill>
                <a:effectLst/>
                <a:latin typeface="Calibri" pitchFamily="34" charset="0"/>
                <a:ea typeface="+mn-ea"/>
                <a:cs typeface="+mn-cs"/>
              </a:rPr>
              <a:t> (PI), Dr. Jimenez and Dr. </a:t>
            </a:r>
            <a:r>
              <a:rPr lang="en-US" sz="1200" kern="1200" dirty="0" err="1">
                <a:solidFill>
                  <a:schemeClr val="tx1"/>
                </a:solidFill>
                <a:effectLst/>
                <a:latin typeface="Calibri" pitchFamily="34" charset="0"/>
                <a:ea typeface="+mn-ea"/>
                <a:cs typeface="+mn-cs"/>
              </a:rPr>
              <a:t>Arroliga</a:t>
            </a:r>
            <a:r>
              <a:rPr lang="en-US" sz="1200" kern="1200" dirty="0">
                <a:solidFill>
                  <a:schemeClr val="tx1"/>
                </a:solidFill>
                <a:effectLst/>
                <a:latin typeface="Calibri" pitchFamily="34" charset="0"/>
                <a:ea typeface="+mn-ea"/>
                <a:cs typeface="+mn-cs"/>
              </a:rPr>
              <a:t> have worked together on several previous studies that required patient recruitment from hospital nursing units for recruitment, and have a research and clinical practice collaboration history of more than a decade. Dr. Jimenez is the System Vice President of Critical Care Integration at Baylor Scott &amp; White Health Memorial Hospital (BSW) and a practicing intensivist with extensive experience managing critically ill patients and interdepartmental collaborations. Dr. </a:t>
            </a:r>
            <a:r>
              <a:rPr lang="en-US" sz="1200" kern="1200" dirty="0" err="1">
                <a:solidFill>
                  <a:schemeClr val="tx1"/>
                </a:solidFill>
                <a:effectLst/>
                <a:latin typeface="Calibri" pitchFamily="34" charset="0"/>
                <a:ea typeface="+mn-ea"/>
                <a:cs typeface="+mn-cs"/>
              </a:rPr>
              <a:t>Arroliga</a:t>
            </a:r>
            <a:r>
              <a:rPr lang="en-US" sz="1200" kern="1200" dirty="0">
                <a:solidFill>
                  <a:schemeClr val="tx1"/>
                </a:solidFill>
                <a:effectLst/>
                <a:latin typeface="Calibri" pitchFamily="34" charset="0"/>
                <a:ea typeface="+mn-ea"/>
                <a:cs typeface="+mn-cs"/>
              </a:rPr>
              <a:t> contributes substantial healthcare administration expertise as the Chairman of the Board of Directors and Chief of Staff at BSW and he is a practicing pulmonologist with experience managing care for ICU survivors. Donna </a:t>
            </a:r>
            <a:r>
              <a:rPr lang="en-US" sz="1200" kern="1200" dirty="0" err="1">
                <a:solidFill>
                  <a:schemeClr val="tx1"/>
                </a:solidFill>
                <a:effectLst/>
                <a:latin typeface="Calibri" pitchFamily="34" charset="0"/>
                <a:ea typeface="+mn-ea"/>
                <a:cs typeface="+mn-cs"/>
              </a:rPr>
              <a:t>Rolin</a:t>
            </a:r>
            <a:r>
              <a:rPr lang="en-US" sz="1200" kern="1200" dirty="0">
                <a:solidFill>
                  <a:schemeClr val="tx1"/>
                </a:solidFill>
                <a:effectLst/>
                <a:latin typeface="Calibri" pitchFamily="34" charset="0"/>
                <a:ea typeface="+mn-ea"/>
                <a:cs typeface="+mn-cs"/>
              </a:rPr>
              <a:t>, PhD, PMHNP will contribute content expertise as a Psychiatric Advanced Practice Registered Nurse with more than 20 years of experience in cognitive behavioral, group and family psychotherapies, as well as psychiatric evaluation and pharmacotherapy for persons with mental illness and cognitive disorders in inpatient and outpatient settings. Sociologist Debra </a:t>
            </a:r>
            <a:r>
              <a:rPr lang="en-US" sz="1200" kern="1200" dirty="0" err="1">
                <a:solidFill>
                  <a:schemeClr val="tx1"/>
                </a:solidFill>
                <a:effectLst/>
                <a:latin typeface="Calibri" pitchFamily="34" charset="0"/>
                <a:ea typeface="+mn-ea"/>
                <a:cs typeface="+mn-cs"/>
              </a:rPr>
              <a:t>Umberson</a:t>
            </a:r>
            <a:r>
              <a:rPr lang="en-US" sz="1200" kern="1200" dirty="0">
                <a:solidFill>
                  <a:schemeClr val="tx1"/>
                </a:solidFill>
                <a:effectLst/>
                <a:latin typeface="Calibri" pitchFamily="34" charset="0"/>
                <a:ea typeface="+mn-ea"/>
                <a:cs typeface="+mn-cs"/>
              </a:rPr>
              <a:t> will advise and mentor Dr. </a:t>
            </a:r>
            <a:r>
              <a:rPr lang="en-US" sz="1200" kern="1200" dirty="0" err="1">
                <a:solidFill>
                  <a:schemeClr val="tx1"/>
                </a:solidFill>
                <a:effectLst/>
                <a:latin typeface="Calibri" pitchFamily="34" charset="0"/>
                <a:ea typeface="+mn-ea"/>
                <a:cs typeface="+mn-cs"/>
              </a:rPr>
              <a:t>Danesh</a:t>
            </a:r>
            <a:r>
              <a:rPr lang="en-US" sz="1200" kern="1200" dirty="0">
                <a:solidFill>
                  <a:schemeClr val="tx1"/>
                </a:solidFill>
                <a:effectLst/>
                <a:latin typeface="Calibri" pitchFamily="34" charset="0"/>
                <a:ea typeface="+mn-ea"/>
                <a:cs typeface="+mn-cs"/>
              </a:rPr>
              <a:t> in measures of social relationships and population health. Population Health expert </a:t>
            </a:r>
            <a:r>
              <a:rPr lang="en-US" sz="1200" kern="1200" dirty="0" err="1">
                <a:solidFill>
                  <a:schemeClr val="tx1"/>
                </a:solidFill>
                <a:effectLst/>
                <a:latin typeface="Calibri" pitchFamily="34" charset="0"/>
                <a:ea typeface="+mn-ea"/>
                <a:cs typeface="+mn-cs"/>
              </a:rPr>
              <a:t>Miyong</a:t>
            </a:r>
            <a:r>
              <a:rPr lang="en-US" sz="1200" kern="1200" dirty="0">
                <a:solidFill>
                  <a:schemeClr val="tx1"/>
                </a:solidFill>
                <a:effectLst/>
                <a:latin typeface="Calibri" pitchFamily="34" charset="0"/>
                <a:ea typeface="+mn-ea"/>
                <a:cs typeface="+mn-cs"/>
              </a:rPr>
              <a:t> Kim and gerontologist Alan Stevens will advise and mentor Dr. </a:t>
            </a:r>
            <a:r>
              <a:rPr lang="en-US" sz="1200" kern="1200" dirty="0" err="1">
                <a:solidFill>
                  <a:schemeClr val="tx1"/>
                </a:solidFill>
                <a:effectLst/>
                <a:latin typeface="Calibri" pitchFamily="34" charset="0"/>
                <a:ea typeface="+mn-ea"/>
                <a:cs typeface="+mn-cs"/>
              </a:rPr>
              <a:t>Danesh</a:t>
            </a:r>
            <a:r>
              <a:rPr lang="en-US" sz="1200" kern="1200" dirty="0">
                <a:solidFill>
                  <a:schemeClr val="tx1"/>
                </a:solidFill>
                <a:effectLst/>
                <a:latin typeface="Calibri" pitchFamily="34" charset="0"/>
                <a:ea typeface="+mn-ea"/>
                <a:cs typeface="+mn-cs"/>
              </a:rPr>
              <a:t> in community-based population health intervention delivery and evaluation. Dr. </a:t>
            </a:r>
            <a:r>
              <a:rPr lang="en-US" sz="1200" kern="1200" dirty="0" err="1">
                <a:solidFill>
                  <a:schemeClr val="tx1"/>
                </a:solidFill>
                <a:effectLst/>
                <a:latin typeface="Calibri" pitchFamily="34" charset="0"/>
                <a:ea typeface="+mn-ea"/>
                <a:cs typeface="+mn-cs"/>
              </a:rPr>
              <a:t>Umberson</a:t>
            </a:r>
            <a:r>
              <a:rPr lang="en-US" sz="1200" kern="1200" dirty="0">
                <a:solidFill>
                  <a:schemeClr val="tx1"/>
                </a:solidFill>
                <a:effectLst/>
                <a:latin typeface="Calibri" pitchFamily="34" charset="0"/>
                <a:ea typeface="+mn-ea"/>
                <a:cs typeface="+mn-cs"/>
              </a:rPr>
              <a:t>, Dr. Kim, and Dr. Stevens are established mentors for Dr. </a:t>
            </a:r>
            <a:r>
              <a:rPr lang="en-US" sz="1200" kern="1200" dirty="0" err="1">
                <a:solidFill>
                  <a:schemeClr val="tx1"/>
                </a:solidFill>
                <a:effectLst/>
                <a:latin typeface="Calibri" pitchFamily="34" charset="0"/>
                <a:ea typeface="+mn-ea"/>
                <a:cs typeface="+mn-cs"/>
              </a:rPr>
              <a:t>Danesh</a:t>
            </a:r>
            <a:r>
              <a:rPr lang="en-US" sz="1200" kern="1200" dirty="0">
                <a:solidFill>
                  <a:schemeClr val="tx1"/>
                </a:solidFill>
                <a:effectLst/>
                <a:latin typeface="Calibri" pitchFamily="34"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8507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Design and Population – with an emphasis on study theme</a:t>
            </a:r>
          </a:p>
          <a:p>
            <a:r>
              <a:rPr lang="en-US" dirty="0">
                <a:latin typeface="Garamond BE Regular"/>
                <a:ea typeface="Calibri" panose="020F0502020204030204" pitchFamily="34" charset="0"/>
                <a:cs typeface="Times New Roman" panose="02020603050405020304" pitchFamily="18" charset="0"/>
              </a:rPr>
              <a:t>Exclusion criteria are: 1) death prior to hospital discharge; 2) enrollment in Hospice services at the time of hospital discharge; 3) non-communicative; 4) no access to telephone; and/or 5) incarcerated . </a:t>
            </a:r>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309266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Learned: Thus far or Anticipated</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79515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27530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D4D456-9C1D-4F62-9D2D-36918495E7FB}" type="datetimeFigureOut">
              <a:rPr lang="en-US" smtClean="0"/>
              <a:pPr/>
              <a:t>2/18/2019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833851B-FD35-4BF1-9894-A7454F2A81C2}" type="slidenum">
              <a:rPr lang="en-US" smtClean="0"/>
              <a:pPr/>
              <a:t>‹#›</a:t>
            </a:fld>
            <a:endParaRPr lang="en-US"/>
          </a:p>
        </p:txBody>
      </p:sp>
    </p:spTree>
    <p:extLst>
      <p:ext uri="{BB962C8B-B14F-4D97-AF65-F5344CB8AC3E}">
        <p14:creationId xmlns:p14="http://schemas.microsoft.com/office/powerpoint/2010/main" val="4059837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image" Target="../media/image4.emf"/><Relationship Id="rId4" Type="http://schemas.openxmlformats.org/officeDocument/2006/relationships/slideLayout" Target="../slideLayouts/slideLayout6.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10">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 id="2147483683" r:id="rId7"/>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356235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400" b="1" dirty="0">
                <a:solidFill>
                  <a:prstClr val="white"/>
                </a:solidFill>
              </a:rPr>
              <a:t>Valerie </a:t>
            </a:r>
            <a:r>
              <a:rPr lang="en-US" sz="2400" b="1" dirty="0" err="1">
                <a:solidFill>
                  <a:prstClr val="white"/>
                </a:solidFill>
              </a:rPr>
              <a:t>Danesh</a:t>
            </a:r>
            <a:r>
              <a:rPr lang="en-US" sz="2400" b="1" dirty="0">
                <a:solidFill>
                  <a:prstClr val="white"/>
                </a:solidFill>
              </a:rPr>
              <a:t>, PhD, RN</a:t>
            </a:r>
          </a:p>
        </p:txBody>
      </p:sp>
      <p:sp>
        <p:nvSpPr>
          <p:cNvPr id="13" name="Title Placeholder 7"/>
          <p:cNvSpPr txBox="1">
            <a:spLocks/>
          </p:cNvSpPr>
          <p:nvPr/>
        </p:nvSpPr>
        <p:spPr>
          <a:xfrm>
            <a:off x="502920" y="971549"/>
            <a:ext cx="7886700" cy="1828801"/>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4400" dirty="0"/>
              <a:t>Peer Support for Post Intensive Care Syndrome (PS-PICS)</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4267200" y="192958"/>
            <a:ext cx="2681817" cy="778592"/>
          </a:xfrm>
          <a:prstGeom prst="rect">
            <a:avLst/>
          </a:prstGeom>
        </p:spPr>
      </p:pic>
      <p:pic>
        <p:nvPicPr>
          <p:cNvPr id="7" name="Picture 6">
            <a:extLst>
              <a:ext uri="{FF2B5EF4-FFF2-40B4-BE49-F238E27FC236}">
                <a16:creationId xmlns:a16="http://schemas.microsoft.com/office/drawing/2014/main" id="{DB323C75-AC5A-2045-BEEE-D18ADE5AB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192167"/>
            <a:ext cx="1579332" cy="707541"/>
          </a:xfrm>
          <a:prstGeom prst="rect">
            <a:avLst/>
          </a:prstGeom>
        </p:spPr>
      </p:pic>
      <p:sp>
        <p:nvSpPr>
          <p:cNvPr id="2" name="TextBox 1">
            <a:extLst>
              <a:ext uri="{FF2B5EF4-FFF2-40B4-BE49-F238E27FC236}">
                <a16:creationId xmlns:a16="http://schemas.microsoft.com/office/drawing/2014/main" id="{5DE0E223-702F-4579-8FD3-E614C834090E}"/>
              </a:ext>
            </a:extLst>
          </p:cNvPr>
          <p:cNvSpPr txBox="1"/>
          <p:nvPr/>
        </p:nvSpPr>
        <p:spPr>
          <a:xfrm>
            <a:off x="546315" y="473667"/>
            <a:ext cx="2743200"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Arial"/>
                <a:cs typeface="Arial"/>
              </a:rPr>
              <a:t>February 27, 2019</a:t>
            </a:r>
          </a:p>
        </p:txBody>
      </p:sp>
      <p:sp>
        <p:nvSpPr>
          <p:cNvPr id="3" name="TextBox 2">
            <a:extLst>
              <a:ext uri="{FF2B5EF4-FFF2-40B4-BE49-F238E27FC236}">
                <a16:creationId xmlns:a16="http://schemas.microsoft.com/office/drawing/2014/main" id="{931D8A4C-AAD4-4778-A01F-8D611C22822E}"/>
              </a:ext>
            </a:extLst>
          </p:cNvPr>
          <p:cNvSpPr txBox="1"/>
          <p:nvPr/>
        </p:nvSpPr>
        <p:spPr>
          <a:xfrm>
            <a:off x="546315" y="4280438"/>
            <a:ext cx="8225725" cy="6001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solidFill>
                  <a:srgbClr val="FFFFFF"/>
                </a:solidFill>
                <a:latin typeface="Arial"/>
                <a:cs typeface="Arial"/>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endParaRPr lang="en-US" sz="1100" dirty="0">
              <a:cs typeface="Arial"/>
            </a:endParaRPr>
          </a:p>
        </p:txBody>
      </p:sp>
    </p:spTree>
    <p:extLst>
      <p:ext uri="{BB962C8B-B14F-4D97-AF65-F5344CB8AC3E}">
        <p14:creationId xmlns:p14="http://schemas.microsoft.com/office/powerpoint/2010/main" val="2475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860"/>
            <a:ext cx="6781800" cy="857250"/>
          </a:xfrm>
        </p:spPr>
        <p:txBody>
          <a:bodyPr/>
          <a:lstStyle/>
          <a:p>
            <a:pPr algn="ctr"/>
            <a:r>
              <a:rPr lang="en-US" sz="3600" dirty="0"/>
              <a:t>Background</a:t>
            </a:r>
            <a:endParaRPr lang="en-US" dirty="0"/>
          </a:p>
        </p:txBody>
      </p:sp>
      <p:sp>
        <p:nvSpPr>
          <p:cNvPr id="5" name="Content Placeholder 4">
            <a:extLst>
              <a:ext uri="{FF2B5EF4-FFF2-40B4-BE49-F238E27FC236}">
                <a16:creationId xmlns:a16="http://schemas.microsoft.com/office/drawing/2014/main" id="{9F7DFB10-7007-5B4A-8826-D6931CC8A863}"/>
              </a:ext>
            </a:extLst>
          </p:cNvPr>
          <p:cNvSpPr>
            <a:spLocks noGrp="1"/>
          </p:cNvSpPr>
          <p:nvPr>
            <p:ph idx="1"/>
          </p:nvPr>
        </p:nvSpPr>
        <p:spPr>
          <a:xfrm>
            <a:off x="0" y="1314110"/>
            <a:ext cx="6477000" cy="3682910"/>
          </a:xfrm>
        </p:spPr>
        <p:txBody>
          <a:bodyPr>
            <a:normAutofit fontScale="85000" lnSpcReduction="10000"/>
          </a:bodyPr>
          <a:lstStyle/>
          <a:p>
            <a:pPr>
              <a:buFont typeface="Arial" charset="0"/>
              <a:buChar char="•"/>
            </a:pPr>
            <a:r>
              <a:rPr lang="en-US" dirty="0"/>
              <a:t>5M adults to Intensive Care Units in the US annually. And climbing.</a:t>
            </a:r>
          </a:p>
          <a:p>
            <a:pPr>
              <a:buFont typeface="Arial" charset="0"/>
              <a:buChar char="•"/>
            </a:pPr>
            <a:r>
              <a:rPr lang="en-US" dirty="0"/>
              <a:t>Noxious stimuli &amp; physiological</a:t>
            </a:r>
          </a:p>
          <a:p>
            <a:pPr>
              <a:buFont typeface="Arial" charset="0"/>
              <a:buChar char="•"/>
            </a:pPr>
            <a:r>
              <a:rPr lang="en-US" dirty="0"/>
              <a:t>Post-hospitalization deficits</a:t>
            </a:r>
          </a:p>
          <a:p>
            <a:pPr lvl="2">
              <a:buFont typeface="Arial" charset="0"/>
              <a:buChar char="•"/>
            </a:pPr>
            <a:r>
              <a:rPr lang="en-US" dirty="0"/>
              <a:t>Mechanical </a:t>
            </a:r>
            <a:r>
              <a:rPr lang="en-US" b="1" dirty="0"/>
              <a:t>ventilation</a:t>
            </a:r>
          </a:p>
          <a:p>
            <a:pPr lvl="2">
              <a:buFont typeface="Arial" charset="0"/>
              <a:buChar char="•"/>
            </a:pPr>
            <a:r>
              <a:rPr lang="en-US" b="1" dirty="0"/>
              <a:t>Delirium</a:t>
            </a:r>
            <a:r>
              <a:rPr lang="en-US" dirty="0"/>
              <a:t> during hospitalization</a:t>
            </a:r>
          </a:p>
          <a:p>
            <a:pPr>
              <a:buFont typeface="Arial" charset="0"/>
              <a:buChar char="•"/>
            </a:pPr>
            <a:r>
              <a:rPr lang="en-US" dirty="0"/>
              <a:t>Pre-hospital </a:t>
            </a:r>
            <a:r>
              <a:rPr lang="en-US" b="1" dirty="0"/>
              <a:t>≠</a:t>
            </a:r>
            <a:r>
              <a:rPr lang="en-US" dirty="0"/>
              <a:t> Post-hospital</a:t>
            </a:r>
          </a:p>
          <a:p>
            <a:pPr>
              <a:buFont typeface="Arial" charset="0"/>
              <a:buChar char="•"/>
            </a:pPr>
            <a:r>
              <a:rPr lang="en-US" dirty="0"/>
              <a:t> </a:t>
            </a:r>
            <a:r>
              <a:rPr lang="en-US" b="1" u="sng" dirty="0"/>
              <a:t>P</a:t>
            </a:r>
            <a:r>
              <a:rPr lang="en-US" dirty="0"/>
              <a:t>ost </a:t>
            </a:r>
            <a:r>
              <a:rPr lang="en-US" b="1" u="sng" dirty="0"/>
              <a:t>I</a:t>
            </a:r>
            <a:r>
              <a:rPr lang="en-US" dirty="0"/>
              <a:t>ntensive </a:t>
            </a:r>
            <a:r>
              <a:rPr lang="en-US" b="1" u="sng" dirty="0"/>
              <a:t>C</a:t>
            </a:r>
            <a:r>
              <a:rPr lang="en-US" dirty="0"/>
              <a:t>are </a:t>
            </a:r>
            <a:r>
              <a:rPr lang="en-US" b="1" u="sng" dirty="0"/>
              <a:t>S</a:t>
            </a:r>
            <a:r>
              <a:rPr lang="en-US" dirty="0"/>
              <a:t>yndrome (PICS)</a:t>
            </a:r>
          </a:p>
          <a:p>
            <a:endParaRPr lang="en-US" dirty="0"/>
          </a:p>
        </p:txBody>
      </p:sp>
      <p:pic>
        <p:nvPicPr>
          <p:cNvPr id="6" name="Picture 5">
            <a:extLst>
              <a:ext uri="{FF2B5EF4-FFF2-40B4-BE49-F238E27FC236}">
                <a16:creationId xmlns:a16="http://schemas.microsoft.com/office/drawing/2014/main" id="{D2FC6F56-6C50-CC4E-A84E-08003ACE645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1800" y="524385"/>
            <a:ext cx="2209800" cy="4472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41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839" t="31579"/>
          <a:stretch/>
        </p:blipFill>
        <p:spPr>
          <a:xfrm>
            <a:off x="1123289" y="971550"/>
            <a:ext cx="6572911" cy="2971800"/>
          </a:xfrm>
          <a:prstGeom prst="rect">
            <a:avLst/>
          </a:prstGeom>
        </p:spPr>
      </p:pic>
      <p:sp>
        <p:nvSpPr>
          <p:cNvPr id="5" name="Rounded Rectangle 4"/>
          <p:cNvSpPr/>
          <p:nvPr/>
        </p:nvSpPr>
        <p:spPr>
          <a:xfrm>
            <a:off x="6686550" y="4514850"/>
            <a:ext cx="2400300" cy="6286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lstStyle/>
          <a:p>
            <a:pPr algn="r"/>
            <a:r>
              <a:rPr lang="en-US" sz="1500" dirty="0">
                <a:solidFill>
                  <a:schemeClr val="tx1"/>
                </a:solidFill>
                <a:latin typeface="Arial" panose="020B0604020202020204" pitchFamily="34" charset="0"/>
                <a:cs typeface="Arial" panose="020B0604020202020204" pitchFamily="34" charset="0"/>
              </a:rPr>
              <a:t>Needham 2012 CCMED</a:t>
            </a:r>
          </a:p>
        </p:txBody>
      </p:sp>
      <p:sp>
        <p:nvSpPr>
          <p:cNvPr id="6" name="Rounded Rectangle 5">
            <a:extLst>
              <a:ext uri="{FF2B5EF4-FFF2-40B4-BE49-F238E27FC236}">
                <a16:creationId xmlns:a16="http://schemas.microsoft.com/office/drawing/2014/main" id="{FDB8E97A-05C5-A842-96A2-4F5CD87D8DF7}"/>
              </a:ext>
            </a:extLst>
          </p:cNvPr>
          <p:cNvSpPr/>
          <p:nvPr/>
        </p:nvSpPr>
        <p:spPr>
          <a:xfrm>
            <a:off x="5143500" y="3829050"/>
            <a:ext cx="3886200" cy="3871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2100" dirty="0">
                <a:solidFill>
                  <a:schemeClr val="tx1"/>
                </a:solidFill>
                <a:latin typeface="Arial" panose="020B0604020202020204" pitchFamily="34" charset="0"/>
                <a:cs typeface="Arial" panose="020B0604020202020204" pitchFamily="34" charset="0"/>
              </a:rPr>
              <a:t>Post-Hospitalization Syndrome</a:t>
            </a:r>
            <a:endParaRPr lang="en-US" sz="105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86CED5D5-3E8E-D04D-82C4-C019EF4FC3E9}"/>
              </a:ext>
            </a:extLst>
          </p:cNvPr>
          <p:cNvSpPr/>
          <p:nvPr/>
        </p:nvSpPr>
        <p:spPr>
          <a:xfrm>
            <a:off x="4572000" y="4286250"/>
            <a:ext cx="4457700" cy="3871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2000" dirty="0">
                <a:solidFill>
                  <a:schemeClr val="tx1"/>
                </a:solidFill>
                <a:latin typeface="Arial" panose="020B0604020202020204" pitchFamily="34" charset="0"/>
                <a:cs typeface="Arial" panose="020B0604020202020204" pitchFamily="34" charset="0"/>
              </a:rPr>
              <a:t>Hospitalization-Associated Disability</a:t>
            </a:r>
            <a:endParaRPr lang="en-US" sz="1000"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73D6912-6B4D-3648-9992-4349AF2B0B90}"/>
              </a:ext>
            </a:extLst>
          </p:cNvPr>
          <p:cNvSpPr/>
          <p:nvPr/>
        </p:nvSpPr>
        <p:spPr>
          <a:xfrm>
            <a:off x="914400" y="495300"/>
            <a:ext cx="7086600" cy="6286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solidFill>
                  <a:schemeClr val="tx1"/>
                </a:solidFill>
                <a:latin typeface="Arial" panose="020B0604020202020204" pitchFamily="34" charset="0"/>
                <a:cs typeface="Arial" panose="020B0604020202020204" pitchFamily="34" charset="0"/>
              </a:rPr>
              <a:t>P</a:t>
            </a:r>
            <a:r>
              <a:rPr lang="en-US" dirty="0">
                <a:solidFill>
                  <a:schemeClr val="tx1"/>
                </a:solidFill>
                <a:latin typeface="Arial" panose="020B0604020202020204" pitchFamily="34" charset="0"/>
                <a:cs typeface="Arial" panose="020B0604020202020204" pitchFamily="34" charset="0"/>
              </a:rPr>
              <a:t>ost-</a:t>
            </a:r>
            <a:r>
              <a:rPr lang="en-US" b="1" u="sng" dirty="0">
                <a:solidFill>
                  <a:schemeClr val="tx1"/>
                </a:solidFill>
                <a:latin typeface="Arial" panose="020B0604020202020204" pitchFamily="34" charset="0"/>
                <a:cs typeface="Arial" panose="020B0604020202020204" pitchFamily="34" charset="0"/>
              </a:rPr>
              <a:t>I</a:t>
            </a:r>
            <a:r>
              <a:rPr lang="en-US" dirty="0">
                <a:solidFill>
                  <a:schemeClr val="tx1"/>
                </a:solidFill>
                <a:latin typeface="Arial" panose="020B0604020202020204" pitchFamily="34" charset="0"/>
                <a:cs typeface="Arial" panose="020B0604020202020204" pitchFamily="34" charset="0"/>
              </a:rPr>
              <a:t>ntensive </a:t>
            </a:r>
            <a:r>
              <a:rPr lang="en-US" b="1" u="sng"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are </a:t>
            </a:r>
            <a:r>
              <a:rPr lang="en-US" b="1" u="sng" dirty="0">
                <a:solidFill>
                  <a:schemeClr val="tx1"/>
                </a:solidFill>
                <a:latin typeface="Arial" panose="020B0604020202020204" pitchFamily="34" charset="0"/>
                <a:cs typeface="Arial" panose="020B0604020202020204" pitchFamily="34" charset="0"/>
              </a:rPr>
              <a:t>S</a:t>
            </a:r>
            <a:r>
              <a:rPr lang="en-US" dirty="0">
                <a:solidFill>
                  <a:schemeClr val="tx1"/>
                </a:solidFill>
                <a:latin typeface="Arial" panose="020B0604020202020204" pitchFamily="34" charset="0"/>
                <a:cs typeface="Arial" panose="020B0604020202020204" pitchFamily="34" charset="0"/>
              </a:rPr>
              <a:t>yndrome</a:t>
            </a:r>
          </a:p>
        </p:txBody>
      </p:sp>
    </p:spTree>
    <p:extLst>
      <p:ext uri="{BB962C8B-B14F-4D97-AF65-F5344CB8AC3E}">
        <p14:creationId xmlns:p14="http://schemas.microsoft.com/office/powerpoint/2010/main" val="330017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860"/>
            <a:ext cx="9144000" cy="857250"/>
          </a:xfrm>
        </p:spPr>
        <p:txBody>
          <a:bodyPr/>
          <a:lstStyle/>
          <a:p>
            <a:pPr algn="ctr"/>
            <a:r>
              <a:rPr lang="en-US" sz="3600" dirty="0"/>
              <a:t>Intervention &amp; Team</a:t>
            </a:r>
            <a:endParaRPr lang="en-US" dirty="0"/>
          </a:p>
        </p:txBody>
      </p:sp>
      <p:sp>
        <p:nvSpPr>
          <p:cNvPr id="5" name="Content Placeholder 4">
            <a:extLst>
              <a:ext uri="{FF2B5EF4-FFF2-40B4-BE49-F238E27FC236}">
                <a16:creationId xmlns:a16="http://schemas.microsoft.com/office/drawing/2014/main" id="{9F7DFB10-7007-5B4A-8826-D6931CC8A863}"/>
              </a:ext>
            </a:extLst>
          </p:cNvPr>
          <p:cNvSpPr>
            <a:spLocks noGrp="1"/>
          </p:cNvSpPr>
          <p:nvPr>
            <p:ph idx="1"/>
          </p:nvPr>
        </p:nvSpPr>
        <p:spPr>
          <a:xfrm>
            <a:off x="0" y="1251040"/>
            <a:ext cx="9144000" cy="3682910"/>
          </a:xfrm>
        </p:spPr>
        <p:txBody>
          <a:bodyPr>
            <a:normAutofit/>
          </a:bodyPr>
          <a:lstStyle/>
          <a:p>
            <a:pPr>
              <a:buFont typeface="Arial" charset="0"/>
              <a:buChar char="•"/>
            </a:pPr>
            <a:r>
              <a:rPr lang="en-US" dirty="0"/>
              <a:t>Motivational Interviewing techniques</a:t>
            </a:r>
          </a:p>
        </p:txBody>
      </p:sp>
      <p:graphicFrame>
        <p:nvGraphicFramePr>
          <p:cNvPr id="7" name="Content Placeholder 4">
            <a:extLst>
              <a:ext uri="{FF2B5EF4-FFF2-40B4-BE49-F238E27FC236}">
                <a16:creationId xmlns:a16="http://schemas.microsoft.com/office/drawing/2014/main" id="{70145BB6-5984-D149-8331-6D675E5862C4}"/>
              </a:ext>
            </a:extLst>
          </p:cNvPr>
          <p:cNvGraphicFramePr>
            <a:graphicFrameLocks/>
          </p:cNvGraphicFramePr>
          <p:nvPr>
            <p:extLst>
              <p:ext uri="{D42A27DB-BD31-4B8C-83A1-F6EECF244321}">
                <p14:modId xmlns:p14="http://schemas.microsoft.com/office/powerpoint/2010/main" val="3348125523"/>
              </p:ext>
            </p:extLst>
          </p:nvPr>
        </p:nvGraphicFramePr>
        <p:xfrm>
          <a:off x="0" y="3486150"/>
          <a:ext cx="9144000" cy="1524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4170116227"/>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524000">
                <a:tc>
                  <a:txBody>
                    <a:bodyPr/>
                    <a:lstStyle/>
                    <a:p>
                      <a:pPr algn="ctr"/>
                      <a:r>
                        <a:rPr lang="en-US" sz="2400" dirty="0">
                          <a:solidFill>
                            <a:schemeClr val="tx1"/>
                          </a:solidFill>
                          <a:latin typeface="Arial" panose="020B0604020202020204" pitchFamily="34" charset="0"/>
                          <a:cs typeface="Arial" panose="020B0604020202020204" pitchFamily="34" charset="0"/>
                        </a:rPr>
                        <a:t>ICU Nursing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Psychiatric ARNP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Medicine</a:t>
                      </a:r>
                      <a:endParaRPr lang="en-US" sz="24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2400" dirty="0">
                          <a:solidFill>
                            <a:schemeClr val="bg1">
                              <a:lumMod val="95000"/>
                            </a:schemeClr>
                          </a:solidFill>
                          <a:latin typeface="Arial" panose="020B0604020202020204" pitchFamily="34" charset="0"/>
                          <a:cs typeface="Arial" panose="020B0604020202020204" pitchFamily="34" charset="0"/>
                        </a:rPr>
                        <a:t>Population Health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lgn="ctr"/>
                      <a:r>
                        <a:rPr lang="en-US" sz="2400" dirty="0">
                          <a:solidFill>
                            <a:schemeClr val="bg1">
                              <a:lumMod val="95000"/>
                            </a:schemeClr>
                          </a:solidFill>
                          <a:latin typeface="Arial" panose="020B0604020202020204" pitchFamily="34" charset="0"/>
                          <a:cs typeface="Arial" panose="020B0604020202020204" pitchFamily="34" charset="0"/>
                        </a:rPr>
                        <a:t>Sociology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B0703990-F67E-E744-B141-633A74F2F3CD}"/>
              </a:ext>
            </a:extLst>
          </p:cNvPr>
          <p:cNvGraphicFramePr>
            <a:graphicFrameLocks noGrp="1"/>
          </p:cNvGraphicFramePr>
          <p:nvPr>
            <p:extLst>
              <p:ext uri="{D42A27DB-BD31-4B8C-83A1-F6EECF244321}">
                <p14:modId xmlns:p14="http://schemas.microsoft.com/office/powerpoint/2010/main" val="1141829992"/>
              </p:ext>
            </p:extLst>
          </p:nvPr>
        </p:nvGraphicFramePr>
        <p:xfrm>
          <a:off x="7315200" y="1962150"/>
          <a:ext cx="1828800" cy="1524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923625052"/>
                    </a:ext>
                  </a:extLst>
                </a:gridCol>
              </a:tblGrid>
              <a:tr h="1524000">
                <a:tc>
                  <a:txBody>
                    <a:bodyPr/>
                    <a:lstStyle/>
                    <a:p>
                      <a:pPr algn="ctr"/>
                      <a:r>
                        <a:rPr lang="en-US" sz="2400" dirty="0">
                          <a:solidFill>
                            <a:schemeClr val="tx1"/>
                          </a:solidFill>
                          <a:latin typeface="Arial" panose="020B0604020202020204" pitchFamily="34" charset="0"/>
                          <a:cs typeface="Arial" panose="020B0604020202020204" pitchFamily="34" charset="0"/>
                        </a:rPr>
                        <a:t>Peer Mentors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673332293"/>
                  </a:ext>
                </a:extLst>
              </a:tr>
            </a:tbl>
          </a:graphicData>
        </a:graphic>
      </p:graphicFrame>
      <p:graphicFrame>
        <p:nvGraphicFramePr>
          <p:cNvPr id="4" name="Table 3">
            <a:extLst>
              <a:ext uri="{FF2B5EF4-FFF2-40B4-BE49-F238E27FC236}">
                <a16:creationId xmlns:a16="http://schemas.microsoft.com/office/drawing/2014/main" id="{5715D3AF-4B12-CA4B-89A0-105F949D0BE6}"/>
              </a:ext>
            </a:extLst>
          </p:cNvPr>
          <p:cNvGraphicFramePr>
            <a:graphicFrameLocks noGrp="1"/>
          </p:cNvGraphicFramePr>
          <p:nvPr>
            <p:extLst>
              <p:ext uri="{D42A27DB-BD31-4B8C-83A1-F6EECF244321}">
                <p14:modId xmlns:p14="http://schemas.microsoft.com/office/powerpoint/2010/main" val="3069998523"/>
              </p:ext>
            </p:extLst>
          </p:nvPr>
        </p:nvGraphicFramePr>
        <p:xfrm>
          <a:off x="5486400" y="1962150"/>
          <a:ext cx="1828800" cy="1524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569474917"/>
                    </a:ext>
                  </a:extLst>
                </a:gridCol>
              </a:tblGrid>
              <a:tr h="1524000">
                <a:tc>
                  <a:txBody>
                    <a:bodyPr/>
                    <a:lstStyle/>
                    <a:p>
                      <a:pPr algn="ctr"/>
                      <a:r>
                        <a:rPr lang="en-US" sz="2400" dirty="0">
                          <a:solidFill>
                            <a:schemeClr val="tx1"/>
                          </a:solidFill>
                          <a:latin typeface="Arial" panose="020B0604020202020204" pitchFamily="34" charset="0"/>
                          <a:cs typeface="Arial" panose="020B0604020202020204" pitchFamily="34" charset="0"/>
                        </a:rPr>
                        <a:t>Physician Trainees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37916372"/>
                  </a:ext>
                </a:extLst>
              </a:tr>
            </a:tbl>
          </a:graphicData>
        </a:graphic>
      </p:graphicFrame>
      <p:graphicFrame>
        <p:nvGraphicFramePr>
          <p:cNvPr id="8" name="Table 7">
            <a:extLst>
              <a:ext uri="{FF2B5EF4-FFF2-40B4-BE49-F238E27FC236}">
                <a16:creationId xmlns:a16="http://schemas.microsoft.com/office/drawing/2014/main" id="{F03094F3-34EE-FA45-869D-87FA4825F5CF}"/>
              </a:ext>
            </a:extLst>
          </p:cNvPr>
          <p:cNvGraphicFramePr>
            <a:graphicFrameLocks noGrp="1"/>
          </p:cNvGraphicFramePr>
          <p:nvPr>
            <p:extLst>
              <p:ext uri="{D42A27DB-BD31-4B8C-83A1-F6EECF244321}">
                <p14:modId xmlns:p14="http://schemas.microsoft.com/office/powerpoint/2010/main" val="3602265638"/>
              </p:ext>
            </p:extLst>
          </p:nvPr>
        </p:nvGraphicFramePr>
        <p:xfrm>
          <a:off x="3657600" y="1949020"/>
          <a:ext cx="1828800" cy="1524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497413506"/>
                    </a:ext>
                  </a:extLst>
                </a:gridCol>
              </a:tblGrid>
              <a:tr h="1524000">
                <a:tc>
                  <a:txBody>
                    <a:bodyPr/>
                    <a:lstStyle/>
                    <a:p>
                      <a:pPr algn="ctr"/>
                      <a:r>
                        <a:rPr lang="en-US" sz="2400" dirty="0">
                          <a:solidFill>
                            <a:schemeClr val="bg1">
                              <a:lumMod val="95000"/>
                            </a:schemeClr>
                          </a:solidFill>
                          <a:latin typeface="Arial" panose="020B0604020202020204" pitchFamily="34" charset="0"/>
                          <a:cs typeface="Arial" panose="020B0604020202020204" pitchFamily="34" charset="0"/>
                        </a:rPr>
                        <a:t>Chaplains</a:t>
                      </a:r>
                    </a:p>
                    <a:p>
                      <a:pPr algn="ctr"/>
                      <a:r>
                        <a:rPr lang="en-US" sz="2400" dirty="0">
                          <a:solidFill>
                            <a:schemeClr val="bg1">
                              <a:lumMod val="95000"/>
                            </a:schemeClr>
                          </a:solidFill>
                          <a:latin typeface="Arial" panose="020B0604020202020204" pitchFamily="34" charset="0"/>
                          <a:cs typeface="Arial" panose="020B0604020202020204" pitchFamily="34" charset="0"/>
                        </a:rPr>
                        <a:t>Nurse</a:t>
                      </a:r>
                    </a:p>
                    <a:p>
                      <a:pPr algn="ctr"/>
                      <a:r>
                        <a:rPr lang="en-US" sz="2400" dirty="0">
                          <a:solidFill>
                            <a:schemeClr val="bg1">
                              <a:lumMod val="95000"/>
                            </a:schemeClr>
                          </a:solidFill>
                          <a:latin typeface="Arial" panose="020B0604020202020204" pitchFamily="34" charset="0"/>
                          <a:cs typeface="Arial" panose="020B0604020202020204" pitchFamily="34" charset="0"/>
                        </a:rPr>
                        <a:t>Managers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187844253"/>
                  </a:ext>
                </a:extLst>
              </a:tr>
            </a:tbl>
          </a:graphicData>
        </a:graphic>
      </p:graphicFrame>
      <p:graphicFrame>
        <p:nvGraphicFramePr>
          <p:cNvPr id="9" name="Table 8">
            <a:extLst>
              <a:ext uri="{FF2B5EF4-FFF2-40B4-BE49-F238E27FC236}">
                <a16:creationId xmlns:a16="http://schemas.microsoft.com/office/drawing/2014/main" id="{1A6F0CCA-79B0-284E-B472-F2C3325B0DAF}"/>
              </a:ext>
            </a:extLst>
          </p:cNvPr>
          <p:cNvGraphicFramePr>
            <a:graphicFrameLocks noGrp="1"/>
          </p:cNvGraphicFramePr>
          <p:nvPr>
            <p:extLst>
              <p:ext uri="{D42A27DB-BD31-4B8C-83A1-F6EECF244321}">
                <p14:modId xmlns:p14="http://schemas.microsoft.com/office/powerpoint/2010/main" val="4095656188"/>
              </p:ext>
            </p:extLst>
          </p:nvPr>
        </p:nvGraphicFramePr>
        <p:xfrm>
          <a:off x="1828800" y="1962150"/>
          <a:ext cx="1828800" cy="1524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308979108"/>
                    </a:ext>
                  </a:extLst>
                </a:gridCol>
              </a:tblGrid>
              <a:tr h="1524000">
                <a:tc>
                  <a:txBody>
                    <a:bodyPr/>
                    <a:lstStyle/>
                    <a:p>
                      <a:pPr algn="ctr"/>
                      <a:r>
                        <a:rPr lang="en-US" sz="2400" dirty="0">
                          <a:solidFill>
                            <a:schemeClr val="tx1"/>
                          </a:solidFill>
                          <a:latin typeface="Arial" panose="020B0604020202020204" pitchFamily="34" charset="0"/>
                          <a:cs typeface="Arial" panose="020B0604020202020204" pitchFamily="34" charset="0"/>
                        </a:rPr>
                        <a:t>Family Members</a:t>
                      </a:r>
                      <a:endParaRPr lang="en-US" sz="24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157781796"/>
                  </a:ext>
                </a:extLst>
              </a:tr>
            </a:tbl>
          </a:graphicData>
        </a:graphic>
      </p:graphicFrame>
    </p:spTree>
    <p:extLst>
      <p:ext uri="{BB962C8B-B14F-4D97-AF65-F5344CB8AC3E}">
        <p14:creationId xmlns:p14="http://schemas.microsoft.com/office/powerpoint/2010/main" val="114474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D9CE31-10AD-1E41-BE9E-D41729FB58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19200"/>
            <a:ext cx="7227611" cy="3409950"/>
          </a:xfrm>
          <a:prstGeom prst="rect">
            <a:avLst/>
          </a:prstGeom>
        </p:spPr>
      </p:pic>
      <p:sp>
        <p:nvSpPr>
          <p:cNvPr id="7" name="Title 1">
            <a:extLst>
              <a:ext uri="{FF2B5EF4-FFF2-40B4-BE49-F238E27FC236}">
                <a16:creationId xmlns:a16="http://schemas.microsoft.com/office/drawing/2014/main" id="{7A878610-A6D6-3D4C-B7A8-C6116E611E20}"/>
              </a:ext>
            </a:extLst>
          </p:cNvPr>
          <p:cNvSpPr>
            <a:spLocks noGrp="1"/>
          </p:cNvSpPr>
          <p:nvPr>
            <p:ph type="title"/>
          </p:nvPr>
        </p:nvSpPr>
        <p:spPr>
          <a:xfrm>
            <a:off x="0" y="361950"/>
            <a:ext cx="9144000" cy="857250"/>
          </a:xfrm>
        </p:spPr>
        <p:txBody>
          <a:bodyPr/>
          <a:lstStyle/>
          <a:p>
            <a:pPr algn="ctr"/>
            <a:r>
              <a:rPr lang="en-US" sz="3600" dirty="0"/>
              <a:t>Study Design and Population</a:t>
            </a:r>
            <a:endParaRPr lang="en-US" dirty="0"/>
          </a:p>
        </p:txBody>
      </p:sp>
      <p:sp>
        <p:nvSpPr>
          <p:cNvPr id="8" name="Rectangle 7">
            <a:extLst>
              <a:ext uri="{FF2B5EF4-FFF2-40B4-BE49-F238E27FC236}">
                <a16:creationId xmlns:a16="http://schemas.microsoft.com/office/drawing/2014/main" id="{6CA07038-986E-0445-BB38-836B25DA4ACA}"/>
              </a:ext>
            </a:extLst>
          </p:cNvPr>
          <p:cNvSpPr/>
          <p:nvPr/>
        </p:nvSpPr>
        <p:spPr>
          <a:xfrm>
            <a:off x="662125" y="4629150"/>
            <a:ext cx="3071675" cy="400110"/>
          </a:xfrm>
          <a:prstGeom prst="rect">
            <a:avLst/>
          </a:prstGeom>
        </p:spPr>
        <p:txBody>
          <a:bodyPr wrap="non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HD = Hospital Discharge</a:t>
            </a:r>
            <a:r>
              <a:rPr lang="en-US" sz="20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4B5C4160-AA2A-3142-989D-3AD855E8E07C}"/>
              </a:ext>
            </a:extLst>
          </p:cNvPr>
          <p:cNvSpPr/>
          <p:nvPr/>
        </p:nvSpPr>
        <p:spPr>
          <a:xfrm>
            <a:off x="6781800" y="2343150"/>
            <a:ext cx="2438400" cy="1938992"/>
          </a:xfrm>
          <a:prstGeom prst="rect">
            <a:avLst/>
          </a:prstGeom>
        </p:spPr>
        <p:txBody>
          <a:bodyPr wrap="square">
            <a:spAutoFit/>
          </a:bodyPr>
          <a:lstStyle/>
          <a:p>
            <a:pPr marL="457200" indent="-457200">
              <a:buAutoNum type="arabicParenR"/>
            </a:pPr>
            <a:r>
              <a:rPr lang="en-US" sz="2000" dirty="0">
                <a:latin typeface="Arial" panose="020B0604020202020204" pitchFamily="34" charset="0"/>
                <a:ea typeface="Calibri" panose="020F0502020204030204" pitchFamily="34" charset="0"/>
                <a:cs typeface="Arial" panose="020B0604020202020204" pitchFamily="34" charset="0"/>
              </a:rPr>
              <a:t>18-64 years; </a:t>
            </a:r>
          </a:p>
          <a:p>
            <a:pPr marL="457200" indent="-457200">
              <a:buAutoNum type="arabicParenR"/>
            </a:pPr>
            <a:r>
              <a:rPr lang="en-US" sz="2000" dirty="0">
                <a:latin typeface="Arial" panose="020B0604020202020204" pitchFamily="34" charset="0"/>
                <a:ea typeface="Calibri" panose="020F0502020204030204" pitchFamily="34" charset="0"/>
                <a:cs typeface="Arial" panose="020B0604020202020204" pitchFamily="34" charset="0"/>
              </a:rPr>
              <a:t>ICU </a:t>
            </a:r>
            <a:r>
              <a:rPr lang="en-US" sz="2000" u="sng" dirty="0">
                <a:latin typeface="Arial" panose="020B0604020202020204" pitchFamily="34" charset="0"/>
                <a:ea typeface="Calibri" panose="020F0502020204030204" pitchFamily="34" charset="0"/>
                <a:cs typeface="Arial" panose="020B0604020202020204" pitchFamily="34" charset="0"/>
              </a:rPr>
              <a:t>&gt;</a:t>
            </a:r>
            <a:r>
              <a:rPr lang="en-US" sz="2000" dirty="0">
                <a:latin typeface="Arial" panose="020B0604020202020204" pitchFamily="34" charset="0"/>
                <a:ea typeface="Calibri" panose="020F0502020204030204" pitchFamily="34" charset="0"/>
                <a:cs typeface="Arial" panose="020B0604020202020204" pitchFamily="34" charset="0"/>
              </a:rPr>
              <a:t>8 days or longer; </a:t>
            </a:r>
          </a:p>
          <a:p>
            <a:pPr marL="457200" indent="-457200">
              <a:buAutoNum type="arabicParenR"/>
            </a:pPr>
            <a:r>
              <a:rPr lang="en-US" sz="2000" dirty="0">
                <a:latin typeface="Arial" panose="020B0604020202020204" pitchFamily="34" charset="0"/>
                <a:ea typeface="Calibri" panose="020F0502020204030204" pitchFamily="34" charset="0"/>
                <a:cs typeface="Arial" panose="020B0604020202020204" pitchFamily="34" charset="0"/>
              </a:rPr>
              <a:t>ICU survival</a:t>
            </a:r>
          </a:p>
          <a:p>
            <a:pPr marL="457200" indent="-457200">
              <a:buAutoNum type="arabicParenR"/>
            </a:pPr>
            <a:r>
              <a:rPr lang="en-US" sz="2000" u="sng" dirty="0">
                <a:latin typeface="Arial" panose="020B0604020202020204" pitchFamily="34" charset="0"/>
                <a:ea typeface="Calibri" panose="020F0502020204030204" pitchFamily="34" charset="0"/>
                <a:cs typeface="Arial" panose="020B0604020202020204" pitchFamily="34" charset="0"/>
              </a:rPr>
              <a:t>&gt;</a:t>
            </a:r>
            <a:r>
              <a:rPr lang="en-US" sz="2000" dirty="0">
                <a:latin typeface="Arial" panose="020B0604020202020204" pitchFamily="34" charset="0"/>
                <a:ea typeface="Calibri" panose="020F0502020204030204" pitchFamily="34" charset="0"/>
                <a:cs typeface="Arial" panose="020B0604020202020204" pitchFamily="34" charset="0"/>
              </a:rPr>
              <a:t>2 chronic conditions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0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A908-F098-AB40-85C6-ADC0DA2BF89E}"/>
              </a:ext>
            </a:extLst>
          </p:cNvPr>
          <p:cNvSpPr>
            <a:spLocks noGrp="1"/>
          </p:cNvSpPr>
          <p:nvPr>
            <p:ph type="title"/>
          </p:nvPr>
        </p:nvSpPr>
        <p:spPr>
          <a:xfrm>
            <a:off x="0" y="361950"/>
            <a:ext cx="9144000" cy="857250"/>
          </a:xfrm>
        </p:spPr>
        <p:txBody>
          <a:bodyPr>
            <a:normAutofit/>
          </a:bodyPr>
          <a:lstStyle/>
          <a:p>
            <a:r>
              <a:rPr lang="en-US" dirty="0"/>
              <a:t>Challenges &amp; Alternative Strategies</a:t>
            </a:r>
          </a:p>
        </p:txBody>
      </p:sp>
      <p:pic>
        <p:nvPicPr>
          <p:cNvPr id="4" name="Content Placeholder 3">
            <a:extLst>
              <a:ext uri="{FF2B5EF4-FFF2-40B4-BE49-F238E27FC236}">
                <a16:creationId xmlns:a16="http://schemas.microsoft.com/office/drawing/2014/main" id="{4BFD09C2-7A01-1141-9CC6-D8E7B82777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4637776" cy="356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48C45BBF-91B7-CB4F-AE7E-5E11D2D9F24B}"/>
              </a:ext>
            </a:extLst>
          </p:cNvPr>
          <p:cNvSpPr/>
          <p:nvPr/>
        </p:nvSpPr>
        <p:spPr>
          <a:xfrm>
            <a:off x="5100569" y="1418094"/>
            <a:ext cx="3814831" cy="2677656"/>
          </a:xfrm>
          <a:prstGeom prst="rect">
            <a:avLst/>
          </a:prstGeom>
        </p:spPr>
        <p:txBody>
          <a:bodyPr wrap="square">
            <a:spAutoFit/>
          </a:bodyPr>
          <a:lstStyle/>
          <a:p>
            <a:pPr>
              <a:buFont typeface="Arial" charset="0"/>
              <a:buChar char="•"/>
            </a:pPr>
            <a:r>
              <a:rPr lang="en-US" sz="2800" dirty="0"/>
              <a:t> Study start-up</a:t>
            </a:r>
          </a:p>
          <a:p>
            <a:pPr>
              <a:buFont typeface="Arial" charset="0"/>
              <a:buChar char="•"/>
            </a:pPr>
            <a:r>
              <a:rPr lang="en-US" sz="2800" dirty="0"/>
              <a:t> Patient screening</a:t>
            </a:r>
          </a:p>
          <a:p>
            <a:pPr>
              <a:buFont typeface="Arial" charset="0"/>
              <a:buChar char="•"/>
            </a:pPr>
            <a:r>
              <a:rPr lang="en-US" sz="2800" dirty="0"/>
              <a:t> Consent</a:t>
            </a:r>
          </a:p>
          <a:p>
            <a:pPr>
              <a:buFont typeface="Arial" charset="0"/>
              <a:buChar char="•"/>
            </a:pPr>
            <a:r>
              <a:rPr lang="en-US" sz="2800" dirty="0"/>
              <a:t> Research team</a:t>
            </a:r>
          </a:p>
          <a:p>
            <a:pPr>
              <a:buFont typeface="Arial" charset="0"/>
              <a:buChar char="•"/>
            </a:pPr>
            <a:r>
              <a:rPr lang="en-US" sz="2800" dirty="0"/>
              <a:t> Distance</a:t>
            </a:r>
          </a:p>
          <a:p>
            <a:pPr>
              <a:buFont typeface="Arial" charset="0"/>
              <a:buChar char="•"/>
            </a:pPr>
            <a:r>
              <a:rPr lang="en-US" sz="2800" dirty="0"/>
              <a:t> Feasibility goals</a:t>
            </a:r>
          </a:p>
        </p:txBody>
      </p:sp>
      <p:pic>
        <p:nvPicPr>
          <p:cNvPr id="7" name="Picture 6">
            <a:extLst>
              <a:ext uri="{FF2B5EF4-FFF2-40B4-BE49-F238E27FC236}">
                <a16:creationId xmlns:a16="http://schemas.microsoft.com/office/drawing/2014/main" id="{D8D954C5-BCE1-4949-A89A-B23337860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248150"/>
            <a:ext cx="1447800" cy="590365"/>
          </a:xfrm>
          <a:prstGeom prst="rect">
            <a:avLst/>
          </a:prstGeom>
        </p:spPr>
      </p:pic>
    </p:spTree>
    <p:extLst>
      <p:ext uri="{BB962C8B-B14F-4D97-AF65-F5344CB8AC3E}">
        <p14:creationId xmlns:p14="http://schemas.microsoft.com/office/powerpoint/2010/main" val="168348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1828800" y="742950"/>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666750"/>
            <a:ext cx="1742925" cy="780831"/>
          </a:xfrm>
          <a:prstGeom prst="rect">
            <a:avLst/>
          </a:prstGeom>
        </p:spPr>
      </p:pic>
    </p:spTree>
    <p:extLst>
      <p:ext uri="{BB962C8B-B14F-4D97-AF65-F5344CB8AC3E}">
        <p14:creationId xmlns:p14="http://schemas.microsoft.com/office/powerpoint/2010/main" val="310760727"/>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6018</TotalTime>
  <Words>424</Words>
  <Application>Microsoft Office PowerPoint</Application>
  <PresentationFormat>On-screen Show (16:9)</PresentationFormat>
  <Paragraphs>58</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16-9 Cover</vt:lpstr>
      <vt:lpstr>Custom Design</vt:lpstr>
      <vt:lpstr>16-9 White Backgroud</vt:lpstr>
      <vt:lpstr>PowerPoint Presentation</vt:lpstr>
      <vt:lpstr>Background</vt:lpstr>
      <vt:lpstr>PowerPoint Presentation</vt:lpstr>
      <vt:lpstr>Intervention &amp; Team</vt:lpstr>
      <vt:lpstr>Study Design and Population</vt:lpstr>
      <vt:lpstr>Challenges &amp; Alternative Strategies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Hecht, Jacklyn</cp:lastModifiedBy>
  <cp:revision>441</cp:revision>
  <cp:lastPrinted>2011-01-24T02:49:42Z</cp:lastPrinted>
  <dcterms:created xsi:type="dcterms:W3CDTF">2011-06-30T15:04:08Z</dcterms:created>
  <dcterms:modified xsi:type="dcterms:W3CDTF">2019-02-18T21:02:41Z</dcterms:modified>
  <cp:category/>
</cp:coreProperties>
</file>