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3"/>
  </p:notesMasterIdLst>
  <p:sldIdLst>
    <p:sldId id="711" r:id="rId4"/>
    <p:sldId id="726" r:id="rId5"/>
    <p:sldId id="724" r:id="rId6"/>
    <p:sldId id="727" r:id="rId7"/>
    <p:sldId id="728" r:id="rId8"/>
    <p:sldId id="729" r:id="rId9"/>
    <p:sldId id="730" r:id="rId10"/>
    <p:sldId id="725" r:id="rId11"/>
    <p:sldId id="722" r:id="rId12"/>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26"/>
            <p14:sldId id="724"/>
            <p14:sldId id="727"/>
            <p14:sldId id="728"/>
            <p14:sldId id="729"/>
            <p14:sldId id="730"/>
            <p14:sldId id="725"/>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9" autoAdjust="0"/>
    <p:restoredTop sz="90950" autoAdjust="0"/>
  </p:normalViewPr>
  <p:slideViewPr>
    <p:cSldViewPr>
      <p:cViewPr varScale="1">
        <p:scale>
          <a:sx n="135" d="100"/>
          <a:sy n="135" d="100"/>
        </p:scale>
        <p:origin x="328"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E179D61-4307-47D3-8A42-1C0D01CDA576}"/>
    <pc:docChg chg="modSld">
      <pc:chgData name="" userId="" providerId="" clId="Web-{DE179D61-4307-47D3-8A42-1C0D01CDA576}" dt="2019-02-18T19:36:10.811" v="0" actId="20577"/>
      <pc:docMkLst>
        <pc:docMk/>
      </pc:docMkLst>
      <pc:sldChg chg="modSp">
        <pc:chgData name="" userId="" providerId="" clId="Web-{DE179D61-4307-47D3-8A42-1C0D01CDA576}" dt="2019-02-18T19:36:10.811" v="0" actId="20577"/>
        <pc:sldMkLst>
          <pc:docMk/>
          <pc:sldMk cId="247584020" sldId="711"/>
        </pc:sldMkLst>
        <pc:spChg chg="mod">
          <ac:chgData name="" userId="" providerId="" clId="Web-{DE179D61-4307-47D3-8A42-1C0D01CDA576}" dt="2019-02-18T19:36:10.811" v="0" actId="20577"/>
          <ac:spMkLst>
            <pc:docMk/>
            <pc:sldMk cId="247584020" sldId="711"/>
            <ac:spMk id="12" creationId="{00000000-0000-0000-0000-000000000000}"/>
          </ac:spMkLst>
        </pc:spChg>
      </pc:sldChg>
    </pc:docChg>
  </pc:docChgLst>
  <pc:docChgLst>
    <pc:chgData clId="Web-{F5CB6FD5-1DA5-4554-AA4E-DF35F8C0894A}"/>
    <pc:docChg chg="modSld">
      <pc:chgData name="" userId="" providerId="" clId="Web-{F5CB6FD5-1DA5-4554-AA4E-DF35F8C0894A}" dt="2019-02-18T21:03:25.945" v="7" actId="20577"/>
      <pc:docMkLst>
        <pc:docMk/>
      </pc:docMkLst>
      <pc:sldChg chg="modSp">
        <pc:chgData name="" userId="" providerId="" clId="Web-{F5CB6FD5-1DA5-4554-AA4E-DF35F8C0894A}" dt="2019-02-18T21:03:25.945" v="6" actId="20577"/>
        <pc:sldMkLst>
          <pc:docMk/>
          <pc:sldMk cId="247584020" sldId="711"/>
        </pc:sldMkLst>
        <pc:spChg chg="mod">
          <ac:chgData name="" userId="" providerId="" clId="Web-{F5CB6FD5-1DA5-4554-AA4E-DF35F8C0894A}" dt="2019-02-18T21:03:25.945" v="6" actId="20577"/>
          <ac:spMkLst>
            <pc:docMk/>
            <pc:sldMk cId="247584020" sldId="711"/>
            <ac:spMk id="4" creationId="{CFAECDA1-8772-40F4-A754-6E37DF225D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2/18/2019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questions</a:t>
            </a:r>
          </a:p>
          <a:p>
            <a:r>
              <a:rPr lang="en-US" dirty="0"/>
              <a:t>Qualitative Analysis </a:t>
            </a:r>
          </a:p>
          <a:p>
            <a:r>
              <a:rPr lang="en-US" dirty="0"/>
              <a:t>Shared Perspectives</a:t>
            </a:r>
          </a:p>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109023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Analysis of open ended questions was supported through the use of Atlas </a:t>
            </a:r>
            <a:r>
              <a:rPr lang="en-US" sz="1200" dirty="0" err="1">
                <a:latin typeface="Arial" panose="020B0604020202020204" pitchFamily="34" charset="0"/>
                <a:cs typeface="Arial" panose="020B0604020202020204" pitchFamily="34" charset="0"/>
              </a:rPr>
              <a:t>ti</a:t>
            </a:r>
            <a:r>
              <a:rPr lang="en-US" sz="1200" dirty="0">
                <a:latin typeface="Arial" panose="020B0604020202020204" pitchFamily="34" charset="0"/>
                <a:cs typeface="Arial" panose="020B0604020202020204" pitchFamily="34" charset="0"/>
              </a:rPr>
              <a:t>™ and followed the steps of conventional qualitative content analysis. </a:t>
            </a:r>
          </a:p>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366495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27530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jpeg"/><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186/s12913-017-2487-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3105150"/>
            <a:ext cx="7886700" cy="11899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200" dirty="0"/>
              <a:t>Marge Benham-Hutchins PhD, RN; Nancy Staggers PhD, RN; Michael Mackert PhD; Alisha Johnson MSN, RN; </a:t>
            </a:r>
          </a:p>
          <a:p>
            <a:pPr lvl="0" fontAlgn="auto">
              <a:lnSpc>
                <a:spcPct val="100000"/>
              </a:lnSpc>
              <a:spcBef>
                <a:spcPts val="0"/>
              </a:spcBef>
              <a:spcAft>
                <a:spcPts val="0"/>
              </a:spcAft>
            </a:pPr>
            <a:r>
              <a:rPr lang="en-US" sz="2200" dirty="0"/>
              <a:t>Dave deBronkart, SB</a:t>
            </a:r>
            <a:endParaRPr lang="en-US" sz="2200" b="1" dirty="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a:cs typeface="Arial"/>
              </a:rPr>
              <a:t>February 27, 2019</a:t>
            </a:r>
            <a:endParaRPr lang="en-US" sz="1200" b="0" dirty="0">
              <a:latin typeface="Arial"/>
              <a:cs typeface="Arial"/>
            </a:endParaRPr>
          </a:p>
        </p:txBody>
      </p:sp>
      <p:sp>
        <p:nvSpPr>
          <p:cNvPr id="13" name="Title Placeholder 7"/>
          <p:cNvSpPr txBox="1">
            <a:spLocks/>
          </p:cNvSpPr>
          <p:nvPr/>
        </p:nvSpPr>
        <p:spPr>
          <a:xfrm>
            <a:off x="512315" y="1235792"/>
            <a:ext cx="7886700" cy="1647119"/>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2800" dirty="0"/>
              <a:t>Bridging the Gap: Patient Access to health information during hospitalization</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4267200" y="192958"/>
            <a:ext cx="2681817" cy="778592"/>
          </a:xfrm>
          <a:prstGeom prst="rect">
            <a:avLst/>
          </a:prstGeom>
        </p:spPr>
      </p:pic>
      <p:pic>
        <p:nvPicPr>
          <p:cNvPr id="7" name="Picture 6">
            <a:extLst>
              <a:ext uri="{FF2B5EF4-FFF2-40B4-BE49-F238E27FC236}">
                <a16:creationId xmlns:a16="http://schemas.microsoft.com/office/drawing/2014/main" id="{DB323C75-AC5A-2045-BEEE-D18ADE5AB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192167"/>
            <a:ext cx="1579332" cy="707541"/>
          </a:xfrm>
          <a:prstGeom prst="rect">
            <a:avLst/>
          </a:prstGeom>
        </p:spPr>
      </p:pic>
      <p:sp>
        <p:nvSpPr>
          <p:cNvPr id="4" name="TextBox 3">
            <a:extLst>
              <a:ext uri="{FF2B5EF4-FFF2-40B4-BE49-F238E27FC236}">
                <a16:creationId xmlns:a16="http://schemas.microsoft.com/office/drawing/2014/main" id="{CFAECDA1-8772-40F4-A754-6E37DF225D06}"/>
              </a:ext>
            </a:extLst>
          </p:cNvPr>
          <p:cNvSpPr txBox="1"/>
          <p:nvPr/>
        </p:nvSpPr>
        <p:spPr>
          <a:xfrm>
            <a:off x="548640" y="4476750"/>
            <a:ext cx="7680960" cy="600164"/>
          </a:xfrm>
          <a:prstGeom prst="rect">
            <a:avLst/>
          </a:prstGeom>
          <a:noFill/>
        </p:spPr>
        <p:txBody>
          <a:bodyPr wrap="square" rtlCol="0" anchor="t">
            <a:spAutoFit/>
          </a:bodyPr>
          <a:lstStyle/>
          <a:p>
            <a:r>
              <a:rPr lang="en-US" sz="1100" dirty="0">
                <a:solidFill>
                  <a:schemeClr val="bg1"/>
                </a:solidFill>
                <a:latin typeface="Arial"/>
                <a:cs typeface="Arial"/>
              </a:rPr>
              <a:t>This research was supported by the National Institute of Nursing Research of the National Institutes of Health under award number P30NR015335. The content is solely the responsibility of the authors and does not necessarily represent the official views of the National Institutes of Health. University of Texas IRB Protocol:  2015-06-0016</a:t>
            </a:r>
            <a:endParaRPr lang="en-US" sz="1800" dirty="0">
              <a:solidFill>
                <a:schemeClr val="bg1"/>
              </a:solidFill>
              <a:latin typeface="Arial"/>
              <a:cs typeface="Arial"/>
            </a:endParaRPr>
          </a:p>
        </p:txBody>
      </p:sp>
    </p:spTree>
    <p:extLst>
      <p:ext uri="{BB962C8B-B14F-4D97-AF65-F5344CB8AC3E}">
        <p14:creationId xmlns:p14="http://schemas.microsoft.com/office/powerpoint/2010/main" val="2475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A5A-C9E3-4E1A-8A43-5C224DDEFC89}"/>
              </a:ext>
            </a:extLst>
          </p:cNvPr>
          <p:cNvSpPr>
            <a:spLocks noGrp="1"/>
          </p:cNvSpPr>
          <p:nvPr>
            <p:ph type="title"/>
          </p:nvPr>
        </p:nvSpPr>
        <p:spPr>
          <a:xfrm>
            <a:off x="485384" y="574469"/>
            <a:ext cx="8229600" cy="857250"/>
          </a:xfrm>
        </p:spPr>
        <p:txBody>
          <a:bodyPr>
            <a:normAutofit/>
          </a:bodyPr>
          <a:lstStyle/>
          <a:p>
            <a:r>
              <a:rPr lang="en-US" sz="4000" dirty="0"/>
              <a:t>Background and Purpose</a:t>
            </a:r>
          </a:p>
        </p:txBody>
      </p:sp>
      <p:sp>
        <p:nvSpPr>
          <p:cNvPr id="3" name="Content Placeholder 2">
            <a:extLst>
              <a:ext uri="{FF2B5EF4-FFF2-40B4-BE49-F238E27FC236}">
                <a16:creationId xmlns:a16="http://schemas.microsoft.com/office/drawing/2014/main" id="{0A413A6C-2666-4C86-9F5D-F1B2A2267F14}"/>
              </a:ext>
            </a:extLst>
          </p:cNvPr>
          <p:cNvSpPr>
            <a:spLocks noGrp="1"/>
          </p:cNvSpPr>
          <p:nvPr>
            <p:ph idx="1"/>
          </p:nvPr>
        </p:nvSpPr>
        <p:spPr>
          <a:xfrm>
            <a:off x="457200" y="1431719"/>
            <a:ext cx="8229600" cy="3326884"/>
          </a:xfrm>
        </p:spPr>
        <p:txBody>
          <a:bodyPr>
            <a:normAutofit fontScale="47500" lnSpcReduction="20000"/>
          </a:bodyPr>
          <a:lstStyle/>
          <a:p>
            <a:pPr>
              <a:buFont typeface="Courier New" panose="02070309020205020404" pitchFamily="49" charset="0"/>
              <a:buChar char="o"/>
            </a:pPr>
            <a:r>
              <a:rPr lang="en-US" sz="4200" dirty="0">
                <a:latin typeface="Arial"/>
                <a:ea typeface="Calibri" panose="020F0502020204030204" pitchFamily="34" charset="0"/>
                <a:cs typeface="Arial"/>
              </a:rPr>
              <a:t>Patient self-management of chronic disease often requires the patient to bridge the gap between multiple care settings and providers. Hospitalizations have the potential to disrupt established self-management routines. </a:t>
            </a:r>
          </a:p>
          <a:p>
            <a:pPr>
              <a:buFont typeface="Courier New" panose="02070309020205020404" pitchFamily="49" charset="0"/>
              <a:buChar char="o"/>
            </a:pPr>
            <a:r>
              <a:rPr lang="en-US" sz="4200" dirty="0">
                <a:latin typeface="Arial"/>
                <a:cs typeface="Arial"/>
              </a:rPr>
              <a:t>Access to medical information during hospitalization has the potential to improve self-management as well as promote informed decision making during and after hospitalization.</a:t>
            </a:r>
          </a:p>
          <a:p>
            <a:pPr>
              <a:buFont typeface="Courier New" panose="02070309020205020404" pitchFamily="49" charset="0"/>
              <a:buChar char="o"/>
            </a:pPr>
            <a:r>
              <a:rPr lang="en-US" sz="4200" dirty="0">
                <a:latin typeface="Arial"/>
                <a:ea typeface="Calibri" panose="020F0502020204030204" pitchFamily="34" charset="0"/>
                <a:cs typeface="Arial"/>
              </a:rPr>
              <a:t>The purpose of this pilot study was to determine how an inpatient hospitalization influences chronic disease self-management and to examine patient perspectives on facilitators and barriers to shared decision making during hospitalization and participation in bedside nursing handoff and medical rounds.</a:t>
            </a:r>
            <a:endParaRPr lang="en-US" sz="4200"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14908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rmAutofit/>
          </a:bodyPr>
          <a:lstStyle/>
          <a:p>
            <a:r>
              <a:rPr lang="en-US" sz="4000" dirty="0"/>
              <a:t>Significance and Innovation</a:t>
            </a:r>
          </a:p>
        </p:txBody>
      </p:sp>
      <p:sp>
        <p:nvSpPr>
          <p:cNvPr id="3" name="Content Placeholder 2"/>
          <p:cNvSpPr>
            <a:spLocks noGrp="1"/>
          </p:cNvSpPr>
          <p:nvPr>
            <p:ph idx="1"/>
          </p:nvPr>
        </p:nvSpPr>
        <p:spPr>
          <a:xfrm>
            <a:off x="457200" y="1371600"/>
            <a:ext cx="8229600" cy="3105150"/>
          </a:xfrm>
        </p:spPr>
        <p:txBody>
          <a:bodyPr>
            <a:normAutofit fontScale="92500" lnSpcReduction="10000"/>
          </a:bodyPr>
          <a:lstStyle/>
          <a:p>
            <a:pPr>
              <a:buFont typeface="Courier New" panose="02070309020205020404" pitchFamily="49" charset="0"/>
              <a:buChar char="o"/>
            </a:pPr>
            <a:r>
              <a:rPr lang="en-US" sz="2400" b="1" dirty="0">
                <a:latin typeface="Arial" panose="020B0604020202020204" pitchFamily="34" charset="0"/>
                <a:cs typeface="Arial" panose="020B0604020202020204" pitchFamily="34" charset="0"/>
              </a:rPr>
              <a:t>Explores </a:t>
            </a:r>
            <a:r>
              <a:rPr lang="en-US" sz="2400" b="1" i="1" dirty="0">
                <a:latin typeface="Arial" panose="020B0604020202020204" pitchFamily="34" charset="0"/>
                <a:cs typeface="Arial" panose="020B0604020202020204" pitchFamily="34" charset="0"/>
              </a:rPr>
              <a:t>patient identified information </a:t>
            </a:r>
            <a:r>
              <a:rPr lang="en-US" sz="2400" dirty="0">
                <a:latin typeface="Arial" panose="020B0604020202020204" pitchFamily="34" charset="0"/>
                <a:cs typeface="Arial" panose="020B0604020202020204" pitchFamily="34" charset="0"/>
              </a:rPr>
              <a:t>needs that support </a:t>
            </a:r>
            <a:r>
              <a:rPr lang="en-US" sz="2400" i="1" dirty="0">
                <a:latin typeface="Arial" panose="020B0604020202020204" pitchFamily="34" charset="0"/>
                <a:cs typeface="Arial" panose="020B0604020202020204" pitchFamily="34" charset="0"/>
              </a:rPr>
              <a:t>self-management transitions</a:t>
            </a:r>
            <a:r>
              <a:rPr lang="en-US" sz="2400" dirty="0">
                <a:latin typeface="Arial" panose="020B0604020202020204" pitchFamily="34" charset="0"/>
                <a:cs typeface="Arial" panose="020B0604020202020204" pitchFamily="34" charset="0"/>
              </a:rPr>
              <a:t> between care settings.</a:t>
            </a:r>
          </a:p>
          <a:p>
            <a:pPr>
              <a:buFont typeface="Courier New" panose="02070309020205020404" pitchFamily="49" charset="0"/>
              <a:buChar char="o"/>
            </a:pPr>
            <a:r>
              <a:rPr lang="en-US" sz="2400" dirty="0">
                <a:latin typeface="Arial" panose="020B0604020202020204" pitchFamily="34" charset="0"/>
                <a:cs typeface="Arial" panose="020B0604020202020204" pitchFamily="34" charset="0"/>
              </a:rPr>
              <a:t>Includes cancer survivors, a growing group of patients that are faced with </a:t>
            </a:r>
            <a:r>
              <a:rPr lang="en-US" sz="2400" b="1" i="1" dirty="0">
                <a:latin typeface="Arial" panose="020B0604020202020204" pitchFamily="34" charset="0"/>
                <a:cs typeface="Arial" panose="020B0604020202020204" pitchFamily="34" charset="0"/>
              </a:rPr>
              <a:t>self-management of a chronic disease. </a:t>
            </a:r>
          </a:p>
          <a:p>
            <a:pPr>
              <a:buFont typeface="Courier New" panose="02070309020205020404" pitchFamily="49" charset="0"/>
              <a:buChar char="o"/>
            </a:pPr>
            <a:r>
              <a:rPr lang="en-US" sz="2400" b="1" i="1" dirty="0">
                <a:latin typeface="Arial" panose="020B0604020202020204" pitchFamily="34" charset="0"/>
                <a:cs typeface="Arial" panose="020B0604020202020204" pitchFamily="34" charset="0"/>
              </a:rPr>
              <a:t>Transdisciplinary research team</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broad range of experiences, including patient engagement, health literacy, academic research, methodological experts, nursing practice, informatics, and the unique perspective and expertise of a cancer survivor and patient participation movement leader.</a:t>
            </a:r>
          </a:p>
        </p:txBody>
      </p:sp>
    </p:spTree>
    <p:extLst>
      <p:ext uri="{BB962C8B-B14F-4D97-AF65-F5344CB8AC3E}">
        <p14:creationId xmlns:p14="http://schemas.microsoft.com/office/powerpoint/2010/main" val="29941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B476-8A8E-4200-92D4-70F9BA16979A}"/>
              </a:ext>
            </a:extLst>
          </p:cNvPr>
          <p:cNvSpPr>
            <a:spLocks noGrp="1"/>
          </p:cNvSpPr>
          <p:nvPr>
            <p:ph type="title"/>
          </p:nvPr>
        </p:nvSpPr>
        <p:spPr>
          <a:xfrm>
            <a:off x="457200" y="590550"/>
            <a:ext cx="8229600" cy="857250"/>
          </a:xfrm>
        </p:spPr>
        <p:txBody>
          <a:bodyPr>
            <a:normAutofit/>
          </a:bodyPr>
          <a:lstStyle/>
          <a:p>
            <a:r>
              <a:rPr lang="en-US" sz="4000" dirty="0"/>
              <a:t>Methods</a:t>
            </a:r>
          </a:p>
        </p:txBody>
      </p:sp>
      <p:sp>
        <p:nvSpPr>
          <p:cNvPr id="3" name="Content Placeholder 2">
            <a:extLst>
              <a:ext uri="{FF2B5EF4-FFF2-40B4-BE49-F238E27FC236}">
                <a16:creationId xmlns:a16="http://schemas.microsoft.com/office/drawing/2014/main" id="{EF8730CE-9E3C-492C-9158-644209D33BC4}"/>
              </a:ext>
            </a:extLst>
          </p:cNvPr>
          <p:cNvSpPr>
            <a:spLocks noGrp="1"/>
          </p:cNvSpPr>
          <p:nvPr>
            <p:ph idx="1"/>
          </p:nvPr>
        </p:nvSpPr>
        <p:spPr>
          <a:xfrm>
            <a:off x="457200" y="1447800"/>
            <a:ext cx="8229600" cy="3238500"/>
          </a:xfrm>
        </p:spPr>
        <p:txBody>
          <a:bodyPr>
            <a:normAutofit fontScale="77500" lnSpcReduction="20000"/>
          </a:bodyPr>
          <a:lstStyle/>
          <a:p>
            <a:pPr>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Convenience and social media snowball sampling was used to recruit participants (n = 34) through online patient support groups, email invitations, listservs, blogs, and social media. </a:t>
            </a:r>
          </a:p>
          <a:p>
            <a:pPr>
              <a:buFont typeface="Courier New" panose="02070309020205020404" pitchFamily="49" charset="0"/>
              <a:buChar char="o"/>
            </a:pPr>
            <a:r>
              <a:rPr lang="en-US" dirty="0">
                <a:latin typeface="Arial" panose="020B0604020202020204" pitchFamily="34" charset="0"/>
                <a:cs typeface="Arial" panose="020B0604020202020204" pitchFamily="34" charset="0"/>
              </a:rPr>
              <a:t>The questionnaire consisted of three components: (1) demographics, (2) the Patient Activation Measurement Survey</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(PAM</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(3) limited choice and open-ended questions about patients’ hospital experiences (</a:t>
            </a:r>
            <a:r>
              <a:rPr lang="en-US" b="1" dirty="0">
                <a:latin typeface="Arial" panose="020B0604020202020204" pitchFamily="34" charset="0"/>
                <a:cs typeface="Arial" panose="020B0604020202020204" pitchFamily="34" charset="0"/>
              </a:rPr>
              <a:t>developed by the transdisciplinary research team</a:t>
            </a:r>
            <a:r>
              <a:rPr lang="en-US"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52699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FDA3-B338-453E-B0B6-C53BAD441C97}"/>
              </a:ext>
            </a:extLst>
          </p:cNvPr>
          <p:cNvSpPr>
            <a:spLocks noGrp="1"/>
          </p:cNvSpPr>
          <p:nvPr>
            <p:ph type="title"/>
          </p:nvPr>
        </p:nvSpPr>
        <p:spPr>
          <a:xfrm>
            <a:off x="457200" y="473640"/>
            <a:ext cx="8229600" cy="857250"/>
          </a:xfrm>
        </p:spPr>
        <p:txBody>
          <a:bodyPr>
            <a:normAutofit/>
          </a:bodyPr>
          <a:lstStyle/>
          <a:p>
            <a:r>
              <a:rPr lang="en-US" sz="4000" dirty="0"/>
              <a:t>Findings</a:t>
            </a:r>
          </a:p>
        </p:txBody>
      </p:sp>
      <p:sp>
        <p:nvSpPr>
          <p:cNvPr id="3" name="Content Placeholder 2">
            <a:extLst>
              <a:ext uri="{FF2B5EF4-FFF2-40B4-BE49-F238E27FC236}">
                <a16:creationId xmlns:a16="http://schemas.microsoft.com/office/drawing/2014/main" id="{0ACFC6E0-4E46-452C-8A23-4B83C35A7CA6}"/>
              </a:ext>
            </a:extLst>
          </p:cNvPr>
          <p:cNvSpPr>
            <a:spLocks noGrp="1"/>
          </p:cNvSpPr>
          <p:nvPr>
            <p:ph idx="1"/>
          </p:nvPr>
        </p:nvSpPr>
        <p:spPr>
          <a:xfrm>
            <a:off x="457200" y="1330890"/>
            <a:ext cx="8229600" cy="3355410"/>
          </a:xfrm>
        </p:spPr>
        <p:txBody>
          <a:bodyPr>
            <a:normAutofit fontScale="62500" lnSpcReduction="20000"/>
          </a:bodyPr>
          <a:lstStyle/>
          <a:p>
            <a:pPr>
              <a:buFont typeface="Courier New" panose="02070309020205020404" pitchFamily="49" charset="0"/>
              <a:buChar char="o"/>
            </a:pPr>
            <a:r>
              <a:rPr lang="en-US" dirty="0">
                <a:latin typeface="Arial"/>
                <a:cs typeface="Arial"/>
              </a:rPr>
              <a:t>The sample was highly educated, with 29% (n=10) having some college or technical school, 32% (n=11) were college graduates and 32% (n=11) had some graduate school or an advanced degree. The remaining participants (n=2) indicated they were high school graduates. </a:t>
            </a:r>
          </a:p>
          <a:p>
            <a:pPr>
              <a:buFont typeface="Courier New" panose="02070309020205020404" pitchFamily="49" charset="0"/>
              <a:buChar char="o"/>
            </a:pPr>
            <a:r>
              <a:rPr lang="en-US" dirty="0">
                <a:latin typeface="Arial"/>
                <a:cs typeface="Arial"/>
              </a:rPr>
              <a:t>Hospitals in all four geographical regions of the United States as well as urban, rural, and suburban settings were represented.  </a:t>
            </a:r>
          </a:p>
          <a:p>
            <a:pPr>
              <a:buFont typeface="Courier New" panose="02070309020205020404" pitchFamily="49" charset="0"/>
              <a:buChar char="o"/>
            </a:pPr>
            <a:r>
              <a:rPr lang="en-US" dirty="0">
                <a:latin typeface="Arial"/>
                <a:cs typeface="Arial"/>
              </a:rPr>
              <a:t>The results of the PAM® survey revealed a highly activated sample: Level 1 (0); Level 2 (3); Level 3 (21) and Level 4 (10). </a:t>
            </a:r>
          </a:p>
          <a:p>
            <a:pPr>
              <a:buFont typeface="Courier New" panose="02070309020205020404" pitchFamily="49" charset="0"/>
              <a:buChar char="o"/>
            </a:pPr>
            <a:r>
              <a:rPr lang="en-US" dirty="0">
                <a:latin typeface="Arial"/>
                <a:cs typeface="Arial"/>
              </a:rPr>
              <a:t>Chronic diseases: Cancer (15); Type 1 Diabetes (3); Gastrointestinal (6); Lupus (2); Pulmonary (2); Musculoskeletal (3); Integumentary (2) and Hematologic (1). </a:t>
            </a:r>
          </a:p>
          <a:p>
            <a:endParaRPr lang="en-US" dirty="0"/>
          </a:p>
        </p:txBody>
      </p:sp>
    </p:spTree>
    <p:extLst>
      <p:ext uri="{BB962C8B-B14F-4D97-AF65-F5344CB8AC3E}">
        <p14:creationId xmlns:p14="http://schemas.microsoft.com/office/powerpoint/2010/main" val="386404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FDA3-B338-453E-B0B6-C53BAD441C97}"/>
              </a:ext>
            </a:extLst>
          </p:cNvPr>
          <p:cNvSpPr>
            <a:spLocks noGrp="1"/>
          </p:cNvSpPr>
          <p:nvPr>
            <p:ph type="title"/>
          </p:nvPr>
        </p:nvSpPr>
        <p:spPr>
          <a:xfrm>
            <a:off x="5638800" y="894373"/>
            <a:ext cx="2286000" cy="857250"/>
          </a:xfrm>
        </p:spPr>
        <p:txBody>
          <a:bodyPr>
            <a:normAutofit/>
          </a:bodyPr>
          <a:lstStyle/>
          <a:p>
            <a:r>
              <a:rPr lang="en-US" sz="4000" dirty="0"/>
              <a:t>Findings</a:t>
            </a:r>
          </a:p>
        </p:txBody>
      </p:sp>
      <p:pic>
        <p:nvPicPr>
          <p:cNvPr id="4" name="Picture 3">
            <a:extLst>
              <a:ext uri="{FF2B5EF4-FFF2-40B4-BE49-F238E27FC236}">
                <a16:creationId xmlns:a16="http://schemas.microsoft.com/office/drawing/2014/main" id="{1E89F0B3-26C9-4F51-8D13-41F235A59FB8}"/>
              </a:ext>
            </a:extLst>
          </p:cNvPr>
          <p:cNvPicPr>
            <a:picLocks noChangeAspect="1"/>
          </p:cNvPicPr>
          <p:nvPr/>
        </p:nvPicPr>
        <p:blipFill>
          <a:blip r:embed="rId3"/>
          <a:stretch>
            <a:fillRect/>
          </a:stretch>
        </p:blipFill>
        <p:spPr>
          <a:xfrm>
            <a:off x="609600" y="666750"/>
            <a:ext cx="4572000" cy="4154836"/>
          </a:xfrm>
          <a:prstGeom prst="rect">
            <a:avLst/>
          </a:prstGeom>
        </p:spPr>
      </p:pic>
      <p:sp>
        <p:nvSpPr>
          <p:cNvPr id="5" name="TextBox 4">
            <a:extLst>
              <a:ext uri="{FF2B5EF4-FFF2-40B4-BE49-F238E27FC236}">
                <a16:creationId xmlns:a16="http://schemas.microsoft.com/office/drawing/2014/main" id="{C1A00F50-0C30-4C3E-9496-2838365A9DA4}"/>
              </a:ext>
            </a:extLst>
          </p:cNvPr>
          <p:cNvSpPr txBox="1"/>
          <p:nvPr/>
        </p:nvSpPr>
        <p:spPr>
          <a:xfrm>
            <a:off x="5640754" y="1728505"/>
            <a:ext cx="2667000" cy="2031325"/>
          </a:xfrm>
          <a:prstGeom prst="rect">
            <a:avLst/>
          </a:prstGeom>
          <a:noFill/>
        </p:spPr>
        <p:txBody>
          <a:bodyPr wrap="square" rtlCol="0">
            <a:spAutoFit/>
          </a:bodyPr>
          <a:lstStyle/>
          <a:p>
            <a:pPr lvl="0" eaLnBrk="0" hangingPunct="0">
              <a:spcBef>
                <a:spcPct val="30000"/>
              </a:spcBef>
              <a:defRPr/>
            </a:pPr>
            <a:r>
              <a:rPr lang="en-US" sz="1800" dirty="0">
                <a:solidFill>
                  <a:srgbClr val="000000"/>
                </a:solidFill>
                <a:latin typeface="Arial" panose="020B0604020202020204" pitchFamily="34" charset="0"/>
                <a:ea typeface="+mn-ea"/>
                <a:cs typeface="Arial" panose="020B0604020202020204" pitchFamily="34" charset="0"/>
              </a:rPr>
              <a:t>Analysis of open ended questions was supported through the use of Atlas </a:t>
            </a:r>
            <a:r>
              <a:rPr lang="en-US" sz="1800" dirty="0" err="1">
                <a:solidFill>
                  <a:srgbClr val="000000"/>
                </a:solidFill>
                <a:latin typeface="Arial" panose="020B0604020202020204" pitchFamily="34" charset="0"/>
                <a:ea typeface="+mn-ea"/>
                <a:cs typeface="Arial" panose="020B0604020202020204" pitchFamily="34" charset="0"/>
              </a:rPr>
              <a:t>ti</a:t>
            </a:r>
            <a:r>
              <a:rPr lang="en-US" sz="1800" dirty="0">
                <a:solidFill>
                  <a:srgbClr val="000000"/>
                </a:solidFill>
                <a:latin typeface="Arial" panose="020B0604020202020204" pitchFamily="34" charset="0"/>
                <a:ea typeface="+mn-ea"/>
                <a:cs typeface="Arial" panose="020B0604020202020204" pitchFamily="34" charset="0"/>
              </a:rPr>
              <a:t>™ and followed the steps of conventional qualitative content analysis. </a:t>
            </a:r>
          </a:p>
        </p:txBody>
      </p:sp>
    </p:spTree>
    <p:extLst>
      <p:ext uri="{BB962C8B-B14F-4D97-AF65-F5344CB8AC3E}">
        <p14:creationId xmlns:p14="http://schemas.microsoft.com/office/powerpoint/2010/main" val="11041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52EE-FB62-4531-9B34-8ADFA31BD805}"/>
              </a:ext>
            </a:extLst>
          </p:cNvPr>
          <p:cNvSpPr>
            <a:spLocks noGrp="1"/>
          </p:cNvSpPr>
          <p:nvPr>
            <p:ph type="title"/>
          </p:nvPr>
        </p:nvSpPr>
        <p:spPr>
          <a:xfrm>
            <a:off x="457200" y="457200"/>
            <a:ext cx="8229600" cy="857250"/>
          </a:xfrm>
        </p:spPr>
        <p:txBody>
          <a:bodyPr>
            <a:normAutofit/>
          </a:bodyPr>
          <a:lstStyle/>
          <a:p>
            <a:r>
              <a:rPr lang="en-US" sz="4000" dirty="0"/>
              <a:t>Findings</a:t>
            </a:r>
          </a:p>
        </p:txBody>
      </p:sp>
      <p:sp>
        <p:nvSpPr>
          <p:cNvPr id="3" name="Content Placeholder 2">
            <a:extLst>
              <a:ext uri="{FF2B5EF4-FFF2-40B4-BE49-F238E27FC236}">
                <a16:creationId xmlns:a16="http://schemas.microsoft.com/office/drawing/2014/main" id="{A9FC0203-5E93-48EB-B156-05157C670A55}"/>
              </a:ext>
            </a:extLst>
          </p:cNvPr>
          <p:cNvSpPr>
            <a:spLocks noGrp="1"/>
          </p:cNvSpPr>
          <p:nvPr>
            <p:ph idx="1"/>
          </p:nvPr>
        </p:nvSpPr>
        <p:spPr>
          <a:xfrm>
            <a:off x="457200" y="1428750"/>
            <a:ext cx="8229600" cy="2914650"/>
          </a:xfrm>
        </p:spPr>
        <p:txBody>
          <a:bodyPr>
            <a:normAutofit/>
          </a:bodyPr>
          <a:lstStyle/>
          <a:p>
            <a:pPr>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6F05921-7127-4E16-82B1-EEE6B3C387D7}"/>
              </a:ext>
            </a:extLst>
          </p:cNvPr>
          <p:cNvPicPr>
            <a:picLocks noChangeAspect="1"/>
          </p:cNvPicPr>
          <p:nvPr/>
        </p:nvPicPr>
        <p:blipFill>
          <a:blip r:embed="rId2"/>
          <a:stretch>
            <a:fillRect/>
          </a:stretch>
        </p:blipFill>
        <p:spPr>
          <a:xfrm>
            <a:off x="490602" y="1177478"/>
            <a:ext cx="6367397" cy="3536354"/>
          </a:xfrm>
          <a:prstGeom prst="rect">
            <a:avLst/>
          </a:prstGeom>
        </p:spPr>
      </p:pic>
    </p:spTree>
    <p:extLst>
      <p:ext uri="{BB962C8B-B14F-4D97-AF65-F5344CB8AC3E}">
        <p14:creationId xmlns:p14="http://schemas.microsoft.com/office/powerpoint/2010/main" val="266331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B94C64-F2F0-4182-A959-4A82A00DF9B9}"/>
              </a:ext>
            </a:extLst>
          </p:cNvPr>
          <p:cNvSpPr>
            <a:spLocks noGrp="1"/>
          </p:cNvSpPr>
          <p:nvPr>
            <p:ph type="title"/>
          </p:nvPr>
        </p:nvSpPr>
        <p:spPr/>
        <p:txBody>
          <a:bodyPr/>
          <a:lstStyle/>
          <a:p>
            <a:r>
              <a:rPr lang="en-US" dirty="0"/>
              <a:t>More information</a:t>
            </a:r>
          </a:p>
        </p:txBody>
      </p:sp>
      <p:sp>
        <p:nvSpPr>
          <p:cNvPr id="5" name="Content Placeholder 4">
            <a:extLst>
              <a:ext uri="{FF2B5EF4-FFF2-40B4-BE49-F238E27FC236}">
                <a16:creationId xmlns:a16="http://schemas.microsoft.com/office/drawing/2014/main" id="{33B1EAE5-A2D7-41CB-B97C-7394DB75F74B}"/>
              </a:ext>
            </a:extLst>
          </p:cNvPr>
          <p:cNvSpPr>
            <a:spLocks noGrp="1"/>
          </p:cNvSpPr>
          <p:nvPr>
            <p:ph idx="1"/>
          </p:nvPr>
        </p:nvSpPr>
        <p:spPr/>
        <p:txBody>
          <a:bodyPr>
            <a:normAutofit/>
          </a:bodyPr>
          <a:lstStyle/>
          <a:p>
            <a:pPr marL="0" indent="0">
              <a:buNone/>
            </a:pPr>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Hibbard, J. H., Mahoney, E. R., </a:t>
            </a:r>
            <a:r>
              <a:rPr lang="en-US" sz="1600" dirty="0" err="1">
                <a:latin typeface="Arial" panose="020B0604020202020204" pitchFamily="34" charset="0"/>
                <a:cs typeface="Arial" panose="020B0604020202020204" pitchFamily="34" charset="0"/>
              </a:rPr>
              <a:t>Stockard</a:t>
            </a:r>
            <a:r>
              <a:rPr lang="en-US" sz="1600" dirty="0">
                <a:latin typeface="Arial" panose="020B0604020202020204" pitchFamily="34" charset="0"/>
                <a:cs typeface="Arial" panose="020B0604020202020204" pitchFamily="34" charset="0"/>
              </a:rPr>
              <a:t>, J., &amp; </a:t>
            </a:r>
            <a:r>
              <a:rPr lang="en-US" sz="1600" dirty="0" err="1">
                <a:latin typeface="Arial" panose="020B0604020202020204" pitchFamily="34" charset="0"/>
                <a:cs typeface="Arial" panose="020B0604020202020204" pitchFamily="34" charset="0"/>
              </a:rPr>
              <a:t>Tusler</a:t>
            </a:r>
            <a:r>
              <a:rPr lang="en-US" sz="1600" dirty="0">
                <a:latin typeface="Arial" panose="020B0604020202020204" pitchFamily="34" charset="0"/>
                <a:cs typeface="Arial" panose="020B0604020202020204" pitchFamily="34" charset="0"/>
              </a:rPr>
              <a:t>, M. (2005). Development and testing of a short form of the patient activation measure (PAM). </a:t>
            </a:r>
            <a:r>
              <a:rPr lang="en-US" sz="1600" i="1" dirty="0">
                <a:latin typeface="Arial" panose="020B0604020202020204" pitchFamily="34" charset="0"/>
                <a:cs typeface="Arial" panose="020B0604020202020204" pitchFamily="34" charset="0"/>
              </a:rPr>
              <a:t>Health Service Research, 40</a:t>
            </a:r>
            <a:r>
              <a:rPr lang="en-US" sz="1600" dirty="0">
                <a:latin typeface="Arial" panose="020B0604020202020204" pitchFamily="34" charset="0"/>
                <a:cs typeface="Arial" panose="020B0604020202020204" pitchFamily="34" charset="0"/>
              </a:rPr>
              <a:t>(6 Pt 1), 1918-1930. doi:10.1111/j.1475-6773.2005.00438.x</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t>Benham-Hutchins, M., Staggers, N., Mackert, M., Johnson, A. H., &amp; deBronkart, D. (2017). “I want to know everything”: a qualitative study of perspectives from patients with chronic diseases on sharing health information during hospitalization. </a:t>
            </a:r>
            <a:r>
              <a:rPr lang="en-US" sz="1600" i="1" dirty="0"/>
              <a:t>BMC Health Services Research, 17</a:t>
            </a:r>
            <a:r>
              <a:rPr lang="en-US" sz="1600" dirty="0"/>
              <a:t>(1), 529. </a:t>
            </a:r>
            <a:r>
              <a:rPr lang="en-US" sz="1600" dirty="0">
                <a:hlinkClick r:id="rId2"/>
              </a:rPr>
              <a:t>https://doi.org/10.1186/s12913-017-2487-6</a:t>
            </a:r>
            <a:endParaRPr lang="en-US" sz="1600" dirty="0"/>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p>
        </p:txBody>
      </p:sp>
    </p:spTree>
    <p:extLst>
      <p:ext uri="{BB962C8B-B14F-4D97-AF65-F5344CB8AC3E}">
        <p14:creationId xmlns:p14="http://schemas.microsoft.com/office/powerpoint/2010/main" val="269345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1828800" y="742950"/>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666750"/>
            <a:ext cx="1742925" cy="780831"/>
          </a:xfrm>
          <a:prstGeom prst="rect">
            <a:avLst/>
          </a:prstGeom>
        </p:spPr>
      </p:pic>
    </p:spTree>
    <p:extLst>
      <p:ext uri="{BB962C8B-B14F-4D97-AF65-F5344CB8AC3E}">
        <p14:creationId xmlns:p14="http://schemas.microsoft.com/office/powerpoint/2010/main" val="310760727"/>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6049</TotalTime>
  <Words>699</Words>
  <Application>Microsoft Office PowerPoint</Application>
  <PresentationFormat>On-screen Show (16:9)</PresentationFormat>
  <Paragraphs>37</Paragraphs>
  <Slides>9</Slides>
  <Notes>4</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16-9 Cover</vt:lpstr>
      <vt:lpstr>Custom Design</vt:lpstr>
      <vt:lpstr>16-9 White Backgroud</vt:lpstr>
      <vt:lpstr>PowerPoint Presentation</vt:lpstr>
      <vt:lpstr>Background and Purpose</vt:lpstr>
      <vt:lpstr>Significance and Innovation</vt:lpstr>
      <vt:lpstr>Methods</vt:lpstr>
      <vt:lpstr>Findings</vt:lpstr>
      <vt:lpstr>Findings</vt:lpstr>
      <vt:lpstr>Findings</vt:lpstr>
      <vt:lpstr>More information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Hecht, Jacklyn</cp:lastModifiedBy>
  <cp:revision>436</cp:revision>
  <cp:lastPrinted>2011-01-24T02:49:42Z</cp:lastPrinted>
  <dcterms:created xsi:type="dcterms:W3CDTF">2011-06-30T15:04:08Z</dcterms:created>
  <dcterms:modified xsi:type="dcterms:W3CDTF">2019-02-18T21:03:31Z</dcterms:modified>
  <cp:category/>
</cp:coreProperties>
</file>