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9" r:id="rId1"/>
    <p:sldMasterId id="2147483681" r:id="rId2"/>
    <p:sldMasterId id="2147483669" r:id="rId3"/>
  </p:sldMasterIdLst>
  <p:notesMasterIdLst>
    <p:notesMasterId r:id="rId12"/>
  </p:notesMasterIdLst>
  <p:handoutMasterIdLst>
    <p:handoutMasterId r:id="rId13"/>
  </p:handoutMasterIdLst>
  <p:sldIdLst>
    <p:sldId id="724" r:id="rId4"/>
    <p:sldId id="730" r:id="rId5"/>
    <p:sldId id="725" r:id="rId6"/>
    <p:sldId id="726" r:id="rId7"/>
    <p:sldId id="727" r:id="rId8"/>
    <p:sldId id="728" r:id="rId9"/>
    <p:sldId id="729" r:id="rId10"/>
    <p:sldId id="722" r:id="rId11"/>
  </p:sldIdLst>
  <p:sldSz cx="9144000" cy="5143500" type="screen16x9"/>
  <p:notesSz cx="7010400" cy="9296400"/>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Untitled Section" id="{3540F3E4-3A56-594D-A98C-62123F4F527F}">
          <p14:sldIdLst>
            <p14:sldId id="724"/>
            <p14:sldId id="730"/>
            <p14:sldId id="725"/>
            <p14:sldId id="726"/>
            <p14:sldId id="727"/>
            <p14:sldId id="728"/>
            <p14:sldId id="729"/>
            <p14:sldId id="7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5700"/>
    <a:srgbClr val="C6531F"/>
    <a:srgbClr val="C01338"/>
    <a:srgbClr val="C00000"/>
    <a:srgbClr val="79C82A"/>
    <a:srgbClr val="DE7E7A"/>
    <a:srgbClr val="D61C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9" autoAdjust="0"/>
    <p:restoredTop sz="90927" autoAdjust="0"/>
  </p:normalViewPr>
  <p:slideViewPr>
    <p:cSldViewPr>
      <p:cViewPr varScale="1">
        <p:scale>
          <a:sx n="103" d="100"/>
          <a:sy n="103" d="100"/>
        </p:scale>
        <p:origin x="132" y="54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07132958-708C-406D-993B-5467D4476A41}"/>
    <pc:docChg chg="addSld modSld sldOrd modSection">
      <pc:chgData name="" userId="" providerId="" clId="Web-{07132958-708C-406D-993B-5467D4476A41}" dt="2019-02-18T20:16:28.959" v="50" actId="1076"/>
      <pc:docMkLst>
        <pc:docMk/>
      </pc:docMkLst>
      <pc:sldChg chg="addSp modSp">
        <pc:chgData name="" userId="" providerId="" clId="Web-{07132958-708C-406D-993B-5467D4476A41}" dt="2019-02-18T20:16:28.959" v="50" actId="1076"/>
        <pc:sldMkLst>
          <pc:docMk/>
          <pc:sldMk cId="299410064" sldId="724"/>
        </pc:sldMkLst>
        <pc:spChg chg="mod">
          <ac:chgData name="" userId="" providerId="" clId="Web-{07132958-708C-406D-993B-5467D4476A41}" dt="2019-02-18T20:16:28.959" v="50" actId="1076"/>
          <ac:spMkLst>
            <pc:docMk/>
            <pc:sldMk cId="299410064" sldId="724"/>
            <ac:spMk id="2" creationId="{00000000-0000-0000-0000-000000000000}"/>
          </ac:spMkLst>
        </pc:spChg>
        <pc:spChg chg="mod">
          <ac:chgData name="" userId="" providerId="" clId="Web-{07132958-708C-406D-993B-5467D4476A41}" dt="2019-02-18T20:16:17.303" v="47" actId="1076"/>
          <ac:spMkLst>
            <pc:docMk/>
            <pc:sldMk cId="299410064" sldId="724"/>
            <ac:spMk id="3" creationId="{00000000-0000-0000-0000-000000000000}"/>
          </ac:spMkLst>
        </pc:spChg>
        <pc:spChg chg="mod">
          <ac:chgData name="" userId="" providerId="" clId="Web-{07132958-708C-406D-993B-5467D4476A41}" dt="2019-02-18T20:13:49.741" v="33" actId="1076"/>
          <ac:spMkLst>
            <pc:docMk/>
            <pc:sldMk cId="299410064" sldId="724"/>
            <ac:spMk id="8" creationId="{00000000-0000-0000-0000-000000000000}"/>
          </ac:spMkLst>
        </pc:spChg>
        <pc:cxnChg chg="add mod">
          <ac:chgData name="" userId="" providerId="" clId="Web-{07132958-708C-406D-993B-5467D4476A41}" dt="2019-02-18T20:16:17.303" v="48" actId="1076"/>
          <ac:cxnSpMkLst>
            <pc:docMk/>
            <pc:sldMk cId="299410064" sldId="724"/>
            <ac:cxnSpMk id="7" creationId="{BC92722C-0294-42AC-ADEA-96A27D50DF85}"/>
          </ac:cxnSpMkLst>
        </pc:cxnChg>
      </pc:sldChg>
      <pc:sldChg chg="modSp new ord">
        <pc:chgData name="" userId="" providerId="" clId="Web-{07132958-708C-406D-993B-5467D4476A41}" dt="2019-02-18T20:13:10.538" v="20" actId="1076"/>
        <pc:sldMkLst>
          <pc:docMk/>
          <pc:sldMk cId="959581940" sldId="730"/>
        </pc:sldMkLst>
        <pc:spChg chg="mod">
          <ac:chgData name="" userId="" providerId="" clId="Web-{07132958-708C-406D-993B-5467D4476A41}" dt="2019-02-18T20:13:10.538" v="20" actId="1076"/>
          <ac:spMkLst>
            <pc:docMk/>
            <pc:sldMk cId="959581940" sldId="730"/>
            <ac:spMk id="2" creationId="{ED236DB1-5771-42C0-8B9A-808899A0BBE7}"/>
          </ac:spMkLst>
        </pc:spChg>
        <pc:spChg chg="mod">
          <ac:chgData name="" userId="" providerId="" clId="Web-{07132958-708C-406D-993B-5467D4476A41}" dt="2019-02-18T20:13:10.522" v="19" actId="1076"/>
          <ac:spMkLst>
            <pc:docMk/>
            <pc:sldMk cId="959581940" sldId="730"/>
            <ac:spMk id="3" creationId="{519E598A-2C93-4B20-BAEE-0BC3DEABF594}"/>
          </ac:spMkLst>
        </pc:spChg>
      </pc:sldChg>
    </pc:docChg>
  </pc:docChgLst>
  <pc:docChgLst>
    <pc:chgData clId="Web-{D86E0C8F-4C50-4D9B-BD18-14E003DE5BCB}"/>
    <pc:docChg chg="modSld">
      <pc:chgData name="" userId="" providerId="" clId="Web-{D86E0C8F-4C50-4D9B-BD18-14E003DE5BCB}" dt="2019-02-18T20:26:50.788" v="2"/>
      <pc:docMkLst>
        <pc:docMk/>
      </pc:docMkLst>
      <pc:sldChg chg="addSp delSp modSp">
        <pc:chgData name="" userId="" providerId="" clId="Web-{D86E0C8F-4C50-4D9B-BD18-14E003DE5BCB}" dt="2019-02-18T20:26:50.788" v="2"/>
        <pc:sldMkLst>
          <pc:docMk/>
          <pc:sldMk cId="299410064" sldId="724"/>
        </pc:sldMkLst>
        <pc:picChg chg="mod">
          <ac:chgData name="" userId="" providerId="" clId="Web-{D86E0C8F-4C50-4D9B-BD18-14E003DE5BCB}" dt="2019-02-18T20:26:43.960" v="0" actId="1076"/>
          <ac:picMkLst>
            <pc:docMk/>
            <pc:sldMk cId="299410064" sldId="724"/>
            <ac:picMk id="4" creationId="{00000000-0000-0000-0000-000000000000}"/>
          </ac:picMkLst>
        </pc:picChg>
        <pc:picChg chg="add del mod">
          <ac:chgData name="" userId="" providerId="" clId="Web-{D86E0C8F-4C50-4D9B-BD18-14E003DE5BCB}" dt="2019-02-18T20:26:50.788" v="2"/>
          <ac:picMkLst>
            <pc:docMk/>
            <pc:sldMk cId="299410064" sldId="724"/>
            <ac:picMk id="9" creationId="{FC47D874-8A3C-49AB-A4FB-38E7A90EF2BB}"/>
          </ac:picMkLst>
        </pc:picChg>
      </pc:sldChg>
    </pc:docChg>
  </pc:docChgLst>
  <pc:docChgLst>
    <pc:chgData clId="Web-{6CBA66F6-1467-4553-AC8D-CF63B3B0B6D3}"/>
    <pc:docChg chg="addSld modSld sldOrd modSection">
      <pc:chgData name="" userId="" providerId="" clId="Web-{6CBA66F6-1467-4553-AC8D-CF63B3B0B6D3}" dt="2019-02-18T19:59:14.675" v="3"/>
      <pc:docMkLst>
        <pc:docMk/>
      </pc:docMkLst>
      <pc:sldChg chg="addSp delSp modSp new ord">
        <pc:chgData name="" userId="" providerId="" clId="Web-{6CBA66F6-1467-4553-AC8D-CF63B3B0B6D3}" dt="2019-02-18T19:59:14.675" v="3"/>
        <pc:sldMkLst>
          <pc:docMk/>
          <pc:sldMk cId="1939209986" sldId="730"/>
        </pc:sldMkLst>
        <pc:picChg chg="add del mod">
          <ac:chgData name="" userId="" providerId="" clId="Web-{6CBA66F6-1467-4553-AC8D-CF63B3B0B6D3}" dt="2019-02-18T19:59:14.675" v="3"/>
          <ac:picMkLst>
            <pc:docMk/>
            <pc:sldMk cId="1939209986" sldId="730"/>
            <ac:picMk id="4" creationId="{491E6C36-EB65-49B8-B3D3-808A3D51CD5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C02CD76-E135-4FDC-AC80-68DE9286EE15}" type="datetimeFigureOut">
              <a:rPr lang="en-US" smtClean="0"/>
              <a:t>2/18/2019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9F44464-8851-4537-ADA6-7062F04442F6}" type="slidenum">
              <a:rPr lang="en-US" smtClean="0"/>
              <a:t>‹#›</a:t>
            </a:fld>
            <a:endParaRPr lang="en-US"/>
          </a:p>
        </p:txBody>
      </p:sp>
    </p:spTree>
    <p:extLst>
      <p:ext uri="{BB962C8B-B14F-4D97-AF65-F5344CB8AC3E}">
        <p14:creationId xmlns:p14="http://schemas.microsoft.com/office/powerpoint/2010/main" val="3860446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2/18/2019</a:t>
            </a:fld>
            <a:endParaRPr lang="en-US"/>
          </a:p>
        </p:txBody>
      </p:sp>
      <p:sp>
        <p:nvSpPr>
          <p:cNvPr id="16388" name="Rectangle 4"/>
          <p:cNvSpPr>
            <a:spLocks noGrp="1" noRot="1" noChangeAspect="1" noChangeArrowheads="1" noTextEdit="1"/>
          </p:cNvSpPr>
          <p:nvPr>
            <p:ph type="sldImg" idx="2"/>
          </p:nvPr>
        </p:nvSpPr>
        <p:spPr bwMode="auto">
          <a:xfrm>
            <a:off x="407988" y="698500"/>
            <a:ext cx="6194425" cy="3484563"/>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332" tIns="45666" rIns="91332" bIns="45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829968"/>
            <a:ext cx="3037840" cy="464820"/>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3970938" y="8829968"/>
            <a:ext cx="3037840" cy="464820"/>
          </a:xfrm>
          <a:prstGeom prst="rect">
            <a:avLst/>
          </a:prstGeom>
          <a:noFill/>
          <a:ln w="9525">
            <a:noFill/>
            <a:miter lim="800000"/>
            <a:headEnd/>
            <a:tailEnd/>
          </a:ln>
          <a:effectLst/>
        </p:spPr>
        <p:txBody>
          <a:bodyPr vert="horz" wrap="square" lIns="91332" tIns="45666" rIns="91332" bIns="45666"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251745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180273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316073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1838652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135542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3172373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7530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7719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07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42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96908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77478"/>
            <a:ext cx="8229600" cy="857250"/>
          </a:xfrm>
        </p:spPr>
        <p:txBody>
          <a:bodyPr/>
          <a:lstStyle/>
          <a:p>
            <a:r>
              <a:rPr lang="en-US" dirty="0"/>
              <a:t>Click to edit Master title style</a:t>
            </a:r>
          </a:p>
        </p:txBody>
      </p:sp>
      <p:sp>
        <p:nvSpPr>
          <p:cNvPr id="3" name="Content Placeholder 2"/>
          <p:cNvSpPr>
            <a:spLocks noGrp="1"/>
          </p:cNvSpPr>
          <p:nvPr>
            <p:ph idx="1"/>
          </p:nvPr>
        </p:nvSpPr>
        <p:spPr>
          <a:xfrm>
            <a:off x="457200" y="1771650"/>
            <a:ext cx="8229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750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atin typeface="Arial"/>
              </a:defRPr>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latin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7915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49028"/>
            <a:ext cx="4038600" cy="31087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04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420688" y="641510"/>
            <a:ext cx="3008313" cy="871538"/>
          </a:xfrm>
        </p:spPr>
        <p:txBody>
          <a:bodyPr anchor="b"/>
          <a:lstStyle>
            <a:lvl1pPr algn="l">
              <a:defRPr sz="2000" b="1"/>
            </a:lvl1pPr>
          </a:lstStyle>
          <a:p>
            <a:r>
              <a:rPr lang="en-US" dirty="0"/>
              <a:t>Click to edit Master title style</a:t>
            </a:r>
          </a:p>
        </p:txBody>
      </p:sp>
      <p:sp>
        <p:nvSpPr>
          <p:cNvPr id="6" name="Content Placeholder 2"/>
          <p:cNvSpPr>
            <a:spLocks noGrp="1"/>
          </p:cNvSpPr>
          <p:nvPr>
            <p:ph idx="1"/>
          </p:nvPr>
        </p:nvSpPr>
        <p:spPr>
          <a:xfrm>
            <a:off x="3575050" y="920884"/>
            <a:ext cx="5111750" cy="40511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half" idx="2"/>
          </p:nvPr>
        </p:nvSpPr>
        <p:spPr>
          <a:xfrm>
            <a:off x="420688" y="1601629"/>
            <a:ext cx="3008313" cy="31418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34902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Title 1"/>
          <p:cNvSpPr>
            <a:spLocks noGrp="1"/>
          </p:cNvSpPr>
          <p:nvPr>
            <p:ph type="title"/>
          </p:nvPr>
        </p:nvSpPr>
        <p:spPr>
          <a:xfrm>
            <a:off x="1792288" y="3829050"/>
            <a:ext cx="5486400" cy="425768"/>
          </a:xfrm>
        </p:spPr>
        <p:txBody>
          <a:bodyPr anchor="b"/>
          <a:lstStyle>
            <a:lvl1pPr algn="l">
              <a:defRPr sz="2000" b="1"/>
            </a:lvl1pPr>
          </a:lstStyle>
          <a:p>
            <a:r>
              <a:rPr lang="en-US" dirty="0"/>
              <a:t>Click to edit Master title style</a:t>
            </a:r>
          </a:p>
        </p:txBody>
      </p:sp>
      <p:sp>
        <p:nvSpPr>
          <p:cNvPr id="6" name="Picture Placeholder 2"/>
          <p:cNvSpPr>
            <a:spLocks noGrp="1"/>
          </p:cNvSpPr>
          <p:nvPr>
            <p:ph type="pic" idx="1"/>
          </p:nvPr>
        </p:nvSpPr>
        <p:spPr>
          <a:xfrm>
            <a:off x="1792288" y="685800"/>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p:cNvSpPr>
            <a:spLocks noGrp="1"/>
          </p:cNvSpPr>
          <p:nvPr>
            <p:ph type="body" sz="half" idx="2"/>
          </p:nvPr>
        </p:nvSpPr>
        <p:spPr>
          <a:xfrm>
            <a:off x="1792288" y="4254817"/>
            <a:ext cx="5486400" cy="60293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26708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microsoft.com/office/2007/relationships/hdphoto" Target="../media/hdphoto1.wdp"/></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jpeg"/><Relationship Id="rId4" Type="http://schemas.openxmlformats.org/officeDocument/2006/relationships/slideLayout" Target="../slideLayouts/slideLayout7.xml"/><Relationship Id="rId9"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extLst>
              <a:ext uri="{BEBA8EAE-BF5A-486C-A8C5-ECC9F3942E4B}">
                <a14:imgProps xmlns:a14="http://schemas.microsoft.com/office/drawing/2010/main">
                  <a14:imgLayer r:embed="rId4">
                    <a14:imgEffect>
                      <a14:saturation sat="10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95300" y="1200150"/>
            <a:ext cx="7886700" cy="1752600"/>
          </a:xfrm>
          <a:prstGeom prst="rect">
            <a:avLst/>
          </a:prstGeom>
        </p:spPr>
        <p:txBody>
          <a:bodyPr vert="horz" wrap="square" lIns="91440" tIns="45720" rIns="91440" bIns="45720" rtlCol="0" anchor="b">
            <a:noAutofit/>
          </a:bodyPr>
          <a:lstStyle/>
          <a:p>
            <a:r>
              <a:rPr lang="en-US" dirty="0"/>
              <a:t>Insert your</a:t>
            </a:r>
            <a:br>
              <a:rPr lang="en-US" dirty="0"/>
            </a:br>
            <a:r>
              <a:rPr lang="en-US" dirty="0"/>
              <a:t>headline here</a:t>
            </a:r>
            <a:br>
              <a:rPr lang="en-US" dirty="0"/>
            </a:br>
            <a:r>
              <a:rPr lang="en-US" dirty="0"/>
              <a:t>up to 3 lines</a:t>
            </a:r>
          </a:p>
        </p:txBody>
      </p:sp>
      <p:sp>
        <p:nvSpPr>
          <p:cNvPr id="10" name="Text Placeholder 9"/>
          <p:cNvSpPr>
            <a:spLocks noGrp="1"/>
          </p:cNvSpPr>
          <p:nvPr>
            <p:ph type="body" idx="1"/>
          </p:nvPr>
        </p:nvSpPr>
        <p:spPr>
          <a:xfrm>
            <a:off x="495300" y="3333749"/>
            <a:ext cx="7886700" cy="457201"/>
          </a:xfrm>
          <a:prstGeom prst="rect">
            <a:avLst/>
          </a:prstGeom>
        </p:spPr>
        <p:txBody>
          <a:bodyPr vert="horz" lIns="91440" tIns="45720" rIns="91440" bIns="45720" rtlCol="0">
            <a:noAutofit/>
          </a:bodyPr>
          <a:lstStyle/>
          <a:p>
            <a:pPr lvl="0"/>
            <a:r>
              <a:rPr lang="en-US" dirty="0"/>
              <a:t>Insert your subtitle or any additional description text here up to</a:t>
            </a:r>
            <a:br>
              <a:rPr lang="en-US" dirty="0"/>
            </a:br>
            <a:r>
              <a:rPr lang="en-US" dirty="0"/>
              <a:t>two lines of text or you can delete this text box</a:t>
            </a:r>
          </a:p>
        </p:txBody>
      </p:sp>
      <p:cxnSp>
        <p:nvCxnSpPr>
          <p:cNvPr id="14" name="Straight Connector 13"/>
          <p:cNvCxnSpPr/>
          <p:nvPr userDrawn="1"/>
        </p:nvCxnSpPr>
        <p:spPr>
          <a:xfrm>
            <a:off x="628650" y="3105150"/>
            <a:ext cx="561975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9"/>
          <p:cNvSpPr txBox="1">
            <a:spLocks/>
          </p:cNvSpPr>
          <p:nvPr userDrawn="1"/>
        </p:nvSpPr>
        <p:spPr>
          <a:xfrm>
            <a:off x="490384" y="4171949"/>
            <a:ext cx="7886700" cy="457201"/>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lnSpc>
                <a:spcPct val="50000"/>
              </a:lnSpc>
              <a:spcAft>
                <a:spcPts val="0"/>
              </a:spcAft>
            </a:pPr>
            <a:r>
              <a:rPr lang="en-US" sz="1050" b="0" i="0" cap="all" baseline="0" dirty="0">
                <a:latin typeface="Arial Black" charset="0"/>
              </a:rPr>
              <a:t>Presenter or speaker name</a:t>
            </a:r>
          </a:p>
          <a:p>
            <a:pPr fontAlgn="auto">
              <a:lnSpc>
                <a:spcPct val="30000"/>
              </a:lnSpc>
              <a:spcAft>
                <a:spcPts val="0"/>
              </a:spcAft>
            </a:pPr>
            <a:r>
              <a:rPr lang="en-US" sz="1050" dirty="0"/>
              <a:t>Position/Role,</a:t>
            </a:r>
            <a:r>
              <a:rPr lang="en-US" sz="1050" baseline="0" dirty="0"/>
              <a:t> The University of Texas at Austin</a:t>
            </a:r>
            <a:endParaRPr lang="en-US" sz="1050" dirty="0"/>
          </a:p>
        </p:txBody>
      </p:sp>
      <p:sp>
        <p:nvSpPr>
          <p:cNvPr id="16" name="Text Placeholder 9"/>
          <p:cNvSpPr txBox="1">
            <a:spLocks/>
          </p:cNvSpPr>
          <p:nvPr userDrawn="1"/>
        </p:nvSpPr>
        <p:spPr>
          <a:xfrm>
            <a:off x="548640" y="457200"/>
            <a:ext cx="7828444"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sz="1200" b="0" i="0" cap="all" baseline="0" dirty="0">
                <a:latin typeface="Arial Black" charset="0"/>
              </a:rPr>
              <a:t>Month 20xx</a:t>
            </a:r>
            <a:endParaRPr lang="en-US" sz="1200" b="0" dirty="0"/>
          </a:p>
        </p:txBody>
      </p:sp>
    </p:spTree>
    <p:extLst>
      <p:ext uri="{BB962C8B-B14F-4D97-AF65-F5344CB8AC3E}">
        <p14:creationId xmlns:p14="http://schemas.microsoft.com/office/powerpoint/2010/main" val="1503322918"/>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p:titleStyle>
    <p:bodyStyle>
      <a:lvl1pPr marL="0" indent="0" algn="l" defTabSz="914400" rtl="0" eaLnBrk="1" latinLnBrk="0" hangingPunct="1">
        <a:lnSpc>
          <a:spcPct val="90000"/>
        </a:lnSpc>
        <a:spcBef>
          <a:spcPts val="1000"/>
        </a:spcBef>
        <a:buFont typeface="Arial"/>
        <a:buNone/>
        <a:defRPr sz="14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lum bright="-2000" contrast="19000"/>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5985189"/>
      </p:ext>
    </p:extLst>
  </p:cSld>
  <p:clrMap bg1="lt1" tx1="dk1" bg2="lt2" tx2="dk2" accent1="accent1" accent2="accent2" accent3="accent3" accent4="accent4" accent5="accent5" accent6="accent6" hlink="hlink" folHlink="folHlink"/>
  <p:sldLayoutIdLst>
    <p:sldLayoutId id="2147483682" r:id="rId1"/>
    <p:sldLayoutId id="214748368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79972"/>
            <a:ext cx="822960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0" y="0"/>
            <a:ext cx="6858000" cy="409826"/>
          </a:xfrm>
          <a:prstGeom prst="rect">
            <a:avLst/>
          </a:prstGeom>
          <a:solidFill>
            <a:srgbClr val="BF5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rotWithShape="1">
          <a:blip r:embed="rId9" cstate="print">
            <a:extLst>
              <a:ext uri="{28A0092B-C50C-407E-A947-70E740481C1C}">
                <a14:useLocalDpi xmlns:a14="http://schemas.microsoft.com/office/drawing/2010/main" val="0"/>
              </a:ext>
            </a:extLst>
          </a:blip>
          <a:srcRect l="5833" t="13620" r="50000" b="56589"/>
          <a:stretch/>
        </p:blipFill>
        <p:spPr>
          <a:xfrm>
            <a:off x="457200" y="-20488"/>
            <a:ext cx="1905000" cy="467264"/>
          </a:xfrm>
          <a:prstGeom prst="rect">
            <a:avLst/>
          </a:prstGeom>
        </p:spPr>
      </p:pic>
      <p:pic>
        <p:nvPicPr>
          <p:cNvPr id="7" name="Picture 6">
            <a:extLst>
              <a:ext uri="{FF2B5EF4-FFF2-40B4-BE49-F238E27FC236}">
                <a16:creationId xmlns:a16="http://schemas.microsoft.com/office/drawing/2014/main" id="{696AFFA6-6073-7147-B06F-73C6DF6CA32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467600" y="4264422"/>
            <a:ext cx="1474107" cy="660400"/>
          </a:xfrm>
          <a:prstGeom prst="rect">
            <a:avLst/>
          </a:prstGeom>
        </p:spPr>
      </p:pic>
    </p:spTree>
    <p:extLst>
      <p:ext uri="{BB962C8B-B14F-4D97-AF65-F5344CB8AC3E}">
        <p14:creationId xmlns:p14="http://schemas.microsoft.com/office/powerpoint/2010/main" val="379163865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7" r:id="rId5"/>
    <p:sldLayoutId id="2147483678" r:id="rId6"/>
  </p:sldLayoutIdLst>
  <p:txStyles>
    <p:titleStyle>
      <a:lvl1pPr algn="l" defTabSz="457200" rtl="0" eaLnBrk="1" latinLnBrk="0" hangingPunct="1">
        <a:spcBef>
          <a:spcPct val="0"/>
        </a:spcBef>
        <a:buNone/>
        <a:defRPr sz="4400" kern="1200">
          <a:solidFill>
            <a:schemeClr val="tx1">
              <a:lumMod val="75000"/>
              <a:lumOff val="25000"/>
            </a:schemeClr>
          </a:solidFill>
          <a:latin typefac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0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029"/>
            <a:ext cx="8229600" cy="857250"/>
          </a:xfrm>
        </p:spPr>
        <p:txBody>
          <a:bodyPr>
            <a:noAutofit/>
          </a:bodyPr>
          <a:lstStyle/>
          <a:p>
            <a:r>
              <a:rPr lang="en-US" sz="3200" b="1" dirty="0">
                <a:solidFill>
                  <a:schemeClr val="bg1"/>
                </a:solidFill>
                <a:latin typeface="Arial Black" panose="020B0A04020102020204" pitchFamily="34" charset="0"/>
                <a:cs typeface="Arial" panose="020B0604020202020204" pitchFamily="34" charset="0"/>
              </a:rPr>
              <a:t>Self-Management (SM) of Dietary Intake Using Mindful Eating for Persons with Stage 1-3 CKD </a:t>
            </a:r>
          </a:p>
        </p:txBody>
      </p:sp>
      <p:sp>
        <p:nvSpPr>
          <p:cNvPr id="3" name="Content Placeholder 2"/>
          <p:cNvSpPr>
            <a:spLocks noGrp="1"/>
          </p:cNvSpPr>
          <p:nvPr>
            <p:ph idx="1"/>
          </p:nvPr>
        </p:nvSpPr>
        <p:spPr>
          <a:xfrm>
            <a:off x="422988" y="2216047"/>
            <a:ext cx="8229600" cy="3028950"/>
          </a:xfrm>
        </p:spPr>
        <p:txBody>
          <a:bodyPr anchor="t">
            <a:normAutofit/>
          </a:bodyPr>
          <a:lstStyle/>
          <a:p>
            <a:pPr marL="0" indent="0">
              <a:buNone/>
            </a:pPr>
            <a:endParaRPr lang="en-US" sz="2400" dirty="0">
              <a:solidFill>
                <a:schemeClr val="bg1"/>
              </a:solidFill>
            </a:endParaRPr>
          </a:p>
          <a:p>
            <a:pPr marL="0" indent="0">
              <a:buNone/>
            </a:pPr>
            <a:r>
              <a:rPr lang="en-US" sz="2400" dirty="0">
                <a:solidFill>
                  <a:schemeClr val="bg1"/>
                </a:solidFill>
              </a:rPr>
              <a:t>Gayle M. Timmerman PhD, CNS, FNAP, FAAN</a:t>
            </a:r>
            <a:endParaRPr lang="en-US"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811" t="10047" r="49151" b="53996"/>
          <a:stretch/>
        </p:blipFill>
        <p:spPr>
          <a:xfrm>
            <a:off x="3622119" y="60760"/>
            <a:ext cx="2681817" cy="778592"/>
          </a:xfrm>
          <a:prstGeom prst="rect">
            <a:avLst/>
          </a:prstGeom>
        </p:spPr>
      </p:pic>
      <p:sp>
        <p:nvSpPr>
          <p:cNvPr id="5" name="Text Placeholder 9"/>
          <p:cNvSpPr txBox="1">
            <a:spLocks/>
          </p:cNvSpPr>
          <p:nvPr/>
        </p:nvSpPr>
        <p:spPr>
          <a:xfrm>
            <a:off x="533400" y="255408"/>
            <a:ext cx="1669030" cy="389296"/>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1600" b="0" i="0" kern="1200" baseline="0">
                <a:solidFill>
                  <a:schemeClr val="bg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200" cap="all" dirty="0">
                <a:latin typeface="Arial"/>
                <a:cs typeface="Arial"/>
              </a:rPr>
              <a:t>February 27, 2019</a:t>
            </a:r>
            <a:endParaRPr lang="en-US" dirty="0">
              <a:latin typeface="Arial"/>
              <a:cs typeface="Arial"/>
            </a:endParaRPr>
          </a:p>
        </p:txBody>
      </p:sp>
      <p:sp>
        <p:nvSpPr>
          <p:cNvPr id="6" name="TextBox 5"/>
          <p:cNvSpPr txBox="1"/>
          <p:nvPr/>
        </p:nvSpPr>
        <p:spPr>
          <a:xfrm>
            <a:off x="3962400" y="5143500"/>
            <a:ext cx="184731" cy="461665"/>
          </a:xfrm>
          <a:prstGeom prst="rect">
            <a:avLst/>
          </a:prstGeom>
          <a:noFill/>
        </p:spPr>
        <p:txBody>
          <a:bodyPr wrap="none" rtlCol="0">
            <a:spAutoFit/>
          </a:bodyPr>
          <a:lstStyle/>
          <a:p>
            <a:endParaRPr lang="en-US" dirty="0"/>
          </a:p>
        </p:txBody>
      </p:sp>
      <p:sp>
        <p:nvSpPr>
          <p:cNvPr id="8" name="TextBox 7"/>
          <p:cNvSpPr txBox="1"/>
          <p:nvPr/>
        </p:nvSpPr>
        <p:spPr>
          <a:xfrm>
            <a:off x="384242" y="4321767"/>
            <a:ext cx="8534399" cy="969496"/>
          </a:xfrm>
          <a:prstGeom prst="rect">
            <a:avLst/>
          </a:prstGeom>
          <a:noFill/>
        </p:spPr>
        <p:txBody>
          <a:bodyPr wrap="square" rtlCol="0">
            <a:spAutoFit/>
          </a:bodyPr>
          <a:lstStyle/>
          <a:p>
            <a:r>
              <a:rPr lang="en-US" sz="1100" dirty="0">
                <a:solidFill>
                  <a:schemeClr val="bg1"/>
                </a:solidFill>
                <a:ea typeface="Arial" charset="0"/>
              </a:rPr>
              <a:t>Research reported here was supported by the National Institute of Nursing Research of the National Institutes of Health under Award Number P30NR015335. The content is solely the responsibility of the authors and does not necessarily represent the official views of the National Institutes of Health.</a:t>
            </a:r>
          </a:p>
          <a:p>
            <a:endParaRPr lang="en-US" dirty="0"/>
          </a:p>
        </p:txBody>
      </p:sp>
      <p:cxnSp>
        <p:nvCxnSpPr>
          <p:cNvPr id="7" name="Straight Arrow Connector 6">
            <a:extLst>
              <a:ext uri="{FF2B5EF4-FFF2-40B4-BE49-F238E27FC236}">
                <a16:creationId xmlns:a16="http://schemas.microsoft.com/office/drawing/2014/main" id="{BC92722C-0294-42AC-ADEA-96A27D50DF85}"/>
              </a:ext>
            </a:extLst>
          </p:cNvPr>
          <p:cNvCxnSpPr/>
          <p:nvPr/>
        </p:nvCxnSpPr>
        <p:spPr>
          <a:xfrm flipV="1">
            <a:off x="501758" y="2389646"/>
            <a:ext cx="6687517" cy="54243"/>
          </a:xfrm>
          <a:prstGeom prst="straightConnector1">
            <a:avLst/>
          </a:prstGeom>
          <a:ln w="28575">
            <a:solidFill>
              <a:schemeClr val="bg1"/>
            </a:solidFill>
          </a:ln>
        </p:spPr>
        <p:style>
          <a:lnRef idx="3">
            <a:schemeClr val="dk1"/>
          </a:lnRef>
          <a:fillRef idx="0">
            <a:schemeClr val="dk1"/>
          </a:fillRef>
          <a:effectRef idx="2">
            <a:schemeClr val="dk1"/>
          </a:effectRef>
          <a:fontRef idx="minor">
            <a:schemeClr val="tx1"/>
          </a:fontRef>
        </p:style>
      </p:cxnSp>
      <p:pic>
        <p:nvPicPr>
          <p:cNvPr id="9" name="Picture 8">
            <a:extLst>
              <a:ext uri="{FF2B5EF4-FFF2-40B4-BE49-F238E27FC236}">
                <a16:creationId xmlns:a16="http://schemas.microsoft.com/office/drawing/2014/main" id="{9B594BFF-206B-8A46-93A1-AD620AEED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6398"/>
            <a:ext cx="1742925" cy="780831"/>
          </a:xfrm>
          <a:prstGeom prst="rect">
            <a:avLst/>
          </a:prstGeom>
        </p:spPr>
      </p:pic>
    </p:spTree>
    <p:extLst>
      <p:ext uri="{BB962C8B-B14F-4D97-AF65-F5344CB8AC3E}">
        <p14:creationId xmlns:p14="http://schemas.microsoft.com/office/powerpoint/2010/main" val="29941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36DB1-5771-42C0-8B9A-808899A0BBE7}"/>
              </a:ext>
            </a:extLst>
          </p:cNvPr>
          <p:cNvSpPr>
            <a:spLocks noGrp="1"/>
          </p:cNvSpPr>
          <p:nvPr>
            <p:ph type="title"/>
          </p:nvPr>
        </p:nvSpPr>
        <p:spPr>
          <a:xfrm>
            <a:off x="389395" y="1058385"/>
            <a:ext cx="8229600" cy="857250"/>
          </a:xfrm>
        </p:spPr>
        <p:txBody>
          <a:bodyPr>
            <a:normAutofit fontScale="90000"/>
          </a:bodyPr>
          <a:lstStyle/>
          <a:p>
            <a:r>
              <a:rPr lang="en-US" b="1" dirty="0">
                <a:solidFill>
                  <a:schemeClr val="tx1"/>
                </a:solidFill>
                <a:latin typeface="Calibri"/>
                <a:cs typeface="Calibri"/>
              </a:rPr>
              <a:t>Intervention</a:t>
            </a:r>
            <a:r>
              <a:rPr lang="en-US" dirty="0">
                <a:solidFill>
                  <a:schemeClr val="tx1"/>
                </a:solidFill>
                <a:latin typeface="Calibri"/>
                <a:cs typeface="Calibri"/>
              </a:rPr>
              <a:t>: </a:t>
            </a:r>
            <a:br>
              <a:rPr lang="en-US" dirty="0">
                <a:solidFill>
                  <a:schemeClr val="tx1"/>
                </a:solidFill>
                <a:latin typeface="Calibri"/>
                <a:cs typeface="Calibri"/>
              </a:rPr>
            </a:br>
            <a:r>
              <a:rPr lang="en-US" dirty="0">
                <a:solidFill>
                  <a:schemeClr val="tx1"/>
                </a:solidFill>
                <a:latin typeface="Calibri"/>
                <a:cs typeface="Calibri"/>
              </a:rPr>
              <a:t>(6 weekly 2-hr small group sessions)</a:t>
            </a:r>
            <a:endParaRPr lang="en-US" dirty="0">
              <a:solidFill>
                <a:schemeClr val="tx1"/>
              </a:solidFill>
            </a:endParaRPr>
          </a:p>
        </p:txBody>
      </p:sp>
      <p:sp>
        <p:nvSpPr>
          <p:cNvPr id="3" name="Content Placeholder 2">
            <a:extLst>
              <a:ext uri="{FF2B5EF4-FFF2-40B4-BE49-F238E27FC236}">
                <a16:creationId xmlns:a16="http://schemas.microsoft.com/office/drawing/2014/main" id="{519E598A-2C93-4B20-BAEE-0BC3DEABF594}"/>
              </a:ext>
            </a:extLst>
          </p:cNvPr>
          <p:cNvSpPr>
            <a:spLocks noGrp="1"/>
          </p:cNvSpPr>
          <p:nvPr>
            <p:ph idx="1"/>
          </p:nvPr>
        </p:nvSpPr>
        <p:spPr>
          <a:xfrm>
            <a:off x="389395" y="2052557"/>
            <a:ext cx="8229600" cy="2914650"/>
          </a:xfrm>
        </p:spPr>
        <p:txBody>
          <a:bodyPr vert="horz" lIns="91440" tIns="45720" rIns="91440" bIns="45720" rtlCol="0" anchor="t">
            <a:normAutofit/>
          </a:bodyPr>
          <a:lstStyle/>
          <a:p>
            <a:pPr marL="0" indent="0">
              <a:lnSpc>
                <a:spcPct val="90000"/>
              </a:lnSpc>
              <a:spcBef>
                <a:spcPts val="1000"/>
              </a:spcBef>
              <a:buNone/>
            </a:pPr>
            <a:endParaRPr lang="en-US" dirty="0">
              <a:solidFill>
                <a:schemeClr val="tx1"/>
              </a:solidFill>
              <a:cs typeface="Arial"/>
            </a:endParaRPr>
          </a:p>
          <a:p>
            <a:pPr lvl="1">
              <a:lnSpc>
                <a:spcPct val="90000"/>
              </a:lnSpc>
              <a:spcBef>
                <a:spcPts val="500"/>
              </a:spcBef>
            </a:pPr>
            <a:r>
              <a:rPr lang="en-US" dirty="0">
                <a:solidFill>
                  <a:schemeClr val="tx1"/>
                </a:solidFill>
                <a:latin typeface="Arial"/>
                <a:cs typeface="Arial"/>
              </a:rPr>
              <a:t>SM skills: food label reading, problem solving, content on dietary recommendations</a:t>
            </a:r>
          </a:p>
          <a:p>
            <a:pPr lvl="1">
              <a:lnSpc>
                <a:spcPct val="90000"/>
              </a:lnSpc>
              <a:spcBef>
                <a:spcPts val="500"/>
              </a:spcBef>
            </a:pPr>
            <a:r>
              <a:rPr lang="en-US" dirty="0">
                <a:solidFill>
                  <a:schemeClr val="tx1"/>
                </a:solidFill>
                <a:latin typeface="Arial"/>
                <a:cs typeface="Arial"/>
              </a:rPr>
              <a:t>Mindful eating: practice &amp; meditations focused on body cues (hunger, fullness)</a:t>
            </a:r>
          </a:p>
          <a:p>
            <a:endParaRPr lang="en-US" dirty="0">
              <a:solidFill>
                <a:schemeClr val="tx1"/>
              </a:solidFill>
            </a:endParaRPr>
          </a:p>
        </p:txBody>
      </p:sp>
    </p:spTree>
    <p:extLst>
      <p:ext uri="{BB962C8B-B14F-4D97-AF65-F5344CB8AC3E}">
        <p14:creationId xmlns:p14="http://schemas.microsoft.com/office/powerpoint/2010/main" val="959581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66750"/>
            <a:ext cx="8229600" cy="857250"/>
          </a:xfrm>
        </p:spPr>
        <p:txBody>
          <a:bodyPr/>
          <a:lstStyle/>
          <a:p>
            <a:r>
              <a:rPr lang="en-US" sz="4000" b="1" dirty="0"/>
              <a:t>Outcomes</a:t>
            </a:r>
            <a:r>
              <a:rPr lang="en-US" dirty="0"/>
              <a:t> </a:t>
            </a:r>
            <a:r>
              <a:rPr lang="en-US" sz="3200" dirty="0"/>
              <a:t>(n=19)</a:t>
            </a:r>
            <a:endParaRPr lang="en-US" dirty="0"/>
          </a:p>
        </p:txBody>
      </p:sp>
      <p:sp>
        <p:nvSpPr>
          <p:cNvPr id="3" name="Content Placeholder 2"/>
          <p:cNvSpPr>
            <a:spLocks noGrp="1"/>
          </p:cNvSpPr>
          <p:nvPr>
            <p:ph idx="1"/>
          </p:nvPr>
        </p:nvSpPr>
        <p:spPr>
          <a:xfrm>
            <a:off x="457200" y="1581150"/>
            <a:ext cx="8229600" cy="3124200"/>
          </a:xfrm>
        </p:spPr>
        <p:txBody>
          <a:bodyPr>
            <a:normAutofit fontScale="92500" lnSpcReduction="20000"/>
          </a:bodyPr>
          <a:lstStyle/>
          <a:p>
            <a:pPr>
              <a:spcBef>
                <a:spcPts val="600"/>
              </a:spcBef>
              <a:spcAft>
                <a:spcPts val="600"/>
              </a:spcAft>
              <a:buFont typeface="Wingdings" panose="05000000000000000000" pitchFamily="2" charset="2"/>
              <a:buChar char="ü"/>
            </a:pPr>
            <a:r>
              <a:rPr lang="en-US" dirty="0"/>
              <a:t>Positive participant feedback (100%)</a:t>
            </a:r>
          </a:p>
          <a:p>
            <a:pPr>
              <a:spcBef>
                <a:spcPts val="600"/>
              </a:spcBef>
              <a:spcAft>
                <a:spcPts val="600"/>
              </a:spcAft>
              <a:buFont typeface="Wingdings" panose="05000000000000000000" pitchFamily="2" charset="2"/>
              <a:buChar char="ü"/>
            </a:pPr>
            <a:r>
              <a:rPr lang="en-US" dirty="0"/>
              <a:t>90.5% retention rate</a:t>
            </a:r>
          </a:p>
          <a:p>
            <a:pPr>
              <a:spcBef>
                <a:spcPts val="600"/>
              </a:spcBef>
              <a:spcAft>
                <a:spcPts val="600"/>
              </a:spcAft>
              <a:buFont typeface="Wingdings" panose="05000000000000000000" pitchFamily="2" charset="2"/>
              <a:buChar char="ü"/>
            </a:pPr>
            <a:r>
              <a:rPr lang="en-US" dirty="0"/>
              <a:t>Significant improvements in:</a:t>
            </a:r>
          </a:p>
          <a:p>
            <a:pPr lvl="1">
              <a:spcAft>
                <a:spcPts val="600"/>
              </a:spcAft>
              <a:buFont typeface="Wingdings" panose="05000000000000000000" pitchFamily="2" charset="2"/>
              <a:buChar char="ü"/>
            </a:pPr>
            <a:r>
              <a:rPr lang="en-US" dirty="0"/>
              <a:t>Mean weight</a:t>
            </a:r>
          </a:p>
          <a:p>
            <a:pPr lvl="1">
              <a:spcAft>
                <a:spcPts val="600"/>
              </a:spcAft>
              <a:buFont typeface="Wingdings" panose="05000000000000000000" pitchFamily="2" charset="2"/>
              <a:buChar char="ü"/>
            </a:pPr>
            <a:r>
              <a:rPr lang="en-US" dirty="0"/>
              <a:t>Mean BMI</a:t>
            </a:r>
          </a:p>
          <a:p>
            <a:pPr lvl="1">
              <a:spcAft>
                <a:spcPts val="600"/>
              </a:spcAft>
              <a:buFont typeface="Wingdings" panose="05000000000000000000" pitchFamily="2" charset="2"/>
              <a:buChar char="ü"/>
            </a:pPr>
            <a:r>
              <a:rPr lang="en-US" dirty="0"/>
              <a:t>Cis-beta-carotene levels</a:t>
            </a:r>
          </a:p>
          <a:p>
            <a:pPr lvl="1"/>
            <a:endParaRPr lang="en-US" dirty="0"/>
          </a:p>
        </p:txBody>
      </p:sp>
    </p:spTree>
    <p:extLst>
      <p:ext uri="{BB962C8B-B14F-4D97-AF65-F5344CB8AC3E}">
        <p14:creationId xmlns:p14="http://schemas.microsoft.com/office/powerpoint/2010/main" val="1647499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8229600" cy="857250"/>
          </a:xfrm>
        </p:spPr>
        <p:txBody>
          <a:bodyPr>
            <a:normAutofit/>
          </a:bodyPr>
          <a:lstStyle/>
          <a:p>
            <a:r>
              <a:rPr lang="en-US" sz="4000" b="1" dirty="0"/>
              <a:t>Transdisciplinary Team </a:t>
            </a:r>
          </a:p>
        </p:txBody>
      </p:sp>
      <p:sp>
        <p:nvSpPr>
          <p:cNvPr id="3" name="Content Placeholder 2"/>
          <p:cNvSpPr>
            <a:spLocks noGrp="1"/>
          </p:cNvSpPr>
          <p:nvPr>
            <p:ph idx="1"/>
          </p:nvPr>
        </p:nvSpPr>
        <p:spPr>
          <a:xfrm>
            <a:off x="457200" y="1504950"/>
            <a:ext cx="8229600" cy="3352800"/>
          </a:xfrm>
        </p:spPr>
        <p:txBody>
          <a:bodyPr>
            <a:normAutofit fontScale="92500"/>
          </a:bodyPr>
          <a:lstStyle/>
          <a:p>
            <a:pPr>
              <a:buFont typeface="Wingdings" panose="05000000000000000000" pitchFamily="2" charset="2"/>
              <a:buChar char="§"/>
            </a:pPr>
            <a:r>
              <a:rPr lang="en-US" dirty="0"/>
              <a:t>Michele R. Forman, </a:t>
            </a:r>
            <a:r>
              <a:rPr lang="en-US" sz="3000" dirty="0"/>
              <a:t>PhD (Co-I Nutrition)</a:t>
            </a:r>
          </a:p>
          <a:p>
            <a:pPr>
              <a:buFont typeface="Wingdings" panose="05000000000000000000" pitchFamily="2" charset="2"/>
              <a:buChar char="§"/>
            </a:pPr>
            <a:r>
              <a:rPr lang="en-US" dirty="0"/>
              <a:t>Richard Lewis MD </a:t>
            </a:r>
            <a:r>
              <a:rPr lang="en-US" sz="3000" dirty="0"/>
              <a:t>(Nephrology)</a:t>
            </a:r>
          </a:p>
          <a:p>
            <a:pPr>
              <a:buFont typeface="Wingdings" panose="05000000000000000000" pitchFamily="2" charset="2"/>
              <a:buChar char="§"/>
            </a:pPr>
            <a:r>
              <a:rPr lang="en-US" dirty="0"/>
              <a:t>Deborah </a:t>
            </a:r>
            <a:r>
              <a:rPr lang="en-US" dirty="0" err="1"/>
              <a:t>Samoson</a:t>
            </a:r>
            <a:r>
              <a:rPr lang="en-US" dirty="0"/>
              <a:t>, </a:t>
            </a:r>
            <a:r>
              <a:rPr lang="en-US" sz="3000" dirty="0"/>
              <a:t>MSN, FNP </a:t>
            </a:r>
            <a:r>
              <a:rPr lang="en-US" dirty="0"/>
              <a:t>(Nephrology)</a:t>
            </a:r>
          </a:p>
          <a:p>
            <a:pPr>
              <a:buFont typeface="Wingdings" panose="05000000000000000000" pitchFamily="2" charset="2"/>
              <a:buChar char="§"/>
            </a:pPr>
            <a:r>
              <a:rPr lang="en-US" dirty="0"/>
              <a:t>Holli Temple, </a:t>
            </a:r>
            <a:r>
              <a:rPr lang="en-US" dirty="0" err="1"/>
              <a:t>PharmD</a:t>
            </a:r>
            <a:r>
              <a:rPr lang="en-US" dirty="0"/>
              <a:t> (</a:t>
            </a:r>
            <a:r>
              <a:rPr lang="en-US" sz="3000" dirty="0"/>
              <a:t>Pharmacy</a:t>
            </a:r>
            <a:r>
              <a:rPr lang="en-US" dirty="0"/>
              <a:t>)</a:t>
            </a:r>
          </a:p>
          <a:p>
            <a:pPr>
              <a:buFont typeface="Wingdings" panose="05000000000000000000" pitchFamily="2" charset="2"/>
              <a:buChar char="§"/>
            </a:pPr>
            <a:r>
              <a:rPr lang="en-US" dirty="0"/>
              <a:t>Research Assistants: </a:t>
            </a:r>
            <a:r>
              <a:rPr lang="en-US" dirty="0" err="1"/>
              <a:t>Muna</a:t>
            </a:r>
            <a:r>
              <a:rPr lang="en-US" dirty="0"/>
              <a:t> Tahir (</a:t>
            </a:r>
            <a:r>
              <a:rPr lang="en-US" sz="3000" dirty="0"/>
              <a:t>Nutrition</a:t>
            </a:r>
            <a:r>
              <a:rPr lang="en-US" dirty="0"/>
              <a:t>) &amp; Marlene Tovar (</a:t>
            </a:r>
            <a:r>
              <a:rPr lang="en-US" sz="3000" dirty="0"/>
              <a:t>Nursing</a:t>
            </a:r>
            <a:r>
              <a:rPr lang="en-US" dirty="0"/>
              <a:t>)</a:t>
            </a:r>
          </a:p>
          <a:p>
            <a:endParaRPr lang="en-US" dirty="0"/>
          </a:p>
        </p:txBody>
      </p:sp>
    </p:spTree>
    <p:extLst>
      <p:ext uri="{BB962C8B-B14F-4D97-AF65-F5344CB8AC3E}">
        <p14:creationId xmlns:p14="http://schemas.microsoft.com/office/powerpoint/2010/main" val="469329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42950"/>
            <a:ext cx="8534400" cy="857250"/>
          </a:xfrm>
        </p:spPr>
        <p:txBody>
          <a:bodyPr>
            <a:noAutofit/>
          </a:bodyPr>
          <a:lstStyle/>
          <a:p>
            <a:r>
              <a:rPr lang="en-US" sz="3600" b="1" dirty="0"/>
              <a:t>Content Analysis of IRB Amendments</a:t>
            </a:r>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a:t>21 changes made based on team input </a:t>
            </a:r>
          </a:p>
          <a:p>
            <a:pPr lvl="1">
              <a:buFont typeface="Wingdings" panose="05000000000000000000" pitchFamily="2" charset="2"/>
              <a:buChar char="ü"/>
            </a:pPr>
            <a:r>
              <a:rPr lang="en-US" dirty="0"/>
              <a:t>9 changes in protocol</a:t>
            </a:r>
          </a:p>
          <a:p>
            <a:pPr lvl="1">
              <a:buFont typeface="Wingdings" panose="05000000000000000000" pitchFamily="2" charset="2"/>
              <a:buChar char="ü"/>
            </a:pPr>
            <a:r>
              <a:rPr lang="en-US" dirty="0"/>
              <a:t>8 changes in measures</a:t>
            </a:r>
          </a:p>
          <a:p>
            <a:pPr lvl="1">
              <a:buFont typeface="Wingdings" panose="05000000000000000000" pitchFamily="2" charset="2"/>
              <a:buChar char="ü"/>
            </a:pPr>
            <a:r>
              <a:rPr lang="en-US" dirty="0"/>
              <a:t>4 changes in recruitment/retention plans</a:t>
            </a:r>
          </a:p>
        </p:txBody>
      </p:sp>
    </p:spTree>
    <p:extLst>
      <p:ext uri="{BB962C8B-B14F-4D97-AF65-F5344CB8AC3E}">
        <p14:creationId xmlns:p14="http://schemas.microsoft.com/office/powerpoint/2010/main" val="373642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8229600" cy="857250"/>
          </a:xfrm>
        </p:spPr>
        <p:txBody>
          <a:bodyPr>
            <a:normAutofit/>
          </a:bodyPr>
          <a:lstStyle/>
          <a:p>
            <a:r>
              <a:rPr lang="en-US" sz="4000" b="1" dirty="0"/>
              <a:t>Examples of Improvements</a:t>
            </a:r>
          </a:p>
        </p:txBody>
      </p:sp>
      <p:sp>
        <p:nvSpPr>
          <p:cNvPr id="3" name="Content Placeholder 2"/>
          <p:cNvSpPr>
            <a:spLocks noGrp="1"/>
          </p:cNvSpPr>
          <p:nvPr>
            <p:ph idx="1"/>
          </p:nvPr>
        </p:nvSpPr>
        <p:spPr>
          <a:xfrm>
            <a:off x="457200" y="1581150"/>
            <a:ext cx="8229600" cy="3276600"/>
          </a:xfrm>
        </p:spPr>
        <p:txBody>
          <a:bodyPr>
            <a:normAutofit fontScale="92500" lnSpcReduction="20000"/>
          </a:bodyPr>
          <a:lstStyle/>
          <a:p>
            <a:pPr>
              <a:spcBef>
                <a:spcPts val="600"/>
              </a:spcBef>
              <a:spcAft>
                <a:spcPts val="600"/>
              </a:spcAft>
            </a:pPr>
            <a:r>
              <a:rPr lang="en-US" sz="3000" dirty="0"/>
              <a:t>Added $15/intervention session to offset travel expenses.</a:t>
            </a:r>
          </a:p>
          <a:p>
            <a:pPr>
              <a:spcBef>
                <a:spcPts val="600"/>
              </a:spcBef>
              <a:spcAft>
                <a:spcPts val="600"/>
              </a:spcAft>
            </a:pPr>
            <a:r>
              <a:rPr lang="en-US" sz="3000" dirty="0"/>
              <a:t>Invited significant others to attend sessions.</a:t>
            </a:r>
          </a:p>
          <a:p>
            <a:pPr>
              <a:spcBef>
                <a:spcPts val="600"/>
              </a:spcBef>
              <a:spcAft>
                <a:spcPts val="600"/>
              </a:spcAft>
            </a:pPr>
            <a:r>
              <a:rPr lang="en-US" sz="3000" dirty="0"/>
              <a:t>Added K+ as clinical safety measure with protocol for lab values with health threat.</a:t>
            </a:r>
          </a:p>
          <a:p>
            <a:pPr>
              <a:spcBef>
                <a:spcPts val="600"/>
              </a:spcBef>
              <a:spcAft>
                <a:spcPts val="600"/>
              </a:spcAft>
            </a:pPr>
            <a:r>
              <a:rPr lang="en-US" sz="3000" dirty="0"/>
              <a:t>Added plasma carotenoid measure – biomarker for fruit &amp; veggies</a:t>
            </a:r>
          </a:p>
          <a:p>
            <a:endParaRPr lang="en-US" dirty="0"/>
          </a:p>
        </p:txBody>
      </p:sp>
    </p:spTree>
    <p:extLst>
      <p:ext uri="{BB962C8B-B14F-4D97-AF65-F5344CB8AC3E}">
        <p14:creationId xmlns:p14="http://schemas.microsoft.com/office/powerpoint/2010/main" val="343942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90550"/>
            <a:ext cx="8229600" cy="857250"/>
          </a:xfrm>
        </p:spPr>
        <p:txBody>
          <a:bodyPr>
            <a:normAutofit fontScale="90000"/>
          </a:bodyPr>
          <a:lstStyle/>
          <a:p>
            <a:r>
              <a:rPr lang="en-US" sz="3600" b="1" dirty="0"/>
              <a:t>Conclusions – Transdisciplinary Teams</a:t>
            </a:r>
            <a:r>
              <a:rPr lang="en-US" sz="3600" dirty="0"/>
              <a:t>:</a:t>
            </a:r>
          </a:p>
        </p:txBody>
      </p:sp>
      <p:sp>
        <p:nvSpPr>
          <p:cNvPr id="3" name="Content Placeholder 2"/>
          <p:cNvSpPr>
            <a:spLocks noGrp="1"/>
          </p:cNvSpPr>
          <p:nvPr>
            <p:ph idx="1"/>
          </p:nvPr>
        </p:nvSpPr>
        <p:spPr>
          <a:xfrm>
            <a:off x="381000" y="1581150"/>
            <a:ext cx="8229600" cy="3124200"/>
          </a:xfrm>
        </p:spPr>
        <p:txBody>
          <a:bodyPr>
            <a:normAutofit fontScale="77500" lnSpcReduction="20000"/>
          </a:bodyPr>
          <a:lstStyle/>
          <a:p>
            <a:pPr>
              <a:spcAft>
                <a:spcPts val="600"/>
              </a:spcAft>
              <a:buFont typeface="Wingdings" panose="05000000000000000000" pitchFamily="2" charset="2"/>
              <a:buChar char="ü"/>
            </a:pPr>
            <a:r>
              <a:rPr lang="en-US" sz="3400" dirty="0"/>
              <a:t>Essential to success of study, especially recruitment and refining processed to ↓ burden and ↑ safety.</a:t>
            </a:r>
          </a:p>
          <a:p>
            <a:pPr>
              <a:spcAft>
                <a:spcPts val="600"/>
              </a:spcAft>
              <a:buFont typeface="Wingdings" panose="05000000000000000000" pitchFamily="2" charset="2"/>
              <a:buChar char="ü"/>
            </a:pPr>
            <a:r>
              <a:rPr lang="en-US" sz="3400" dirty="0"/>
              <a:t>Required additional effort.</a:t>
            </a:r>
          </a:p>
          <a:p>
            <a:pPr>
              <a:spcAft>
                <a:spcPts val="600"/>
              </a:spcAft>
              <a:buFont typeface="Wingdings" panose="05000000000000000000" pitchFamily="2" charset="2"/>
              <a:buChar char="ü"/>
            </a:pPr>
            <a:r>
              <a:rPr lang="en-US" sz="3400" dirty="0"/>
              <a:t>Provided diverse perspectives that improved:</a:t>
            </a:r>
          </a:p>
          <a:p>
            <a:pPr lvl="1">
              <a:buFont typeface="Wingdings" panose="05000000000000000000" pitchFamily="2" charset="2"/>
              <a:buChar char="ü"/>
            </a:pPr>
            <a:r>
              <a:rPr lang="en-US" dirty="0"/>
              <a:t>Research design</a:t>
            </a:r>
          </a:p>
          <a:p>
            <a:pPr lvl="1">
              <a:buFont typeface="Wingdings" panose="05000000000000000000" pitchFamily="2" charset="2"/>
              <a:buChar char="ü"/>
            </a:pPr>
            <a:r>
              <a:rPr lang="en-US" dirty="0"/>
              <a:t>Study protocols</a:t>
            </a:r>
          </a:p>
          <a:p>
            <a:pPr lvl="1">
              <a:buFont typeface="Wingdings" panose="05000000000000000000" pitchFamily="2" charset="2"/>
              <a:buChar char="ü"/>
            </a:pPr>
            <a:r>
              <a:rPr lang="en-US" dirty="0"/>
              <a:t>Study measures</a:t>
            </a:r>
          </a:p>
          <a:p>
            <a:pPr lvl="1">
              <a:buFont typeface="Wingdings" panose="05000000000000000000" pitchFamily="2" charset="2"/>
              <a:buChar char="ü"/>
            </a:pPr>
            <a:r>
              <a:rPr lang="en-US" dirty="0"/>
              <a:t>Acceptability </a:t>
            </a:r>
            <a:r>
              <a:rPr lang="en-US"/>
              <a:t>of study</a:t>
            </a:r>
            <a:endParaRPr lang="en-US" dirty="0"/>
          </a:p>
        </p:txBody>
      </p:sp>
    </p:spTree>
    <p:extLst>
      <p:ext uri="{BB962C8B-B14F-4D97-AF65-F5344CB8AC3E}">
        <p14:creationId xmlns:p14="http://schemas.microsoft.com/office/powerpoint/2010/main" val="4177849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Placeholder 7"/>
          <p:cNvSpPr txBox="1">
            <a:spLocks/>
          </p:cNvSpPr>
          <p:nvPr/>
        </p:nvSpPr>
        <p:spPr>
          <a:xfrm>
            <a:off x="0" y="2038350"/>
            <a:ext cx="9144000" cy="762000"/>
          </a:xfrm>
          <a:prstGeom prst="rect">
            <a:avLst/>
          </a:prstGeom>
        </p:spPr>
        <p:txBody>
          <a:bodyPr vert="horz" wrap="square" lIns="91440" tIns="45720" rIns="91440" bIns="45720" rtlCol="0" anchor="b">
            <a:noAutofit/>
          </a:bodyPr>
          <a:lstStyle>
            <a:lvl1pPr algn="l" defTabSz="914400" rtl="0" eaLnBrk="1" latinLnBrk="0" hangingPunct="1">
              <a:lnSpc>
                <a:spcPts val="4000"/>
              </a:lnSpc>
              <a:spcBef>
                <a:spcPct val="0"/>
              </a:spcBef>
              <a:buNone/>
              <a:defRPr sz="4800" b="1" i="0" kern="800" cap="all" normalizeH="0" baseline="0">
                <a:solidFill>
                  <a:schemeClr val="bg1"/>
                </a:solidFill>
                <a:latin typeface="Arial Black" charset="0"/>
                <a:ea typeface="Arial Black" charset="0"/>
                <a:cs typeface="Arial Black" charset="0"/>
              </a:defRPr>
            </a:lvl1pPr>
          </a:lstStyle>
          <a:p>
            <a:pPr algn="ctr" fontAlgn="auto">
              <a:spcAft>
                <a:spcPts val="0"/>
              </a:spcAft>
            </a:pPr>
            <a:r>
              <a:rPr lang="en-US" dirty="0"/>
              <a:t>THANK YOU</a:t>
            </a: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811" t="10047" r="49151" b="53996"/>
          <a:stretch/>
        </p:blipFill>
        <p:spPr>
          <a:xfrm>
            <a:off x="914400" y="677931"/>
            <a:ext cx="2681817" cy="778592"/>
          </a:xfrm>
          <a:prstGeom prst="rect">
            <a:avLst/>
          </a:prstGeom>
        </p:spPr>
      </p:pic>
      <p:pic>
        <p:nvPicPr>
          <p:cNvPr id="4" name="Picture 3">
            <a:extLst>
              <a:ext uri="{FF2B5EF4-FFF2-40B4-BE49-F238E27FC236}">
                <a16:creationId xmlns:a16="http://schemas.microsoft.com/office/drawing/2014/main" id="{9B594BFF-206B-8A46-93A1-AD620AEED9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685318"/>
            <a:ext cx="1742925" cy="780831"/>
          </a:xfrm>
          <a:prstGeom prst="rect">
            <a:avLst/>
          </a:prstGeom>
        </p:spPr>
      </p:pic>
    </p:spTree>
    <p:extLst>
      <p:ext uri="{BB962C8B-B14F-4D97-AF65-F5344CB8AC3E}">
        <p14:creationId xmlns:p14="http://schemas.microsoft.com/office/powerpoint/2010/main" val="310760727"/>
      </p:ext>
    </p:extLst>
  </p:cSld>
  <p:clrMapOvr>
    <a:masterClrMapping/>
  </p:clrMapOvr>
</p:sld>
</file>

<file path=ppt/theme/theme1.xml><?xml version="1.0" encoding="utf-8"?>
<a:theme xmlns:a="http://schemas.openxmlformats.org/drawingml/2006/main" name="16-9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6-9 White Backgr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6064</TotalTime>
  <Words>285</Words>
  <Application>Microsoft Office PowerPoint</Application>
  <PresentationFormat>On-screen Show (16:9)</PresentationFormat>
  <Paragraphs>48</Paragraphs>
  <Slides>8</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Arial Black</vt:lpstr>
      <vt:lpstr>Calibri</vt:lpstr>
      <vt:lpstr>Calibri Light</vt:lpstr>
      <vt:lpstr>Wingdings</vt:lpstr>
      <vt:lpstr>ヒラギノ角ゴ Pro W3</vt:lpstr>
      <vt:lpstr>16-9 Cover</vt:lpstr>
      <vt:lpstr>Custom Design</vt:lpstr>
      <vt:lpstr>16-9 White Backgroud</vt:lpstr>
      <vt:lpstr>Self-Management (SM) of Dietary Intake Using Mindful Eating for Persons with Stage 1-3 CKD </vt:lpstr>
      <vt:lpstr>Intervention:  (6 weekly 2-hr small group sessions)</vt:lpstr>
      <vt:lpstr>Outcomes (n=19)</vt:lpstr>
      <vt:lpstr>Transdisciplinary Team </vt:lpstr>
      <vt:lpstr>Content Analysis of IRB Amendments</vt:lpstr>
      <vt:lpstr>Examples of Improvements</vt:lpstr>
      <vt:lpstr>Conclusions – Transdisciplinary Teams: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University Marketing and Creative Services</dc:creator>
  <cp:lastModifiedBy>Plack, Kelli A</cp:lastModifiedBy>
  <cp:revision>462</cp:revision>
  <cp:lastPrinted>2019-02-06T14:27:03Z</cp:lastPrinted>
  <dcterms:created xsi:type="dcterms:W3CDTF">2011-06-30T15:04:08Z</dcterms:created>
  <dcterms:modified xsi:type="dcterms:W3CDTF">2019-02-18T20:27:38Z</dcterms:modified>
</cp:coreProperties>
</file>