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81" r:id="rId2"/>
    <p:sldMasterId id="2147483669" r:id="rId3"/>
  </p:sldMasterIdLst>
  <p:notesMasterIdLst>
    <p:notesMasterId r:id="rId14"/>
  </p:notesMasterIdLst>
  <p:sldIdLst>
    <p:sldId id="711" r:id="rId4"/>
    <p:sldId id="709" r:id="rId5"/>
    <p:sldId id="724" r:id="rId6"/>
    <p:sldId id="725" r:id="rId7"/>
    <p:sldId id="727" r:id="rId8"/>
    <p:sldId id="728" r:id="rId9"/>
    <p:sldId id="729" r:id="rId10"/>
    <p:sldId id="730" r:id="rId11"/>
    <p:sldId id="731" r:id="rId12"/>
    <p:sldId id="722" r:id="rId13"/>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09"/>
            <p14:sldId id="724"/>
            <p14:sldId id="725"/>
            <p14:sldId id="727"/>
            <p14:sldId id="728"/>
            <p14:sldId id="729"/>
            <p14:sldId id="730"/>
            <p14:sldId id="731"/>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9" autoAdjust="0"/>
    <p:restoredTop sz="90950" autoAdjust="0"/>
  </p:normalViewPr>
  <p:slideViewPr>
    <p:cSldViewPr>
      <p:cViewPr varScale="1">
        <p:scale>
          <a:sx n="117" d="100"/>
          <a:sy n="117" d="100"/>
        </p:scale>
        <p:origin x="81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2/26/2019</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both conditions for at least</a:t>
            </a:r>
            <a:r>
              <a:rPr lang="en-US" baseline="0" dirty="0" smtClean="0"/>
              <a:t> 6 months</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33280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Blood was not drawn during the study visit, participants had to go to a commercial lab</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94515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is comparable, </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247092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large data set I have now funded</a:t>
            </a:r>
            <a:r>
              <a:rPr lang="en-US" baseline="0" dirty="0" smtClean="0"/>
              <a:t> by NINR</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359608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27530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7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jpeg"/><Relationship Id="rId4" Type="http://schemas.openxmlformats.org/officeDocument/2006/relationships/slideLayout" Target="../slideLayouts/slideLayout6.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98518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pic>
        <p:nvPicPr>
          <p:cNvPr id="7" name="Picture 6">
            <a:extLst>
              <a:ext uri="{FF2B5EF4-FFF2-40B4-BE49-F238E27FC236}">
                <a16:creationId xmlns:a16="http://schemas.microsoft.com/office/drawing/2014/main" id="{696AFFA6-6073-7147-B06F-73C6DF6CA3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67600" y="4264422"/>
            <a:ext cx="1474107" cy="66040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356235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fontAlgn="auto">
              <a:lnSpc>
                <a:spcPct val="100000"/>
              </a:lnSpc>
              <a:spcBef>
                <a:spcPts val="0"/>
              </a:spcBef>
              <a:spcAft>
                <a:spcPts val="0"/>
              </a:spcAft>
            </a:pPr>
            <a:r>
              <a:rPr lang="en-US" sz="2400" b="1" dirty="0">
                <a:solidFill>
                  <a:prstClr val="white"/>
                </a:solidFill>
              </a:rPr>
              <a:t>Julie </a:t>
            </a:r>
            <a:r>
              <a:rPr lang="en-US" sz="2400" b="1" dirty="0" err="1">
                <a:solidFill>
                  <a:prstClr val="white"/>
                </a:solidFill>
              </a:rPr>
              <a:t>Zuñiga</a:t>
            </a:r>
            <a:r>
              <a:rPr lang="en-US" sz="2400" b="1" dirty="0">
                <a:solidFill>
                  <a:prstClr val="white"/>
                </a:solidFill>
              </a:rPr>
              <a:t>, PhD, RN</a:t>
            </a:r>
          </a:p>
          <a:p>
            <a:pPr>
              <a:lnSpc>
                <a:spcPct val="100000"/>
              </a:lnSpc>
              <a:spcBef>
                <a:spcPts val="0"/>
              </a:spcBef>
            </a:pPr>
            <a:endParaRPr lang="en-US" sz="1050" b="1" dirty="0"/>
          </a:p>
        </p:txBody>
      </p:sp>
      <p:sp>
        <p:nvSpPr>
          <p:cNvPr id="13" name="Title Placeholder 7"/>
          <p:cNvSpPr txBox="1">
            <a:spLocks/>
          </p:cNvSpPr>
          <p:nvPr/>
        </p:nvSpPr>
        <p:spPr>
          <a:xfrm>
            <a:off x="554725" y="1449874"/>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smtClean="0"/>
              <a:t>Self Management of Diabetes for Persons with HIV</a:t>
            </a:r>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4267200" y="192958"/>
            <a:ext cx="2681817" cy="778592"/>
          </a:xfrm>
          <a:prstGeom prst="rect">
            <a:avLst/>
          </a:prstGeom>
        </p:spPr>
      </p:pic>
      <p:pic>
        <p:nvPicPr>
          <p:cNvPr id="7" name="Picture 6">
            <a:extLst>
              <a:ext uri="{FF2B5EF4-FFF2-40B4-BE49-F238E27FC236}">
                <a16:creationId xmlns:a16="http://schemas.microsoft.com/office/drawing/2014/main" id="{DB323C75-AC5A-2045-BEEE-D18ADE5AB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192167"/>
            <a:ext cx="1579332" cy="707541"/>
          </a:xfrm>
          <a:prstGeom prst="rect">
            <a:avLst/>
          </a:prstGeom>
        </p:spPr>
      </p:pic>
      <p:sp>
        <p:nvSpPr>
          <p:cNvPr id="8" name="Text Placeholder 9"/>
          <p:cNvSpPr txBox="1">
            <a:spLocks/>
          </p:cNvSpPr>
          <p:nvPr/>
        </p:nvSpPr>
        <p:spPr>
          <a:xfrm>
            <a:off x="640195" y="463806"/>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baseline="0" dirty="0" smtClean="0">
                <a:latin typeface="Arial" panose="020B0604020202020204" pitchFamily="34" charset="0"/>
                <a:cs typeface="Arial" panose="020B0604020202020204" pitchFamily="34" charset="0"/>
              </a:rPr>
              <a:t>February</a:t>
            </a:r>
            <a:r>
              <a:rPr lang="en-US" sz="1200" b="0" i="0" cap="all" baseline="0" dirty="0" smtClean="0">
                <a:latin typeface="Arial" panose="020B0604020202020204" pitchFamily="34" charset="0"/>
                <a:cs typeface="Arial" panose="020B0604020202020204" pitchFamily="34" charset="0"/>
              </a:rPr>
              <a:t> </a:t>
            </a:r>
            <a:r>
              <a:rPr lang="en-US" sz="1200" b="0" i="0" cap="all" baseline="0" dirty="0">
                <a:latin typeface="Arial" panose="020B0604020202020204" pitchFamily="34" charset="0"/>
                <a:cs typeface="Arial" panose="020B0604020202020204" pitchFamily="34" charset="0"/>
              </a:rPr>
              <a:t>27, 2019</a:t>
            </a:r>
            <a:endParaRPr lang="en-US" sz="1200" b="0" dirty="0">
              <a:latin typeface="Arial" panose="020B0604020202020204" pitchFamily="34" charset="0"/>
              <a:cs typeface="Arial" panose="020B0604020202020204" pitchFamily="34" charset="0"/>
            </a:endParaRPr>
          </a:p>
        </p:txBody>
      </p:sp>
      <p:sp>
        <p:nvSpPr>
          <p:cNvPr id="2" name="Rectangle 1"/>
          <p:cNvSpPr/>
          <p:nvPr/>
        </p:nvSpPr>
        <p:spPr>
          <a:xfrm>
            <a:off x="534785" y="4329069"/>
            <a:ext cx="8315412" cy="600164"/>
          </a:xfrm>
          <a:prstGeom prst="rect">
            <a:avLst/>
          </a:prstGeom>
        </p:spPr>
        <p:txBody>
          <a:bodyPr wrap="square">
            <a:spAutoFit/>
          </a:bodyPr>
          <a:lstStyle/>
          <a:p>
            <a:r>
              <a:rPr lang="en-US" sz="1100" dirty="0">
                <a:solidFill>
                  <a:srgbClr val="FFFFFF"/>
                </a:solidFill>
                <a:latin typeface="Arial" panose="020B0604020202020204" pitchFamily="34" charset="0"/>
              </a:rPr>
              <a:t>Research reported here was supported by the National Institute of Nursing Research of the National Institutes of Health under Award Number P30NR015335. The content is solely the responsibility of the authors and does not necessarily represent the official views of the National Institutes of Health.</a:t>
            </a:r>
            <a:endParaRPr lang="en-US" sz="1100" dirty="0"/>
          </a:p>
        </p:txBody>
      </p:sp>
    </p:spTree>
    <p:extLst>
      <p:ext uri="{BB962C8B-B14F-4D97-AF65-F5344CB8AC3E}">
        <p14:creationId xmlns:p14="http://schemas.microsoft.com/office/powerpoint/2010/main" val="24758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0" y="20383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1828800" y="742950"/>
            <a:ext cx="2681817" cy="778592"/>
          </a:xfrm>
          <a:prstGeom prst="rect">
            <a:avLst/>
          </a:prstGeom>
        </p:spPr>
      </p:pic>
      <p:pic>
        <p:nvPicPr>
          <p:cNvPr id="4" name="Picture 3">
            <a:extLst>
              <a:ext uri="{FF2B5EF4-FFF2-40B4-BE49-F238E27FC236}">
                <a16:creationId xmlns:a16="http://schemas.microsoft.com/office/drawing/2014/main" id="{9B594BFF-206B-8A46-93A1-AD620AEED9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666750"/>
            <a:ext cx="1742925" cy="780831"/>
          </a:xfrm>
          <a:prstGeom prst="rect">
            <a:avLst/>
          </a:prstGeom>
        </p:spPr>
      </p:pic>
    </p:spTree>
    <p:extLst>
      <p:ext uri="{BB962C8B-B14F-4D97-AF65-F5344CB8AC3E}">
        <p14:creationId xmlns:p14="http://schemas.microsoft.com/office/powerpoint/2010/main" val="31076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Purpose</a:t>
            </a:r>
            <a:endParaRPr lang="en-US" sz="3200" dirty="0"/>
          </a:p>
        </p:txBody>
      </p:sp>
      <p:sp>
        <p:nvSpPr>
          <p:cNvPr id="3" name="Content Placeholder 2"/>
          <p:cNvSpPr>
            <a:spLocks noGrp="1"/>
          </p:cNvSpPr>
          <p:nvPr>
            <p:ph idx="1"/>
          </p:nvPr>
        </p:nvSpPr>
        <p:spPr>
          <a:xfrm>
            <a:off x="457200" y="1657350"/>
            <a:ext cx="8229600" cy="2914650"/>
          </a:xfrm>
        </p:spPr>
        <p:txBody>
          <a:bodyPr>
            <a:normAutofit/>
          </a:bodyPr>
          <a:lstStyle/>
          <a:p>
            <a:r>
              <a:rPr lang="en-US" sz="2400" dirty="0" smtClean="0">
                <a:latin typeface="Arial" charset="0"/>
                <a:ea typeface="Arial" charset="0"/>
                <a:cs typeface="Arial" charset="0"/>
              </a:rPr>
              <a:t>Report findings from the </a:t>
            </a:r>
            <a:r>
              <a:rPr lang="en-US" sz="2400" dirty="0">
                <a:latin typeface="Arial" charset="0"/>
                <a:ea typeface="Arial" charset="0"/>
                <a:cs typeface="Arial" charset="0"/>
              </a:rPr>
              <a:t>TCRSS pilot</a:t>
            </a:r>
          </a:p>
          <a:p>
            <a:r>
              <a:rPr lang="en-US" sz="2400" dirty="0" smtClean="0">
                <a:latin typeface="Arial" charset="0"/>
                <a:ea typeface="Arial" charset="0"/>
                <a:cs typeface="Arial" charset="0"/>
              </a:rPr>
              <a:t>Discuss </a:t>
            </a:r>
            <a:r>
              <a:rPr lang="en-US" sz="2400" dirty="0">
                <a:latin typeface="Arial" charset="0"/>
                <a:ea typeface="Arial" charset="0"/>
                <a:cs typeface="Arial" charset="0"/>
              </a:rPr>
              <a:t>lessons learned from collecting biological samples</a:t>
            </a:r>
          </a:p>
          <a:p>
            <a:r>
              <a:rPr lang="en-US" sz="2400" dirty="0" smtClean="0"/>
              <a:t>Propose </a:t>
            </a:r>
            <a:r>
              <a:rPr lang="en-US" sz="2400" dirty="0"/>
              <a:t>solutions to biological sample collection</a:t>
            </a:r>
            <a:endParaRPr lang="en-US" sz="2400" dirty="0">
              <a:latin typeface="Arial" charset="0"/>
              <a:ea typeface="Arial" charset="0"/>
              <a:cs typeface="Arial" charset="0"/>
            </a:endParaRPr>
          </a:p>
          <a:p>
            <a:endParaRPr lang="en-US" sz="2400" dirty="0">
              <a:latin typeface="Arial" charset="0"/>
              <a:ea typeface="Arial" charset="0"/>
              <a:cs typeface="Arial" charset="0"/>
            </a:endParaRPr>
          </a:p>
        </p:txBody>
      </p:sp>
    </p:spTree>
    <p:extLst>
      <p:ext uri="{BB962C8B-B14F-4D97-AF65-F5344CB8AC3E}">
        <p14:creationId xmlns:p14="http://schemas.microsoft.com/office/powerpoint/2010/main" val="867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Background</a:t>
            </a:r>
          </a:p>
        </p:txBody>
      </p:sp>
      <p:sp>
        <p:nvSpPr>
          <p:cNvPr id="3" name="Content Placeholder 2"/>
          <p:cNvSpPr>
            <a:spLocks noGrp="1"/>
          </p:cNvSpPr>
          <p:nvPr>
            <p:ph idx="1"/>
          </p:nvPr>
        </p:nvSpPr>
        <p:spPr/>
        <p:txBody>
          <a:bodyPr>
            <a:normAutofit lnSpcReduction="10000"/>
          </a:bodyPr>
          <a:lstStyle/>
          <a:p>
            <a:r>
              <a:rPr lang="en-US" sz="2600" dirty="0"/>
              <a:t>15% of people living with HIV also have a diagnosis of </a:t>
            </a:r>
            <a:r>
              <a:rPr lang="en-US" sz="2600" dirty="0" smtClean="0"/>
              <a:t>diabetes</a:t>
            </a:r>
            <a:endParaRPr lang="en-US" sz="2600" dirty="0"/>
          </a:p>
          <a:p>
            <a:r>
              <a:rPr lang="en-US" sz="2600" dirty="0"/>
              <a:t>HIV and Diabetes have overlapping symptoms, and biological system activations (</a:t>
            </a:r>
            <a:r>
              <a:rPr lang="en-US" sz="2600" dirty="0" err="1"/>
              <a:t>ie</a:t>
            </a:r>
            <a:r>
              <a:rPr lang="en-US" sz="2600" dirty="0"/>
              <a:t> immune, vascular, neurological)</a:t>
            </a:r>
          </a:p>
          <a:p>
            <a:r>
              <a:rPr lang="en-US" sz="2600" dirty="0"/>
              <a:t>Less than half of PLWH+DM are able to control both conditions adequately</a:t>
            </a:r>
          </a:p>
          <a:p>
            <a:endParaRPr lang="en-US" dirty="0"/>
          </a:p>
        </p:txBody>
      </p:sp>
    </p:spTree>
    <p:extLst>
      <p:ext uri="{BB962C8B-B14F-4D97-AF65-F5344CB8AC3E}">
        <p14:creationId xmlns:p14="http://schemas.microsoft.com/office/powerpoint/2010/main" val="29941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857250"/>
          </a:xfrm>
        </p:spPr>
        <p:txBody>
          <a:bodyPr>
            <a:normAutofit/>
          </a:bodyPr>
          <a:lstStyle/>
          <a:p>
            <a:r>
              <a:rPr lang="en-US" sz="3200" b="1" dirty="0"/>
              <a:t>Study Design and Population</a:t>
            </a:r>
          </a:p>
        </p:txBody>
      </p:sp>
      <p:sp>
        <p:nvSpPr>
          <p:cNvPr id="3" name="Content Placeholder 2"/>
          <p:cNvSpPr>
            <a:spLocks noGrp="1"/>
          </p:cNvSpPr>
          <p:nvPr>
            <p:ph idx="1"/>
          </p:nvPr>
        </p:nvSpPr>
        <p:spPr>
          <a:xfrm>
            <a:off x="457200" y="1612957"/>
            <a:ext cx="8229600" cy="2914650"/>
          </a:xfrm>
        </p:spPr>
        <p:txBody>
          <a:bodyPr>
            <a:normAutofit fontScale="92500" lnSpcReduction="10000"/>
          </a:bodyPr>
          <a:lstStyle/>
          <a:p>
            <a:r>
              <a:rPr lang="en-US" sz="2400" dirty="0"/>
              <a:t>One group </a:t>
            </a:r>
            <a:r>
              <a:rPr lang="en-US" sz="2400" dirty="0" smtClean="0"/>
              <a:t>pre-test post-test</a:t>
            </a:r>
            <a:r>
              <a:rPr lang="en-US" sz="2400" dirty="0"/>
              <a:t> </a:t>
            </a:r>
            <a:r>
              <a:rPr lang="en-US" sz="2400" dirty="0" smtClean="0"/>
              <a:t>of a </a:t>
            </a:r>
            <a:r>
              <a:rPr lang="en-US" sz="2400" dirty="0" smtClean="0"/>
              <a:t>diabetes self-management </a:t>
            </a:r>
            <a:r>
              <a:rPr lang="en-US" sz="2400" dirty="0"/>
              <a:t>intervention that was adapted for </a:t>
            </a:r>
            <a:r>
              <a:rPr lang="en-US" sz="2400" dirty="0" smtClean="0"/>
              <a:t>PLWH+DM</a:t>
            </a:r>
            <a:endParaRPr lang="en-US" sz="2400" dirty="0"/>
          </a:p>
          <a:p>
            <a:r>
              <a:rPr lang="en-US" sz="2400" u="sng" dirty="0"/>
              <a:t>6 hours </a:t>
            </a:r>
            <a:r>
              <a:rPr lang="en-US" sz="2400" dirty="0"/>
              <a:t>of education and </a:t>
            </a:r>
            <a:r>
              <a:rPr lang="en-US" sz="2400" dirty="0" smtClean="0"/>
              <a:t>activities provided </a:t>
            </a:r>
            <a:r>
              <a:rPr lang="en-US" sz="2400" dirty="0"/>
              <a:t>by an RN and </a:t>
            </a:r>
            <a:r>
              <a:rPr lang="en-US" sz="2400" dirty="0" smtClean="0"/>
              <a:t>SW</a:t>
            </a:r>
            <a:endParaRPr lang="en-US" sz="2400" dirty="0"/>
          </a:p>
          <a:p>
            <a:r>
              <a:rPr lang="en-US" sz="2400" dirty="0"/>
              <a:t>Able to attend intervention meetings at David Powell </a:t>
            </a:r>
            <a:r>
              <a:rPr lang="en-US" sz="2400" dirty="0" smtClean="0"/>
              <a:t>Clinic</a:t>
            </a:r>
          </a:p>
          <a:p>
            <a:r>
              <a:rPr lang="en-US" sz="2400" dirty="0" smtClean="0"/>
              <a:t>Two study visits for survey data collection – Knowledge and Behaviors</a:t>
            </a:r>
            <a:endParaRPr lang="en-US" sz="2400" dirty="0" smtClean="0"/>
          </a:p>
          <a:p>
            <a:r>
              <a:rPr lang="en-US" sz="2400" dirty="0" smtClean="0"/>
              <a:t>Fasting labs were to be drawn </a:t>
            </a:r>
            <a:r>
              <a:rPr lang="en-US" sz="2400" dirty="0" smtClean="0"/>
              <a:t>twice </a:t>
            </a:r>
            <a:r>
              <a:rPr lang="en-US" sz="2400" dirty="0" smtClean="0"/>
              <a:t>at a commercial lab– </a:t>
            </a:r>
            <a:r>
              <a:rPr lang="en-US" sz="2400" dirty="0" smtClean="0"/>
              <a:t>Viral Load, CD4, and A1c</a:t>
            </a:r>
          </a:p>
        </p:txBody>
      </p:sp>
    </p:spTree>
    <p:extLst>
      <p:ext uri="{BB962C8B-B14F-4D97-AF65-F5344CB8AC3E}">
        <p14:creationId xmlns:p14="http://schemas.microsoft.com/office/powerpoint/2010/main" val="243499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Findings (N=30)</a:t>
            </a:r>
            <a:endParaRPr lang="en-US" sz="3200" b="1" dirty="0"/>
          </a:p>
        </p:txBody>
      </p:sp>
      <p:sp>
        <p:nvSpPr>
          <p:cNvPr id="3" name="Content Placeholder 2"/>
          <p:cNvSpPr>
            <a:spLocks noGrp="1"/>
          </p:cNvSpPr>
          <p:nvPr>
            <p:ph idx="1"/>
          </p:nvPr>
        </p:nvSpPr>
        <p:spPr>
          <a:xfrm>
            <a:off x="457200" y="1634728"/>
            <a:ext cx="8229600" cy="2914650"/>
          </a:xfrm>
        </p:spPr>
        <p:txBody>
          <a:bodyPr>
            <a:normAutofit/>
          </a:bodyPr>
          <a:lstStyle/>
          <a:p>
            <a:r>
              <a:rPr lang="en-US" sz="2400" dirty="0" smtClean="0"/>
              <a:t>Over all attendance was low</a:t>
            </a:r>
          </a:p>
          <a:p>
            <a:r>
              <a:rPr lang="en-US" sz="2400" dirty="0" smtClean="0"/>
              <a:t>Increased </a:t>
            </a:r>
            <a:r>
              <a:rPr lang="en-US" sz="2400" dirty="0"/>
              <a:t>specific self-management behaviors, such as checking shoes and </a:t>
            </a:r>
            <a:r>
              <a:rPr lang="en-US" sz="2400" dirty="0" smtClean="0"/>
              <a:t>feet</a:t>
            </a:r>
            <a:endParaRPr lang="en-US" sz="2400" dirty="0" smtClean="0"/>
          </a:p>
          <a:p>
            <a:r>
              <a:rPr lang="en-US" sz="2400" u="sng" dirty="0" smtClean="0"/>
              <a:t>Only </a:t>
            </a:r>
            <a:r>
              <a:rPr lang="en-US" sz="2400" u="sng" dirty="0"/>
              <a:t>1 </a:t>
            </a:r>
            <a:r>
              <a:rPr lang="en-US" sz="2400" dirty="0"/>
              <a:t>of the 24 </a:t>
            </a:r>
            <a:r>
              <a:rPr lang="en-US" sz="2400" dirty="0" smtClean="0"/>
              <a:t>who participated in</a:t>
            </a:r>
            <a:r>
              <a:rPr lang="en-US" sz="2400" dirty="0" smtClean="0"/>
              <a:t> the educational intervention completed </a:t>
            </a:r>
            <a:r>
              <a:rPr lang="en-US" sz="2400" dirty="0"/>
              <a:t>both time sets of blood draw</a:t>
            </a:r>
          </a:p>
          <a:p>
            <a:r>
              <a:rPr lang="en-US" sz="2400" dirty="0" smtClean="0"/>
              <a:t>Unable </a:t>
            </a:r>
            <a:r>
              <a:rPr lang="en-US" sz="2400" dirty="0"/>
              <a:t>to assess change in </a:t>
            </a:r>
            <a:r>
              <a:rPr lang="en-US" sz="2400" dirty="0" smtClean="0"/>
              <a:t>A1c, </a:t>
            </a:r>
            <a:r>
              <a:rPr lang="en-US" sz="2400" dirty="0"/>
              <a:t>bench mark for diabetes </a:t>
            </a:r>
            <a:r>
              <a:rPr lang="en-US" sz="2400" dirty="0" smtClean="0"/>
              <a:t>care or other HIV labs</a:t>
            </a:r>
          </a:p>
        </p:txBody>
      </p:sp>
    </p:spTree>
    <p:extLst>
      <p:ext uri="{BB962C8B-B14F-4D97-AF65-F5344CB8AC3E}">
        <p14:creationId xmlns:p14="http://schemas.microsoft.com/office/powerpoint/2010/main" val="247292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514350"/>
            <a:ext cx="8229600" cy="857250"/>
          </a:xfrm>
        </p:spPr>
        <p:txBody>
          <a:bodyPr>
            <a:normAutofit/>
          </a:bodyPr>
          <a:lstStyle/>
          <a:p>
            <a:r>
              <a:rPr lang="en-US" sz="3200" b="1" dirty="0" smtClean="0"/>
              <a:t>Solutions:</a:t>
            </a:r>
            <a:endParaRPr lang="en-US" sz="3200" b="1" dirty="0"/>
          </a:p>
        </p:txBody>
      </p:sp>
      <p:sp>
        <p:nvSpPr>
          <p:cNvPr id="3" name="Content Placeholder 2"/>
          <p:cNvSpPr>
            <a:spLocks noGrp="1"/>
          </p:cNvSpPr>
          <p:nvPr>
            <p:ph idx="1"/>
          </p:nvPr>
        </p:nvSpPr>
        <p:spPr>
          <a:xfrm>
            <a:off x="419100" y="1276350"/>
            <a:ext cx="8229600" cy="3429000"/>
          </a:xfrm>
        </p:spPr>
        <p:txBody>
          <a:bodyPr>
            <a:normAutofit fontScale="92500"/>
          </a:bodyPr>
          <a:lstStyle/>
          <a:p>
            <a:r>
              <a:rPr lang="en-US" sz="2400" dirty="0"/>
              <a:t>K</a:t>
            </a:r>
            <a:r>
              <a:rPr lang="en-US" sz="2400" dirty="0" smtClean="0"/>
              <a:t>now </a:t>
            </a:r>
            <a:r>
              <a:rPr lang="en-US" sz="2400" dirty="0"/>
              <a:t>your </a:t>
            </a:r>
            <a:r>
              <a:rPr lang="en-US" sz="2400" dirty="0" smtClean="0"/>
              <a:t>population</a:t>
            </a:r>
          </a:p>
          <a:p>
            <a:r>
              <a:rPr lang="en-US" sz="2400" dirty="0" smtClean="0"/>
              <a:t>Tailor </a:t>
            </a:r>
            <a:r>
              <a:rPr lang="en-US" sz="2400" dirty="0"/>
              <a:t>intervention to </a:t>
            </a:r>
            <a:r>
              <a:rPr lang="en-US" sz="2400" dirty="0" smtClean="0"/>
              <a:t>population’s </a:t>
            </a:r>
            <a:r>
              <a:rPr lang="en-US" sz="2400" dirty="0"/>
              <a:t>barriers and preferences </a:t>
            </a:r>
          </a:p>
          <a:p>
            <a:pPr lvl="1"/>
            <a:r>
              <a:rPr lang="en-US" sz="2000" dirty="0"/>
              <a:t>Focus groups</a:t>
            </a:r>
          </a:p>
          <a:p>
            <a:pPr lvl="1"/>
            <a:r>
              <a:rPr lang="en-US" sz="2000" dirty="0"/>
              <a:t>One-on-One interviews</a:t>
            </a:r>
          </a:p>
          <a:p>
            <a:r>
              <a:rPr lang="en-US" sz="2400" dirty="0"/>
              <a:t>Point of Care (POC) technology</a:t>
            </a:r>
          </a:p>
          <a:p>
            <a:r>
              <a:rPr lang="en-US" sz="2400" dirty="0" smtClean="0"/>
              <a:t>Partnership </a:t>
            </a:r>
            <a:r>
              <a:rPr lang="en-US" sz="2400" dirty="0"/>
              <a:t>with Health and Integrative Physiology (HIP) Lab</a:t>
            </a:r>
          </a:p>
          <a:p>
            <a:pPr lvl="1"/>
            <a:r>
              <a:rPr lang="en-US" sz="2000" dirty="0"/>
              <a:t>DXA Scan</a:t>
            </a:r>
          </a:p>
          <a:p>
            <a:pPr lvl="1"/>
            <a:r>
              <a:rPr lang="en-US" sz="2000" dirty="0"/>
              <a:t>POC for A1C and Lipids</a:t>
            </a:r>
          </a:p>
          <a:p>
            <a:pPr lvl="1"/>
            <a:r>
              <a:rPr lang="en-US" sz="2000" dirty="0"/>
              <a:t>Primo Parking</a:t>
            </a:r>
          </a:p>
          <a:p>
            <a:pPr marL="0" indent="0">
              <a:buNone/>
            </a:pPr>
            <a:endParaRPr lang="en-US" dirty="0"/>
          </a:p>
        </p:txBody>
      </p:sp>
    </p:spTree>
    <p:extLst>
      <p:ext uri="{BB962C8B-B14F-4D97-AF65-F5344CB8AC3E}">
        <p14:creationId xmlns:p14="http://schemas.microsoft.com/office/powerpoint/2010/main" val="46320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Point of Care A1C:</a:t>
            </a:r>
          </a:p>
        </p:txBody>
      </p:sp>
      <p:sp>
        <p:nvSpPr>
          <p:cNvPr id="3" name="Content Placeholder 2"/>
          <p:cNvSpPr>
            <a:spLocks noGrp="1"/>
          </p:cNvSpPr>
          <p:nvPr>
            <p:ph idx="1"/>
          </p:nvPr>
        </p:nvSpPr>
        <p:spPr/>
        <p:txBody>
          <a:bodyPr>
            <a:normAutofit/>
          </a:bodyPr>
          <a:lstStyle/>
          <a:p>
            <a:r>
              <a:rPr lang="en-US" sz="2400" dirty="0"/>
              <a:t>High reliability and validity for A1C</a:t>
            </a:r>
          </a:p>
          <a:p>
            <a:r>
              <a:rPr lang="en-US" sz="2400" dirty="0"/>
              <a:t>Sample size of blood varies by machine</a:t>
            </a:r>
          </a:p>
          <a:p>
            <a:r>
              <a:rPr lang="en-US" sz="2400" dirty="0"/>
              <a:t>Very high A1C might not be accurate</a:t>
            </a:r>
          </a:p>
          <a:p>
            <a:r>
              <a:rPr lang="en-US" sz="2400" dirty="0"/>
              <a:t>Teaching can be done on the spot with immediate feedback of A1C level.</a:t>
            </a:r>
          </a:p>
        </p:txBody>
      </p:sp>
    </p:spTree>
    <p:extLst>
      <p:ext uri="{BB962C8B-B14F-4D97-AF65-F5344CB8AC3E}">
        <p14:creationId xmlns:p14="http://schemas.microsoft.com/office/powerpoint/2010/main" val="396653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Lessons learned</a:t>
            </a:r>
          </a:p>
        </p:txBody>
      </p:sp>
      <p:sp>
        <p:nvSpPr>
          <p:cNvPr id="3" name="Content Placeholder 2"/>
          <p:cNvSpPr>
            <a:spLocks noGrp="1"/>
          </p:cNvSpPr>
          <p:nvPr>
            <p:ph idx="1"/>
          </p:nvPr>
        </p:nvSpPr>
        <p:spPr/>
        <p:txBody>
          <a:bodyPr>
            <a:normAutofit/>
          </a:bodyPr>
          <a:lstStyle/>
          <a:p>
            <a:r>
              <a:rPr lang="en-US" sz="2400" dirty="0"/>
              <a:t>Trust you know your population</a:t>
            </a:r>
          </a:p>
          <a:p>
            <a:r>
              <a:rPr lang="en-US" sz="2400" dirty="0"/>
              <a:t>Use fast technology for immediate feedback</a:t>
            </a:r>
          </a:p>
          <a:p>
            <a:r>
              <a:rPr lang="en-US" sz="2400" dirty="0"/>
              <a:t>Maximize the time you have with your participants</a:t>
            </a:r>
            <a:r>
              <a:rPr lang="en-US" sz="2400" dirty="0" smtClean="0"/>
              <a:t>.</a:t>
            </a:r>
          </a:p>
          <a:p>
            <a:r>
              <a:rPr lang="en-US" sz="2400" dirty="0" smtClean="0"/>
              <a:t>Partner with researchers on campus</a:t>
            </a:r>
            <a:r>
              <a:rPr lang="en-US" sz="2400" dirty="0" smtClean="0"/>
              <a:t>  </a:t>
            </a:r>
            <a:endParaRPr lang="en-US" sz="2400" dirty="0"/>
          </a:p>
        </p:txBody>
      </p:sp>
    </p:spTree>
    <p:extLst>
      <p:ext uri="{BB962C8B-B14F-4D97-AF65-F5344CB8AC3E}">
        <p14:creationId xmlns:p14="http://schemas.microsoft.com/office/powerpoint/2010/main" val="417390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Next </a:t>
            </a:r>
            <a:r>
              <a:rPr lang="en-US" sz="3200" b="1" dirty="0" smtClean="0"/>
              <a:t>Steps</a:t>
            </a:r>
            <a:endParaRPr lang="en-US" sz="3200" b="1" dirty="0"/>
          </a:p>
        </p:txBody>
      </p:sp>
      <p:sp>
        <p:nvSpPr>
          <p:cNvPr id="3" name="Content Placeholder 2"/>
          <p:cNvSpPr>
            <a:spLocks noGrp="1"/>
          </p:cNvSpPr>
          <p:nvPr>
            <p:ph idx="1"/>
          </p:nvPr>
        </p:nvSpPr>
        <p:spPr/>
        <p:txBody>
          <a:bodyPr>
            <a:normAutofit/>
          </a:bodyPr>
          <a:lstStyle/>
          <a:p>
            <a:r>
              <a:rPr lang="en-US" sz="2400" dirty="0" smtClean="0"/>
              <a:t>Refining </a:t>
            </a:r>
            <a:r>
              <a:rPr lang="en-US" sz="2400" dirty="0"/>
              <a:t>Self-Management model for PLWH+DM</a:t>
            </a:r>
          </a:p>
          <a:p>
            <a:r>
              <a:rPr lang="en-US" sz="2400" dirty="0"/>
              <a:t>Identify pathway that can </a:t>
            </a:r>
            <a:r>
              <a:rPr lang="en-US" sz="2400" dirty="0" smtClean="0"/>
              <a:t>explain </a:t>
            </a:r>
            <a:r>
              <a:rPr lang="en-US" sz="2400" dirty="0"/>
              <a:t>symptoms</a:t>
            </a:r>
          </a:p>
          <a:p>
            <a:r>
              <a:rPr lang="en-US" sz="2400" dirty="0"/>
              <a:t>Develop an intervention that is </a:t>
            </a:r>
            <a:r>
              <a:rPr lang="en-US" sz="2400" u="sng" dirty="0"/>
              <a:t>acceptable</a:t>
            </a:r>
            <a:r>
              <a:rPr lang="en-US" sz="2400" dirty="0"/>
              <a:t> for my population</a:t>
            </a:r>
          </a:p>
        </p:txBody>
      </p:sp>
      <p:pic>
        <p:nvPicPr>
          <p:cNvPr id="1026" name="Picture 2" descr="Image result for next st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158" y="626864"/>
            <a:ext cx="1158478" cy="115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69861"/>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7705</TotalTime>
  <Words>402</Words>
  <Application>Microsoft Office PowerPoint</Application>
  <PresentationFormat>On-screen Show (16:9)</PresentationFormat>
  <Paragraphs>58</Paragraphs>
  <Slides>10</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Arial Black</vt:lpstr>
      <vt:lpstr>Calibri</vt:lpstr>
      <vt:lpstr>ヒラギノ角ゴ Pro W3</vt:lpstr>
      <vt:lpstr>16-9 Cover</vt:lpstr>
      <vt:lpstr>Custom Design</vt:lpstr>
      <vt:lpstr>16-9 White Backgroud</vt:lpstr>
      <vt:lpstr>PowerPoint Presentation</vt:lpstr>
      <vt:lpstr>Purpose</vt:lpstr>
      <vt:lpstr>Background</vt:lpstr>
      <vt:lpstr>Study Design and Population</vt:lpstr>
      <vt:lpstr>Findings (N=30)</vt:lpstr>
      <vt:lpstr>Solutions:</vt:lpstr>
      <vt:lpstr>Point of Care A1C:</vt:lpstr>
      <vt:lpstr>Lessons learned</vt:lpstr>
      <vt:lpstr>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Julie A Zuniga</cp:lastModifiedBy>
  <cp:revision>466</cp:revision>
  <cp:lastPrinted>2011-01-24T02:49:42Z</cp:lastPrinted>
  <dcterms:created xsi:type="dcterms:W3CDTF">2011-06-30T15:04:08Z</dcterms:created>
  <dcterms:modified xsi:type="dcterms:W3CDTF">2019-02-26T16:55:08Z</dcterms:modified>
  <cp:category/>
</cp:coreProperties>
</file>