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jpg" ContentType="image/jp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media/image14.jpg" ContentType="image/jpeg"/>
  <Override PartName="/ppt/media/image17.JPG" ContentType="image/jpeg"/>
  <Override PartName="/ppt/media/image18.JPG" ContentType="image/jpeg"/>
  <Override PartName="/ppt/media/image19.JPG" ContentType="image/jpeg"/>
  <Override PartName="/ppt/media/image20.JPG" ContentType="image/jpeg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02" r:id="rId1"/>
  </p:sldMasterIdLst>
  <p:sldIdLst>
    <p:sldId id="256" r:id="rId2"/>
    <p:sldId id="258" r:id="rId3"/>
    <p:sldId id="266" r:id="rId4"/>
    <p:sldId id="271" r:id="rId5"/>
    <p:sldId id="305" r:id="rId6"/>
    <p:sldId id="257" r:id="rId7"/>
    <p:sldId id="306" r:id="rId8"/>
    <p:sldId id="272" r:id="rId9"/>
    <p:sldId id="304" r:id="rId10"/>
    <p:sldId id="262" r:id="rId11"/>
    <p:sldId id="268" r:id="rId12"/>
    <p:sldId id="274" r:id="rId13"/>
    <p:sldId id="275" r:id="rId14"/>
    <p:sldId id="261" r:id="rId15"/>
    <p:sldId id="263" r:id="rId16"/>
    <p:sldId id="312" r:id="rId17"/>
    <p:sldId id="313" r:id="rId18"/>
    <p:sldId id="267" r:id="rId19"/>
    <p:sldId id="301" r:id="rId20"/>
    <p:sldId id="297" r:id="rId21"/>
    <p:sldId id="277" r:id="rId22"/>
    <p:sldId id="298" r:id="rId23"/>
    <p:sldId id="299" r:id="rId24"/>
    <p:sldId id="300" r:id="rId25"/>
    <p:sldId id="295" r:id="rId26"/>
    <p:sldId id="296" r:id="rId27"/>
    <p:sldId id="308" r:id="rId28"/>
    <p:sldId id="309" r:id="rId29"/>
    <p:sldId id="307" r:id="rId30"/>
    <p:sldId id="276" r:id="rId31"/>
    <p:sldId id="302" r:id="rId32"/>
    <p:sldId id="303" r:id="rId33"/>
    <p:sldId id="310" r:id="rId34"/>
    <p:sldId id="311" r:id="rId35"/>
  </p:sldIdLst>
  <p:sldSz cx="9144000" cy="6858000" type="screen4x3"/>
  <p:notesSz cx="6954838" cy="93091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00"/>
    <a:srgbClr val="66FF99"/>
    <a:srgbClr val="99CCFF"/>
    <a:srgbClr val="66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68" d="100"/>
          <a:sy n="68" d="100"/>
        </p:scale>
        <p:origin x="660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PENN\Research\18-NEMR\Skims\SummarySkim1104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PENN\Research\18-NEMR\Skims\SummarySkim1104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PENN\Research\18-NEMR\Skims\SummarySkim1104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PENN\Research\18-NEMR\Skims\SummarySkim1104.xlsx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PENN\Research\18-NEMR\Skims\SummarySkim1104.xlsx" TargetMode="External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PENN\Research\18-NEMR\Skims\SummarySkim1104.xlsx" TargetMode="External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PENN\Research\18-NEMR\Skims\SummarySkim1104.xlsx" TargetMode="External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dirty="0"/>
              <a:t>Boston (113-11 OD Pairs)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'compare modes'!$A$2</c:f>
              <c:strCache>
                <c:ptCount val="1"/>
                <c:pt idx="0">
                  <c:v>Average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1"/>
            <c:invertIfNegative val="0"/>
            <c:bubble3D val="0"/>
            <c:spPr>
              <a:solidFill>
                <a:srgbClr val="6699FF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0-1400-41A5-BE44-68E4809D3AC3}"/>
              </c:ext>
            </c:extLst>
          </c:dPt>
          <c:dPt>
            <c:idx val="2"/>
            <c:invertIfNegative val="0"/>
            <c:bubble3D val="0"/>
            <c:spPr>
              <a:solidFill>
                <a:srgbClr val="92D05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2-1400-41A5-BE44-68E4809D3AC3}"/>
              </c:ext>
            </c:extLst>
          </c:dPt>
          <c:cat>
            <c:strRef>
              <c:f>'compare modes'!$B$1:$D$1</c:f>
              <c:strCache>
                <c:ptCount val="3"/>
                <c:pt idx="0">
                  <c:v>Auto</c:v>
                </c:pt>
                <c:pt idx="1">
                  <c:v>Bus</c:v>
                </c:pt>
                <c:pt idx="2">
                  <c:v>Rail</c:v>
                </c:pt>
              </c:strCache>
            </c:strRef>
          </c:cat>
          <c:val>
            <c:numRef>
              <c:f>'compare modes'!$B$2:$D$2</c:f>
              <c:numCache>
                <c:formatCode>General</c:formatCode>
                <c:ptCount val="3"/>
                <c:pt idx="0">
                  <c:v>0.87784090000000004</c:v>
                </c:pt>
                <c:pt idx="1">
                  <c:v>1.1779250000000001</c:v>
                </c:pt>
                <c:pt idx="2">
                  <c:v>1.8995470000000001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BA7-43CE-8E75-7338698ADA73}"/>
            </c:ext>
          </c:extLst>
        </c:ser>
        <c:ser>
          <c:idx val="1"/>
          <c:order val="1"/>
          <c:tx>
            <c:strRef>
              <c:f>'compare modes'!$A$3</c:f>
              <c:strCache>
                <c:ptCount val="1"/>
                <c:pt idx="0">
                  <c:v>Sd.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Pt>
            <c:idx val="1"/>
            <c:invertIfNegative val="0"/>
            <c:bubble3D val="0"/>
            <c:spPr>
              <a:solidFill>
                <a:srgbClr val="00206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1400-41A5-BE44-68E4809D3AC3}"/>
              </c:ext>
            </c:extLst>
          </c:dPt>
          <c:dPt>
            <c:idx val="2"/>
            <c:invertIfNegative val="0"/>
            <c:bubble3D val="0"/>
            <c:spPr>
              <a:solidFill>
                <a:srgbClr val="0066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1400-41A5-BE44-68E4809D3AC3}"/>
              </c:ext>
            </c:extLst>
          </c:dPt>
          <c:cat>
            <c:strRef>
              <c:f>'compare modes'!$B$1:$D$1</c:f>
              <c:strCache>
                <c:ptCount val="3"/>
                <c:pt idx="0">
                  <c:v>Auto</c:v>
                </c:pt>
                <c:pt idx="1">
                  <c:v>Bus</c:v>
                </c:pt>
                <c:pt idx="2">
                  <c:v>Rail</c:v>
                </c:pt>
              </c:strCache>
            </c:strRef>
          </c:cat>
          <c:val>
            <c:numRef>
              <c:f>'compare modes'!$B$3:$D$3</c:f>
              <c:numCache>
                <c:formatCode>General</c:formatCode>
                <c:ptCount val="3"/>
                <c:pt idx="0">
                  <c:v>0.36995719999999999</c:v>
                </c:pt>
                <c:pt idx="1">
                  <c:v>0.75532489999999997</c:v>
                </c:pt>
                <c:pt idx="2">
                  <c:v>0.9461794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4BA7-43CE-8E75-7338698ADA7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594300064"/>
        <c:axId val="594301376"/>
      </c:barChart>
      <c:catAx>
        <c:axId val="59430006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94301376"/>
        <c:crosses val="autoZero"/>
        <c:auto val="1"/>
        <c:lblAlgn val="ctr"/>
        <c:lblOffset val="100"/>
        <c:noMultiLvlLbl val="0"/>
      </c:catAx>
      <c:valAx>
        <c:axId val="59430137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Hours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94300064"/>
        <c:crosses val="autoZero"/>
        <c:crossBetween val="between"/>
      </c:valAx>
      <c:spPr>
        <a:noFill/>
        <a:ln>
          <a:solidFill>
            <a:srgbClr val="002060"/>
          </a:solidFill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1"/>
    </a:solidFill>
    <a:ln>
      <a:solidFill>
        <a:srgbClr val="C00000"/>
      </a:solidFill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dirty="0"/>
              <a:t>New York (252-35 OD Pairs)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'compare modes'!$A$7</c:f>
              <c:strCache>
                <c:ptCount val="1"/>
                <c:pt idx="0">
                  <c:v>Average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1"/>
            <c:invertIfNegative val="0"/>
            <c:bubble3D val="0"/>
            <c:spPr>
              <a:solidFill>
                <a:srgbClr val="6699FF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0-EC19-47FF-A0BE-3E9447F98617}"/>
              </c:ext>
            </c:extLst>
          </c:dPt>
          <c:dPt>
            <c:idx val="2"/>
            <c:invertIfNegative val="0"/>
            <c:bubble3D val="0"/>
            <c:spPr>
              <a:solidFill>
                <a:srgbClr val="92D05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2-EC19-47FF-A0BE-3E9447F98617}"/>
              </c:ext>
            </c:extLst>
          </c:dPt>
          <c:cat>
            <c:strRef>
              <c:f>'compare modes'!$B$6:$D$6</c:f>
              <c:strCache>
                <c:ptCount val="3"/>
                <c:pt idx="0">
                  <c:v>Auto</c:v>
                </c:pt>
                <c:pt idx="1">
                  <c:v>Bus</c:v>
                </c:pt>
                <c:pt idx="2">
                  <c:v>Rail</c:v>
                </c:pt>
              </c:strCache>
            </c:strRef>
          </c:cat>
          <c:val>
            <c:numRef>
              <c:f>'compare modes'!$B$7:$D$7</c:f>
              <c:numCache>
                <c:formatCode>General</c:formatCode>
                <c:ptCount val="3"/>
                <c:pt idx="0">
                  <c:v>1.0832759999999999</c:v>
                </c:pt>
                <c:pt idx="1">
                  <c:v>1.3016570000000001</c:v>
                </c:pt>
                <c:pt idx="2">
                  <c:v>1.4166160000000001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710-4A56-B79D-049DB432A202}"/>
            </c:ext>
          </c:extLst>
        </c:ser>
        <c:ser>
          <c:idx val="1"/>
          <c:order val="1"/>
          <c:tx>
            <c:strRef>
              <c:f>'compare modes'!$A$8</c:f>
              <c:strCache>
                <c:ptCount val="1"/>
                <c:pt idx="0">
                  <c:v>Sd.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Pt>
            <c:idx val="1"/>
            <c:invertIfNegative val="0"/>
            <c:bubble3D val="0"/>
            <c:spPr>
              <a:solidFill>
                <a:srgbClr val="00206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EC19-47FF-A0BE-3E9447F98617}"/>
              </c:ext>
            </c:extLst>
          </c:dPt>
          <c:dPt>
            <c:idx val="2"/>
            <c:invertIfNegative val="0"/>
            <c:bubble3D val="0"/>
            <c:spPr>
              <a:solidFill>
                <a:srgbClr val="0066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EC19-47FF-A0BE-3E9447F98617}"/>
              </c:ext>
            </c:extLst>
          </c:dPt>
          <c:cat>
            <c:strRef>
              <c:f>'compare modes'!$B$6:$D$6</c:f>
              <c:strCache>
                <c:ptCount val="3"/>
                <c:pt idx="0">
                  <c:v>Auto</c:v>
                </c:pt>
                <c:pt idx="1">
                  <c:v>Bus</c:v>
                </c:pt>
                <c:pt idx="2">
                  <c:v>Rail</c:v>
                </c:pt>
              </c:strCache>
            </c:strRef>
          </c:cat>
          <c:val>
            <c:numRef>
              <c:f>'compare modes'!$B$8:$D$8</c:f>
              <c:numCache>
                <c:formatCode>General</c:formatCode>
                <c:ptCount val="3"/>
                <c:pt idx="0">
                  <c:v>0.52247100000000002</c:v>
                </c:pt>
                <c:pt idx="1">
                  <c:v>0.6432194</c:v>
                </c:pt>
                <c:pt idx="2">
                  <c:v>0.86365289999999995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A710-4A56-B79D-049DB432A20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594300064"/>
        <c:axId val="594301376"/>
      </c:barChart>
      <c:catAx>
        <c:axId val="59430006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94301376"/>
        <c:crosses val="autoZero"/>
        <c:auto val="1"/>
        <c:lblAlgn val="ctr"/>
        <c:lblOffset val="100"/>
        <c:noMultiLvlLbl val="0"/>
      </c:catAx>
      <c:valAx>
        <c:axId val="59430137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bg2">
                  <a:lumMod val="90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Hours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94300064"/>
        <c:crosses val="autoZero"/>
        <c:crossBetween val="between"/>
      </c:valAx>
      <c:spPr>
        <a:solidFill>
          <a:schemeClr val="bg1"/>
        </a:solidFill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1"/>
    </a:solidFill>
    <a:ln>
      <a:solidFill>
        <a:srgbClr val="C00000"/>
      </a:solidFill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dirty="0"/>
              <a:t>Philadelphia (95–11 OD Pairs)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'compare modes'!$A$12</c:f>
              <c:strCache>
                <c:ptCount val="1"/>
                <c:pt idx="0">
                  <c:v>Average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1"/>
            <c:invertIfNegative val="0"/>
            <c:bubble3D val="0"/>
            <c:spPr>
              <a:solidFill>
                <a:srgbClr val="6699FF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0-644F-419B-AF35-5239DEEE36C1}"/>
              </c:ext>
            </c:extLst>
          </c:dPt>
          <c:dPt>
            <c:idx val="2"/>
            <c:invertIfNegative val="0"/>
            <c:bubble3D val="0"/>
            <c:spPr>
              <a:solidFill>
                <a:srgbClr val="92D05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2-644F-419B-AF35-5239DEEE36C1}"/>
              </c:ext>
            </c:extLst>
          </c:dPt>
          <c:cat>
            <c:strRef>
              <c:f>'compare modes'!$B$11:$D$11</c:f>
              <c:strCache>
                <c:ptCount val="3"/>
                <c:pt idx="0">
                  <c:v>Auto</c:v>
                </c:pt>
                <c:pt idx="1">
                  <c:v>Bus</c:v>
                </c:pt>
                <c:pt idx="2">
                  <c:v>Rail</c:v>
                </c:pt>
              </c:strCache>
            </c:strRef>
          </c:cat>
          <c:val>
            <c:numRef>
              <c:f>'compare modes'!$B$12:$D$12</c:f>
              <c:numCache>
                <c:formatCode>General</c:formatCode>
                <c:ptCount val="3"/>
                <c:pt idx="0">
                  <c:v>0.61755260000000001</c:v>
                </c:pt>
                <c:pt idx="1">
                  <c:v>0.84700059999999999</c:v>
                </c:pt>
                <c:pt idx="2">
                  <c:v>1.032049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8C9-457E-AE0D-C2F148F4549C}"/>
            </c:ext>
          </c:extLst>
        </c:ser>
        <c:ser>
          <c:idx val="1"/>
          <c:order val="1"/>
          <c:tx>
            <c:strRef>
              <c:f>'compare modes'!$A$13</c:f>
              <c:strCache>
                <c:ptCount val="1"/>
                <c:pt idx="0">
                  <c:v>Sd.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Pt>
            <c:idx val="1"/>
            <c:invertIfNegative val="0"/>
            <c:bubble3D val="0"/>
            <c:spPr>
              <a:solidFill>
                <a:srgbClr val="00206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644F-419B-AF35-5239DEEE36C1}"/>
              </c:ext>
            </c:extLst>
          </c:dPt>
          <c:dPt>
            <c:idx val="2"/>
            <c:invertIfNegative val="0"/>
            <c:bubble3D val="0"/>
            <c:spPr>
              <a:solidFill>
                <a:srgbClr val="0066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644F-419B-AF35-5239DEEE36C1}"/>
              </c:ext>
            </c:extLst>
          </c:dPt>
          <c:cat>
            <c:strRef>
              <c:f>'compare modes'!$B$11:$D$11</c:f>
              <c:strCache>
                <c:ptCount val="3"/>
                <c:pt idx="0">
                  <c:v>Auto</c:v>
                </c:pt>
                <c:pt idx="1">
                  <c:v>Bus</c:v>
                </c:pt>
                <c:pt idx="2">
                  <c:v>Rail</c:v>
                </c:pt>
              </c:strCache>
            </c:strRef>
          </c:cat>
          <c:val>
            <c:numRef>
              <c:f>'compare modes'!$B$13:$D$13</c:f>
              <c:numCache>
                <c:formatCode>General</c:formatCode>
                <c:ptCount val="3"/>
                <c:pt idx="0">
                  <c:v>0.27030159999999998</c:v>
                </c:pt>
                <c:pt idx="1">
                  <c:v>0.53513659999999996</c:v>
                </c:pt>
                <c:pt idx="2">
                  <c:v>0.45497539999999997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B8C9-457E-AE0D-C2F148F4549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594300064"/>
        <c:axId val="594301376"/>
      </c:barChart>
      <c:catAx>
        <c:axId val="59430006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94301376"/>
        <c:crosses val="autoZero"/>
        <c:auto val="1"/>
        <c:lblAlgn val="ctr"/>
        <c:lblOffset val="100"/>
        <c:noMultiLvlLbl val="0"/>
      </c:catAx>
      <c:valAx>
        <c:axId val="59430137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Hours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94300064"/>
        <c:crosses val="autoZero"/>
        <c:crossBetween val="between"/>
      </c:valAx>
      <c:spPr>
        <a:solidFill>
          <a:schemeClr val="bg1"/>
        </a:solidFill>
        <a:ln>
          <a:solidFill>
            <a:srgbClr val="002060"/>
          </a:solidFill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1"/>
    </a:solidFill>
    <a:ln>
      <a:solidFill>
        <a:srgbClr val="C00000"/>
      </a:solidFill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dirty="0"/>
              <a:t>Washington</a:t>
            </a:r>
            <a:r>
              <a:rPr lang="en-US" baseline="0" dirty="0"/>
              <a:t> DC (98– 5 OD Pairs)</a:t>
            </a:r>
            <a:endParaRPr lang="en-US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'compare modes'!$A$17</c:f>
              <c:strCache>
                <c:ptCount val="1"/>
                <c:pt idx="0">
                  <c:v>Average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1"/>
            <c:invertIfNegative val="0"/>
            <c:bubble3D val="0"/>
            <c:spPr>
              <a:solidFill>
                <a:srgbClr val="6699FF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0-0F68-4D7A-826C-362CA051E5CF}"/>
              </c:ext>
            </c:extLst>
          </c:dPt>
          <c:dPt>
            <c:idx val="2"/>
            <c:invertIfNegative val="0"/>
            <c:bubble3D val="0"/>
            <c:spPr>
              <a:solidFill>
                <a:srgbClr val="92D05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2-0F68-4D7A-826C-362CA051E5CF}"/>
              </c:ext>
            </c:extLst>
          </c:dPt>
          <c:cat>
            <c:strRef>
              <c:f>'compare modes'!$B$16:$D$16</c:f>
              <c:strCache>
                <c:ptCount val="3"/>
                <c:pt idx="0">
                  <c:v>Auto</c:v>
                </c:pt>
                <c:pt idx="1">
                  <c:v>Bus</c:v>
                </c:pt>
                <c:pt idx="2">
                  <c:v>Rail</c:v>
                </c:pt>
              </c:strCache>
            </c:strRef>
          </c:cat>
          <c:val>
            <c:numRef>
              <c:f>'compare modes'!$B$17:$D$17</c:f>
              <c:numCache>
                <c:formatCode>General</c:formatCode>
                <c:ptCount val="3"/>
                <c:pt idx="0">
                  <c:v>0.52885320000000002</c:v>
                </c:pt>
                <c:pt idx="1">
                  <c:v>0.64264200000000005</c:v>
                </c:pt>
                <c:pt idx="2">
                  <c:v>0.6903359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BDB-46B2-B338-8B30BF797625}"/>
            </c:ext>
          </c:extLst>
        </c:ser>
        <c:ser>
          <c:idx val="1"/>
          <c:order val="1"/>
          <c:tx>
            <c:strRef>
              <c:f>'compare modes'!$A$18</c:f>
              <c:strCache>
                <c:ptCount val="1"/>
                <c:pt idx="0">
                  <c:v>Sd.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Pt>
            <c:idx val="1"/>
            <c:invertIfNegative val="0"/>
            <c:bubble3D val="0"/>
            <c:spPr>
              <a:solidFill>
                <a:srgbClr val="00206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0F68-4D7A-826C-362CA051E5CF}"/>
              </c:ext>
            </c:extLst>
          </c:dPt>
          <c:dPt>
            <c:idx val="2"/>
            <c:invertIfNegative val="0"/>
            <c:bubble3D val="0"/>
            <c:spPr>
              <a:solidFill>
                <a:srgbClr val="0066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0F68-4D7A-826C-362CA051E5CF}"/>
              </c:ext>
            </c:extLst>
          </c:dPt>
          <c:cat>
            <c:strRef>
              <c:f>'compare modes'!$B$16:$D$16</c:f>
              <c:strCache>
                <c:ptCount val="3"/>
                <c:pt idx="0">
                  <c:v>Auto</c:v>
                </c:pt>
                <c:pt idx="1">
                  <c:v>Bus</c:v>
                </c:pt>
                <c:pt idx="2">
                  <c:v>Rail</c:v>
                </c:pt>
              </c:strCache>
            </c:strRef>
          </c:cat>
          <c:val>
            <c:numRef>
              <c:f>'compare modes'!$B$18:$D$18</c:f>
              <c:numCache>
                <c:formatCode>General</c:formatCode>
                <c:ptCount val="3"/>
                <c:pt idx="0">
                  <c:v>0.20969860000000001</c:v>
                </c:pt>
                <c:pt idx="1">
                  <c:v>0.56834600000000002</c:v>
                </c:pt>
                <c:pt idx="2">
                  <c:v>0.27899049999999997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5BDB-46B2-B338-8B30BF79762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594300064"/>
        <c:axId val="594301376"/>
      </c:barChart>
      <c:catAx>
        <c:axId val="59430006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94301376"/>
        <c:crosses val="autoZero"/>
        <c:auto val="1"/>
        <c:lblAlgn val="ctr"/>
        <c:lblOffset val="100"/>
        <c:noMultiLvlLbl val="0"/>
      </c:catAx>
      <c:valAx>
        <c:axId val="59430137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Hours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94300064"/>
        <c:crosses val="autoZero"/>
        <c:crossBetween val="between"/>
      </c:valAx>
      <c:spPr>
        <a:noFill/>
        <a:ln>
          <a:solidFill>
            <a:srgbClr val="002060"/>
          </a:solidFill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1"/>
    </a:solidFill>
    <a:ln>
      <a:solidFill>
        <a:srgbClr val="C00000"/>
      </a:solidFill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Travel Time by Automobile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'compare regions '!$A$2</c:f>
              <c:strCache>
                <c:ptCount val="1"/>
                <c:pt idx="0">
                  <c:v>Average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'compare regions '!$B$1:$E$1</c:f>
              <c:strCache>
                <c:ptCount val="4"/>
                <c:pt idx="0">
                  <c:v>Boston</c:v>
                </c:pt>
                <c:pt idx="1">
                  <c:v>New York</c:v>
                </c:pt>
                <c:pt idx="2">
                  <c:v>Philadelphia</c:v>
                </c:pt>
                <c:pt idx="3">
                  <c:v>Washington DC</c:v>
                </c:pt>
              </c:strCache>
            </c:strRef>
          </c:cat>
          <c:val>
            <c:numRef>
              <c:f>'compare regions '!$B$2:$E$2</c:f>
              <c:numCache>
                <c:formatCode>General</c:formatCode>
                <c:ptCount val="4"/>
                <c:pt idx="0">
                  <c:v>0.87784090000000004</c:v>
                </c:pt>
                <c:pt idx="1">
                  <c:v>1.0832759999999999</c:v>
                </c:pt>
                <c:pt idx="2">
                  <c:v>0.61755260000000001</c:v>
                </c:pt>
                <c:pt idx="3">
                  <c:v>0.52885320000000002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91F-4C24-B361-C9F17E5B3F84}"/>
            </c:ext>
          </c:extLst>
        </c:ser>
        <c:ser>
          <c:idx val="1"/>
          <c:order val="1"/>
          <c:tx>
            <c:strRef>
              <c:f>'compare regions '!$A$3</c:f>
              <c:strCache>
                <c:ptCount val="1"/>
                <c:pt idx="0">
                  <c:v>Sd.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'compare regions '!$B$1:$E$1</c:f>
              <c:strCache>
                <c:ptCount val="4"/>
                <c:pt idx="0">
                  <c:v>Boston</c:v>
                </c:pt>
                <c:pt idx="1">
                  <c:v>New York</c:v>
                </c:pt>
                <c:pt idx="2">
                  <c:v>Philadelphia</c:v>
                </c:pt>
                <c:pt idx="3">
                  <c:v>Washington DC</c:v>
                </c:pt>
              </c:strCache>
            </c:strRef>
          </c:cat>
          <c:val>
            <c:numRef>
              <c:f>'compare regions '!$B$3:$E$3</c:f>
              <c:numCache>
                <c:formatCode>General</c:formatCode>
                <c:ptCount val="4"/>
                <c:pt idx="0">
                  <c:v>0.36995719999999999</c:v>
                </c:pt>
                <c:pt idx="1">
                  <c:v>0.52247100000000002</c:v>
                </c:pt>
                <c:pt idx="2">
                  <c:v>0.27030159999999998</c:v>
                </c:pt>
                <c:pt idx="3">
                  <c:v>0.20969860000000001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191F-4C24-B361-C9F17E5B3F8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594320400"/>
        <c:axId val="594325320"/>
      </c:barChart>
      <c:catAx>
        <c:axId val="59432040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94325320"/>
        <c:crosses val="autoZero"/>
        <c:auto val="1"/>
        <c:lblAlgn val="ctr"/>
        <c:lblOffset val="100"/>
        <c:noMultiLvlLbl val="0"/>
      </c:catAx>
      <c:valAx>
        <c:axId val="59432532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Hours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94320400"/>
        <c:crosses val="autoZero"/>
        <c:crossBetween val="between"/>
      </c:valAx>
      <c:spPr>
        <a:solidFill>
          <a:schemeClr val="bg1"/>
        </a:solidFill>
        <a:ln>
          <a:solidFill>
            <a:srgbClr val="002060"/>
          </a:solidFill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1"/>
    </a:solidFill>
    <a:ln>
      <a:solidFill>
        <a:srgbClr val="C00000"/>
      </a:solidFill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Travel Time by Bus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'compare regions '!$A$7</c:f>
              <c:strCache>
                <c:ptCount val="1"/>
                <c:pt idx="0">
                  <c:v>Average</c:v>
                </c:pt>
              </c:strCache>
            </c:strRef>
          </c:tx>
          <c:spPr>
            <a:solidFill>
              <a:srgbClr val="6699FF"/>
            </a:solidFill>
            <a:ln>
              <a:noFill/>
            </a:ln>
            <a:effectLst/>
          </c:spPr>
          <c:invertIfNegative val="0"/>
          <c:cat>
            <c:strRef>
              <c:f>'compare regions '!$B$6:$E$6</c:f>
              <c:strCache>
                <c:ptCount val="4"/>
                <c:pt idx="0">
                  <c:v>Boston</c:v>
                </c:pt>
                <c:pt idx="1">
                  <c:v>New York</c:v>
                </c:pt>
                <c:pt idx="2">
                  <c:v>Philadelphia</c:v>
                </c:pt>
                <c:pt idx="3">
                  <c:v>Washington DC</c:v>
                </c:pt>
              </c:strCache>
            </c:strRef>
          </c:cat>
          <c:val>
            <c:numRef>
              <c:f>'compare regions '!$B$7:$E$7</c:f>
              <c:numCache>
                <c:formatCode>General</c:formatCode>
                <c:ptCount val="4"/>
                <c:pt idx="0">
                  <c:v>1.1779250000000001</c:v>
                </c:pt>
                <c:pt idx="1">
                  <c:v>1.3016570000000001</c:v>
                </c:pt>
                <c:pt idx="2">
                  <c:v>0.84700059999999999</c:v>
                </c:pt>
                <c:pt idx="3">
                  <c:v>0.64264200000000005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B3D-4868-8D38-BF93B7907B7B}"/>
            </c:ext>
          </c:extLst>
        </c:ser>
        <c:ser>
          <c:idx val="1"/>
          <c:order val="1"/>
          <c:tx>
            <c:strRef>
              <c:f>'compare regions '!$A$8</c:f>
              <c:strCache>
                <c:ptCount val="1"/>
                <c:pt idx="0">
                  <c:v>Sd.</c:v>
                </c:pt>
              </c:strCache>
            </c:strRef>
          </c:tx>
          <c:spPr>
            <a:solidFill>
              <a:srgbClr val="002060"/>
            </a:solidFill>
            <a:ln>
              <a:noFill/>
            </a:ln>
            <a:effectLst/>
          </c:spPr>
          <c:invertIfNegative val="0"/>
          <c:cat>
            <c:strRef>
              <c:f>'compare regions '!$B$6:$E$6</c:f>
              <c:strCache>
                <c:ptCount val="4"/>
                <c:pt idx="0">
                  <c:v>Boston</c:v>
                </c:pt>
                <c:pt idx="1">
                  <c:v>New York</c:v>
                </c:pt>
                <c:pt idx="2">
                  <c:v>Philadelphia</c:v>
                </c:pt>
                <c:pt idx="3">
                  <c:v>Washington DC</c:v>
                </c:pt>
              </c:strCache>
            </c:strRef>
          </c:cat>
          <c:val>
            <c:numRef>
              <c:f>'compare regions '!$B$8:$E$8</c:f>
              <c:numCache>
                <c:formatCode>General</c:formatCode>
                <c:ptCount val="4"/>
                <c:pt idx="0">
                  <c:v>0.75532489999999997</c:v>
                </c:pt>
                <c:pt idx="1">
                  <c:v>0.6432194</c:v>
                </c:pt>
                <c:pt idx="2">
                  <c:v>0.53513659999999996</c:v>
                </c:pt>
                <c:pt idx="3">
                  <c:v>0.56834600000000002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5B3D-4868-8D38-BF93B7907B7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594320400"/>
        <c:axId val="594325320"/>
      </c:barChart>
      <c:catAx>
        <c:axId val="59432040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94325320"/>
        <c:crosses val="autoZero"/>
        <c:auto val="1"/>
        <c:lblAlgn val="ctr"/>
        <c:lblOffset val="100"/>
        <c:noMultiLvlLbl val="0"/>
      </c:catAx>
      <c:valAx>
        <c:axId val="59432532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Hours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94320400"/>
        <c:crosses val="autoZero"/>
        <c:crossBetween val="between"/>
      </c:valAx>
      <c:spPr>
        <a:solidFill>
          <a:schemeClr val="bg1"/>
        </a:solidFill>
        <a:ln>
          <a:solidFill>
            <a:srgbClr val="002060"/>
          </a:solidFill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1"/>
    </a:solidFill>
    <a:ln>
      <a:solidFill>
        <a:srgbClr val="C00000"/>
      </a:solidFill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Travel Time by Rail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'compare regions '!$A$12</c:f>
              <c:strCache>
                <c:ptCount val="1"/>
                <c:pt idx="0">
                  <c:v>Average</c:v>
                </c:pt>
              </c:strCache>
            </c:strRef>
          </c:tx>
          <c:spPr>
            <a:solidFill>
              <a:srgbClr val="92D050"/>
            </a:solidFill>
            <a:ln>
              <a:noFill/>
            </a:ln>
            <a:effectLst/>
          </c:spPr>
          <c:invertIfNegative val="0"/>
          <c:cat>
            <c:strRef>
              <c:f>'compare regions '!$B$11:$E$11</c:f>
              <c:strCache>
                <c:ptCount val="4"/>
                <c:pt idx="0">
                  <c:v>Boston</c:v>
                </c:pt>
                <c:pt idx="1">
                  <c:v>New York</c:v>
                </c:pt>
                <c:pt idx="2">
                  <c:v>Philadelphia</c:v>
                </c:pt>
                <c:pt idx="3">
                  <c:v>Washington DC</c:v>
                </c:pt>
              </c:strCache>
            </c:strRef>
          </c:cat>
          <c:val>
            <c:numRef>
              <c:f>'compare regions '!$B$12:$E$12</c:f>
              <c:numCache>
                <c:formatCode>General</c:formatCode>
                <c:ptCount val="4"/>
                <c:pt idx="0">
                  <c:v>1.8995470000000001</c:v>
                </c:pt>
                <c:pt idx="1">
                  <c:v>1.4166160000000001</c:v>
                </c:pt>
                <c:pt idx="2">
                  <c:v>1.032049</c:v>
                </c:pt>
                <c:pt idx="3">
                  <c:v>0.6903359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2ED-40BF-ADAD-65A03A848E29}"/>
            </c:ext>
          </c:extLst>
        </c:ser>
        <c:ser>
          <c:idx val="1"/>
          <c:order val="1"/>
          <c:tx>
            <c:strRef>
              <c:f>'compare regions '!$A$13</c:f>
              <c:strCache>
                <c:ptCount val="1"/>
                <c:pt idx="0">
                  <c:v>Sd.</c:v>
                </c:pt>
              </c:strCache>
            </c:strRef>
          </c:tx>
          <c:spPr>
            <a:solidFill>
              <a:srgbClr val="006600"/>
            </a:solidFill>
            <a:ln>
              <a:noFill/>
            </a:ln>
            <a:effectLst/>
          </c:spPr>
          <c:invertIfNegative val="0"/>
          <c:cat>
            <c:strRef>
              <c:f>'compare regions '!$B$11:$E$11</c:f>
              <c:strCache>
                <c:ptCount val="4"/>
                <c:pt idx="0">
                  <c:v>Boston</c:v>
                </c:pt>
                <c:pt idx="1">
                  <c:v>New York</c:v>
                </c:pt>
                <c:pt idx="2">
                  <c:v>Philadelphia</c:v>
                </c:pt>
                <c:pt idx="3">
                  <c:v>Washington DC</c:v>
                </c:pt>
              </c:strCache>
            </c:strRef>
          </c:cat>
          <c:val>
            <c:numRef>
              <c:f>'compare regions '!$B$13:$E$13</c:f>
              <c:numCache>
                <c:formatCode>General</c:formatCode>
                <c:ptCount val="4"/>
                <c:pt idx="0">
                  <c:v>0.9461794</c:v>
                </c:pt>
                <c:pt idx="1">
                  <c:v>0.86365289999999995</c:v>
                </c:pt>
                <c:pt idx="2">
                  <c:v>0.45497539999999997</c:v>
                </c:pt>
                <c:pt idx="3">
                  <c:v>0.27899049999999997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22ED-40BF-ADAD-65A03A848E2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594320400"/>
        <c:axId val="594325320"/>
      </c:barChart>
      <c:catAx>
        <c:axId val="59432040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94325320"/>
        <c:crosses val="autoZero"/>
        <c:auto val="1"/>
        <c:lblAlgn val="ctr"/>
        <c:lblOffset val="100"/>
        <c:noMultiLvlLbl val="0"/>
      </c:catAx>
      <c:valAx>
        <c:axId val="59432532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Hours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94320400"/>
        <c:crosses val="autoZero"/>
        <c:crossBetween val="between"/>
      </c:valAx>
      <c:spPr>
        <a:noFill/>
        <a:ln>
          <a:solidFill>
            <a:schemeClr val="tx1"/>
          </a:solidFill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1"/>
    </a:solidFill>
    <a:ln>
      <a:solidFill>
        <a:srgbClr val="C00000"/>
      </a:solidFill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42416" y="2514601"/>
            <a:ext cx="6600451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42416" y="4777380"/>
            <a:ext cx="6600451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F75114-3E24-4D97-9E27-859C0DB216C3}" type="datetimeFigureOut">
              <a:rPr lang="en-US" smtClean="0"/>
              <a:t>3/1/2019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8"/>
          <p:cNvSpPr/>
          <p:nvPr/>
        </p:nvSpPr>
        <p:spPr bwMode="auto">
          <a:xfrm>
            <a:off x="-31719" y="4321158"/>
            <a:ext cx="1395473" cy="781781"/>
          </a:xfrm>
          <a:custGeom>
            <a:avLst/>
            <a:gdLst/>
            <a:ahLst/>
            <a:cxnLst/>
            <a:rect l="l" t="t" r="r" b="b"/>
            <a:pathLst>
              <a:path w="8042" h="10000">
                <a:moveTo>
                  <a:pt x="5799" y="10000"/>
                </a:moveTo>
                <a:cubicBezTo>
                  <a:pt x="5880" y="10000"/>
                  <a:pt x="5934" y="9940"/>
                  <a:pt x="5961" y="9880"/>
                </a:cubicBezTo>
                <a:cubicBezTo>
                  <a:pt x="5961" y="9820"/>
                  <a:pt x="5988" y="9820"/>
                  <a:pt x="5988" y="9820"/>
                </a:cubicBezTo>
                <a:lnTo>
                  <a:pt x="8042" y="5260"/>
                </a:lnTo>
                <a:cubicBezTo>
                  <a:pt x="8096" y="5140"/>
                  <a:pt x="8096" y="4901"/>
                  <a:pt x="8042" y="4721"/>
                </a:cubicBezTo>
                <a:lnTo>
                  <a:pt x="5988" y="221"/>
                </a:lnTo>
                <a:cubicBezTo>
                  <a:pt x="5988" y="160"/>
                  <a:pt x="5961" y="160"/>
                  <a:pt x="5961" y="160"/>
                </a:cubicBezTo>
                <a:cubicBezTo>
                  <a:pt x="5934" y="101"/>
                  <a:pt x="5880" y="41"/>
                  <a:pt x="5799" y="41"/>
                </a:cubicBezTo>
                <a:lnTo>
                  <a:pt x="18" y="0"/>
                </a:lnTo>
                <a:cubicBezTo>
                  <a:pt x="12" y="3330"/>
                  <a:pt x="6" y="6661"/>
                  <a:pt x="0" y="9991"/>
                </a:cubicBezTo>
                <a:lnTo>
                  <a:pt x="5799" y="100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23334" y="4529541"/>
            <a:ext cx="584978" cy="365125"/>
          </a:xfrm>
        </p:spPr>
        <p:txBody>
          <a:bodyPr/>
          <a:lstStyle/>
          <a:p>
            <a:fld id="{F1EEFEF1-0881-4165-AACA-09D113D0CF4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91162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609600"/>
            <a:ext cx="6591985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4354046"/>
            <a:ext cx="6591985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F75114-3E24-4D97-9E27-859C0DB216C3}" type="datetimeFigureOut">
              <a:rPr lang="en-US" smtClean="0"/>
              <a:t>3/1/2019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3166527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3244140"/>
            <a:ext cx="584978" cy="365125"/>
          </a:xfrm>
        </p:spPr>
        <p:txBody>
          <a:bodyPr/>
          <a:lstStyle/>
          <a:p>
            <a:fld id="{F1EEFEF1-0881-4165-AACA-09D113D0CF4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07320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88123" y="609600"/>
            <a:ext cx="6109587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415972" y="3505200"/>
            <a:ext cx="5653888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4354046"/>
            <a:ext cx="6591985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F75114-3E24-4D97-9E27-859C0DB216C3}" type="datetimeFigureOut">
              <a:rPr lang="en-US" smtClean="0"/>
              <a:t>3/1/2019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9" name="Freeform 11"/>
          <p:cNvSpPr/>
          <p:nvPr/>
        </p:nvSpPr>
        <p:spPr bwMode="auto">
          <a:xfrm flipV="1">
            <a:off x="58" y="3166527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3244140"/>
            <a:ext cx="584978" cy="365125"/>
          </a:xfrm>
        </p:spPr>
        <p:txBody>
          <a:bodyPr/>
          <a:lstStyle/>
          <a:p>
            <a:fld id="{F1EEFEF1-0881-4165-AACA-09D113D0CF4D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1808316" y="64800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8169533" y="290530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78958969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2438401"/>
            <a:ext cx="6591985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591985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F75114-3E24-4D97-9E27-859C0DB216C3}" type="datetimeFigureOut">
              <a:rPr lang="en-US" smtClean="0"/>
              <a:t>3/1/2019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F1EEFEF1-0881-4165-AACA-09D113D0CF4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834285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2188123" y="609600"/>
            <a:ext cx="6109587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942415" y="4343400"/>
            <a:ext cx="6688292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688292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F75114-3E24-4D97-9E27-859C0DB216C3}" type="datetimeFigureOut">
              <a:rPr lang="en-US" smtClean="0"/>
              <a:t>3/1/2019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20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F1EEFEF1-0881-4165-AACA-09D113D0CF4D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1808316" y="64800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8169533" y="290530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63385080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6" y="627407"/>
            <a:ext cx="6591984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942415" y="4343400"/>
            <a:ext cx="6591985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591985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F75114-3E24-4D97-9E27-859C0DB216C3}" type="datetimeFigureOut">
              <a:rPr lang="en-US" smtClean="0"/>
              <a:t>3/1/2019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F1EEFEF1-0881-4165-AACA-09D113D0CF4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620327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F75114-3E24-4D97-9E27-859C0DB216C3}" type="datetimeFigureOut">
              <a:rPr lang="en-US" smtClean="0"/>
              <a:t>3/1/2019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EEFEF1-0881-4165-AACA-09D113D0CF4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811362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78535" y="627406"/>
            <a:ext cx="1656132" cy="5283817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42416" y="627406"/>
            <a:ext cx="4716348" cy="5283817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F75114-3E24-4D97-9E27-859C0DB216C3}" type="datetimeFigureOut">
              <a:rPr lang="en-US" smtClean="0"/>
              <a:t>3/1/2019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EEFEF1-0881-4165-AACA-09D113D0CF4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80346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5201" y="624110"/>
            <a:ext cx="6589199" cy="128089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42415" y="2133600"/>
            <a:ext cx="6591985" cy="377762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F75114-3E24-4D97-9E27-859C0DB216C3}" type="datetimeFigureOut">
              <a:rPr lang="en-US" smtClean="0"/>
              <a:t>3/1/2019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EEFEF1-0881-4165-AACA-09D113D0CF4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82407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2074562"/>
            <a:ext cx="6591985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3581400"/>
            <a:ext cx="659198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F75114-3E24-4D97-9E27-859C0DB216C3}" type="datetimeFigureOut">
              <a:rPr lang="en-US" smtClean="0"/>
              <a:t>3/1/2019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58" y="3166527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3244140"/>
            <a:ext cx="584978" cy="365125"/>
          </a:xfrm>
        </p:spPr>
        <p:txBody>
          <a:bodyPr/>
          <a:lstStyle/>
          <a:p>
            <a:fld id="{F1EEFEF1-0881-4165-AACA-09D113D0CF4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60192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942416" y="2136706"/>
            <a:ext cx="3197531" cy="376739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37307" y="2136706"/>
            <a:ext cx="3197093" cy="376739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F75114-3E24-4D97-9E27-859C0DB216C3}" type="datetimeFigureOut">
              <a:rPr lang="en-US" smtClean="0"/>
              <a:t>3/1/2019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787783"/>
            <a:ext cx="584978" cy="365125"/>
          </a:xfrm>
        </p:spPr>
        <p:txBody>
          <a:bodyPr/>
          <a:lstStyle/>
          <a:p>
            <a:fld id="{F1EEFEF1-0881-4165-AACA-09D113D0CF4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93321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65352" y="2226626"/>
            <a:ext cx="287459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942415" y="2802888"/>
            <a:ext cx="3197532" cy="3105703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6154" y="2223398"/>
            <a:ext cx="28732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333715" y="2799660"/>
            <a:ext cx="3195680" cy="3105703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F75114-3E24-4D97-9E27-859C0DB216C3}" type="datetimeFigureOut">
              <a:rPr lang="en-US" smtClean="0"/>
              <a:t>3/1/2019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787783"/>
            <a:ext cx="584978" cy="365125"/>
          </a:xfrm>
        </p:spPr>
        <p:txBody>
          <a:bodyPr/>
          <a:lstStyle/>
          <a:p>
            <a:fld id="{F1EEFEF1-0881-4165-AACA-09D113D0CF4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21548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5200" y="624110"/>
            <a:ext cx="6589200" cy="128089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F75114-3E24-4D97-9E27-859C0DB216C3}" type="datetimeFigureOut">
              <a:rPr lang="en-US" smtClean="0"/>
              <a:t>3/1/2019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EEFEF1-0881-4165-AACA-09D113D0CF4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49882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F75114-3E24-4D97-9E27-859C0DB216C3}" type="datetimeFigureOut">
              <a:rPr lang="en-US" smtClean="0"/>
              <a:t>3/1/2019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EEFEF1-0881-4165-AACA-09D113D0CF4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65513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446088"/>
            <a:ext cx="2629584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3494" y="446089"/>
            <a:ext cx="3790906" cy="5414963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1598613"/>
            <a:ext cx="2629584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F75114-3E24-4D97-9E27-859C0DB216C3}" type="datetimeFigureOut">
              <a:rPr lang="en-US" smtClean="0"/>
              <a:t>3/1/2019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EEFEF1-0881-4165-AACA-09D113D0CF4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45762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4800600"/>
            <a:ext cx="6591985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942415" y="634965"/>
            <a:ext cx="6591985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367338"/>
            <a:ext cx="6591985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F75114-3E24-4D97-9E27-859C0DB216C3}" type="datetimeFigureOut">
              <a:rPr lang="en-US" smtClean="0"/>
              <a:t>3/1/2019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F1EEFEF1-0881-4165-AACA-09D113D0CF4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47532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" name="Group 35"/>
          <p:cNvGrpSpPr/>
          <p:nvPr/>
        </p:nvGrpSpPr>
        <p:grpSpPr>
          <a:xfrm>
            <a:off x="1" y="228600"/>
            <a:ext cx="1981200" cy="6638628"/>
            <a:chOff x="2487613" y="285750"/>
            <a:chExt cx="2428875" cy="5654676"/>
          </a:xfrm>
        </p:grpSpPr>
        <p:sp>
          <p:nvSpPr>
            <p:cNvPr id="37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8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9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0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1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2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3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4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5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6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7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8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49" name="Group 48"/>
          <p:cNvGrpSpPr/>
          <p:nvPr/>
        </p:nvGrpSpPr>
        <p:grpSpPr>
          <a:xfrm>
            <a:off x="20421" y="204"/>
            <a:ext cx="1952272" cy="6853049"/>
            <a:chOff x="6627813" y="195650"/>
            <a:chExt cx="1952625" cy="5678101"/>
          </a:xfrm>
        </p:grpSpPr>
        <p:sp>
          <p:nvSpPr>
            <p:cNvPr id="50" name="Freeform 27"/>
            <p:cNvSpPr/>
            <p:nvPr/>
          </p:nvSpPr>
          <p:spPr bwMode="auto">
            <a:xfrm>
              <a:off x="6627813" y="195650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1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2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3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4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5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6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7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8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9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60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61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62" name="Rectangle 61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945200" y="624110"/>
            <a:ext cx="6589200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2133600"/>
            <a:ext cx="6591985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772400" y="6135089"/>
            <a:ext cx="766380" cy="3701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F75114-3E24-4D97-9E27-859C0DB216C3}" type="datetimeFigureOut">
              <a:rPr lang="en-US" smtClean="0"/>
              <a:t>3/1/2019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42415" y="6135809"/>
            <a:ext cx="57164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11228" y="787783"/>
            <a:ext cx="58497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F1EEFEF1-0881-4165-AACA-09D113D0CF4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15753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03" r:id="rId1"/>
    <p:sldLayoutId id="2147484004" r:id="rId2"/>
    <p:sldLayoutId id="2147484005" r:id="rId3"/>
    <p:sldLayoutId id="2147484006" r:id="rId4"/>
    <p:sldLayoutId id="2147484007" r:id="rId5"/>
    <p:sldLayoutId id="2147484008" r:id="rId6"/>
    <p:sldLayoutId id="2147484009" r:id="rId7"/>
    <p:sldLayoutId id="2147484010" r:id="rId8"/>
    <p:sldLayoutId id="2147484011" r:id="rId9"/>
    <p:sldLayoutId id="2147484012" r:id="rId10"/>
    <p:sldLayoutId id="2147484013" r:id="rId11"/>
    <p:sldLayoutId id="2147484014" r:id="rId12"/>
    <p:sldLayoutId id="2147484015" r:id="rId13"/>
    <p:sldLayoutId id="2147484016" r:id="rId14"/>
    <p:sldLayoutId id="2147484017" r:id="rId15"/>
    <p:sldLayoutId id="2147484018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g"/><Relationship Id="rId4" Type="http://schemas.openxmlformats.org/officeDocument/2006/relationships/image" Target="../media/image3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aliper.com/transcad/mapping.htm" TargetMode="Externa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3.png"/><Relationship Id="rId4" Type="http://schemas.openxmlformats.org/officeDocument/2006/relationships/image" Target="../media/image12.em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4.xml"/><Relationship Id="rId4" Type="http://schemas.openxmlformats.org/officeDocument/2006/relationships/chart" Target="../charts/chart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png"/><Relationship Id="rId4" Type="http://schemas.openxmlformats.org/officeDocument/2006/relationships/chart" Target="../charts/char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C20E5752-5102-4E0A-9F94-86E561223432}"/>
              </a:ext>
            </a:extLst>
          </p:cNvPr>
          <p:cNvSpPr/>
          <p:nvPr/>
        </p:nvSpPr>
        <p:spPr>
          <a:xfrm>
            <a:off x="2107865" y="5977055"/>
            <a:ext cx="5467350" cy="51435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object 5">
            <a:extLst>
              <a:ext uri="{FF2B5EF4-FFF2-40B4-BE49-F238E27FC236}">
                <a16:creationId xmlns:a16="http://schemas.microsoft.com/office/drawing/2014/main" id="{47909D2A-3D25-4E49-AAD4-BC8F64DAEEBA}"/>
              </a:ext>
            </a:extLst>
          </p:cNvPr>
          <p:cNvSpPr txBox="1"/>
          <p:nvPr/>
        </p:nvSpPr>
        <p:spPr>
          <a:xfrm>
            <a:off x="1280160" y="152400"/>
            <a:ext cx="7155528" cy="224299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marR="11000" algn="ctr">
              <a:lnSpc>
                <a:spcPct val="11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2800" cap="all" spc="-108" dirty="0">
                <a:ln w="3175" cmpd="sng">
                  <a:noFill/>
                </a:ln>
                <a:solidFill>
                  <a:srgbClr val="0070C0"/>
                </a:solidFill>
                <a:ea typeface="+mj-ea"/>
                <a:cs typeface="Calibri" panose="020F0502020204030204" pitchFamily="34" charset="0"/>
              </a:rPr>
              <a:t>A Northeast Megaregion Travel Demand &amp; Investment Model:</a:t>
            </a:r>
          </a:p>
          <a:p>
            <a:pPr marR="11000" algn="ctr">
              <a:lnSpc>
                <a:spcPct val="11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2800" b="1" cap="all" spc="-108" dirty="0">
                <a:ln w="3175" cmpd="sng">
                  <a:noFill/>
                </a:ln>
                <a:solidFill>
                  <a:srgbClr val="0070C0"/>
                </a:solidFill>
                <a:ea typeface="+mj-ea"/>
                <a:cs typeface="Calibri" panose="020F0502020204030204" pitchFamily="34" charset="0"/>
              </a:rPr>
              <a:t>Project Overview</a:t>
            </a:r>
            <a:endParaRPr lang="en-US" sz="2800" b="1" cap="all" dirty="0">
              <a:ln w="3175" cmpd="sng">
                <a:noFill/>
              </a:ln>
              <a:solidFill>
                <a:srgbClr val="0070C0"/>
              </a:solidFill>
              <a:ea typeface="+mj-ea"/>
              <a:cs typeface="Calibri" panose="020F0502020204030204" pitchFamily="34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B5F7FA1-0B2A-40E5-9FA6-B1EB74F1C3BF}"/>
              </a:ext>
            </a:extLst>
          </p:cNvPr>
          <p:cNvSpPr/>
          <p:nvPr/>
        </p:nvSpPr>
        <p:spPr>
          <a:xfrm>
            <a:off x="1676709" y="2757312"/>
            <a:ext cx="6201085" cy="24622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376" algn="ctr">
              <a:spcBef>
                <a:spcPts val="600"/>
              </a:spcBef>
            </a:pPr>
            <a:r>
              <a:rPr lang="en-US" sz="2000" spc="-43" dirty="0">
                <a:solidFill>
                  <a:schemeClr val="tx1">
                    <a:lumMod val="65000"/>
                    <a:lumOff val="35000"/>
                  </a:schemeClr>
                </a:solidFill>
                <a:cs typeface="Arial"/>
              </a:rPr>
              <a:t>John Landis, PI</a:t>
            </a:r>
          </a:p>
          <a:p>
            <a:pPr marL="45376" algn="ctr">
              <a:spcBef>
                <a:spcPts val="600"/>
              </a:spcBef>
            </a:pPr>
            <a:r>
              <a:rPr lang="en-US" spc="-43" dirty="0">
                <a:solidFill>
                  <a:schemeClr val="tx1">
                    <a:lumMod val="65000"/>
                    <a:lumOff val="35000"/>
                  </a:schemeClr>
                </a:solidFill>
                <a:cs typeface="Arial"/>
              </a:rPr>
              <a:t>Mohammed Arif Khan, Ruochang Huang, Yuting Sun, Yipeng Peng, Mengting Yu, Dhruvi </a:t>
            </a:r>
            <a:r>
              <a:rPr lang="en-US" spc="-43" dirty="0" err="1">
                <a:solidFill>
                  <a:schemeClr val="tx1">
                    <a:lumMod val="65000"/>
                    <a:lumOff val="35000"/>
                  </a:schemeClr>
                </a:solidFill>
                <a:cs typeface="Arial"/>
              </a:rPr>
              <a:t>Khothari</a:t>
            </a:r>
            <a:endParaRPr lang="en-US" spc="-43" dirty="0">
              <a:solidFill>
                <a:schemeClr val="tx1">
                  <a:lumMod val="65000"/>
                  <a:lumOff val="35000"/>
                </a:schemeClr>
              </a:solidFill>
              <a:cs typeface="Arial"/>
            </a:endParaRPr>
          </a:p>
          <a:p>
            <a:pPr marL="45376" algn="ctr">
              <a:spcBef>
                <a:spcPts val="600"/>
              </a:spcBef>
            </a:pPr>
            <a:endParaRPr lang="en-US" spc="-43" dirty="0">
              <a:solidFill>
                <a:schemeClr val="tx1">
                  <a:lumMod val="65000"/>
                  <a:lumOff val="35000"/>
                </a:schemeClr>
              </a:solidFill>
              <a:cs typeface="Arial"/>
            </a:endParaRPr>
          </a:p>
          <a:p>
            <a:pPr marL="45376" algn="ctr">
              <a:spcBef>
                <a:spcPts val="600"/>
              </a:spcBef>
            </a:pPr>
            <a:r>
              <a:rPr lang="en-US" sz="2000" spc="-43" dirty="0">
                <a:solidFill>
                  <a:schemeClr val="tx1">
                    <a:lumMod val="65000"/>
                    <a:lumOff val="35000"/>
                  </a:schemeClr>
                </a:solidFill>
                <a:cs typeface="Arial"/>
              </a:rPr>
              <a:t>University Transportation Center for</a:t>
            </a:r>
          </a:p>
          <a:p>
            <a:pPr marL="45376" algn="ctr">
              <a:spcBef>
                <a:spcPts val="600"/>
              </a:spcBef>
            </a:pPr>
            <a:r>
              <a:rPr lang="en-US" sz="2000" b="1" spc="-43" dirty="0">
                <a:solidFill>
                  <a:srgbClr val="0070C0"/>
                </a:solidFill>
                <a:cs typeface="Arial"/>
              </a:rPr>
              <a:t>Cooperative Mobility for Competitive Megaregions (CM2)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E7D62E8C-E7BD-4B0F-B935-5A443BC84A98}"/>
              </a:ext>
            </a:extLst>
          </p:cNvPr>
          <p:cNvGrpSpPr/>
          <p:nvPr/>
        </p:nvGrpSpPr>
        <p:grpSpPr>
          <a:xfrm>
            <a:off x="2184065" y="6015155"/>
            <a:ext cx="5238750" cy="457200"/>
            <a:chOff x="694647" y="41305616"/>
            <a:chExt cx="20863681" cy="1694657"/>
          </a:xfrm>
        </p:grpSpPr>
        <p:sp>
          <p:nvSpPr>
            <p:cNvPr id="12" name="bk object 21">
              <a:extLst>
                <a:ext uri="{FF2B5EF4-FFF2-40B4-BE49-F238E27FC236}">
                  <a16:creationId xmlns:a16="http://schemas.microsoft.com/office/drawing/2014/main" id="{28DDEC2B-AC15-4BEC-BF4B-27DE548EA4C0}"/>
                </a:ext>
              </a:extLst>
            </p:cNvPr>
            <p:cNvSpPr/>
            <p:nvPr/>
          </p:nvSpPr>
          <p:spPr>
            <a:xfrm>
              <a:off x="12648426" y="41550213"/>
              <a:ext cx="3316498" cy="1450057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8486" dirty="0"/>
            </a:p>
          </p:txBody>
        </p:sp>
        <p:sp>
          <p:nvSpPr>
            <p:cNvPr id="13" name="bk object 22">
              <a:extLst>
                <a:ext uri="{FF2B5EF4-FFF2-40B4-BE49-F238E27FC236}">
                  <a16:creationId xmlns:a16="http://schemas.microsoft.com/office/drawing/2014/main" id="{16D12ED8-4412-4BE3-B743-763EDFF46C7F}"/>
                </a:ext>
              </a:extLst>
            </p:cNvPr>
            <p:cNvSpPr/>
            <p:nvPr/>
          </p:nvSpPr>
          <p:spPr>
            <a:xfrm>
              <a:off x="16932955" y="41305616"/>
              <a:ext cx="4625373" cy="1694654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8486" dirty="0"/>
            </a:p>
          </p:txBody>
        </p:sp>
        <p:sp>
          <p:nvSpPr>
            <p:cNvPr id="14" name="bk object 23">
              <a:extLst>
                <a:ext uri="{FF2B5EF4-FFF2-40B4-BE49-F238E27FC236}">
                  <a16:creationId xmlns:a16="http://schemas.microsoft.com/office/drawing/2014/main" id="{72F3D36B-0EF8-447D-B438-DC4D04FECD3E}"/>
                </a:ext>
              </a:extLst>
            </p:cNvPr>
            <p:cNvSpPr/>
            <p:nvPr/>
          </p:nvSpPr>
          <p:spPr>
            <a:xfrm>
              <a:off x="694647" y="41509169"/>
              <a:ext cx="5250058" cy="1491101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8486" dirty="0"/>
            </a:p>
          </p:txBody>
        </p:sp>
        <p:sp>
          <p:nvSpPr>
            <p:cNvPr id="15" name="bk object 24">
              <a:extLst>
                <a:ext uri="{FF2B5EF4-FFF2-40B4-BE49-F238E27FC236}">
                  <a16:creationId xmlns:a16="http://schemas.microsoft.com/office/drawing/2014/main" id="{4C518543-118E-4AE8-902E-69CFF09A8DE9}"/>
                </a:ext>
              </a:extLst>
            </p:cNvPr>
            <p:cNvSpPr/>
            <p:nvPr/>
          </p:nvSpPr>
          <p:spPr>
            <a:xfrm>
              <a:off x="7022434" y="41554698"/>
              <a:ext cx="4367332" cy="1445575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8486" dirty="0"/>
            </a:p>
          </p:txBody>
        </p:sp>
      </p:grpSp>
    </p:spTree>
    <p:extLst>
      <p:ext uri="{BB962C8B-B14F-4D97-AF65-F5344CB8AC3E}">
        <p14:creationId xmlns:p14="http://schemas.microsoft.com/office/powerpoint/2010/main" val="402809630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A3D7D0-90FE-4A20-9320-E4278AD94E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11178" y="238143"/>
            <a:ext cx="7199577" cy="983582"/>
          </a:xfrm>
        </p:spPr>
        <p:txBody>
          <a:bodyPr>
            <a:noAutofit/>
          </a:bodyPr>
          <a:lstStyle/>
          <a:p>
            <a:pPr algn="ctr"/>
            <a:r>
              <a:rPr lang="en-US" i="1" dirty="0">
                <a:solidFill>
                  <a:srgbClr val="0070C0"/>
                </a:solidFill>
              </a:rPr>
              <a:t>Modeling Platform: </a:t>
            </a:r>
            <a:r>
              <a:rPr lang="en-US" i="1" dirty="0" err="1">
                <a:solidFill>
                  <a:srgbClr val="0070C0"/>
                </a:solidFill>
              </a:rPr>
              <a:t>TransCAD</a:t>
            </a:r>
            <a:endParaRPr lang="en-US" i="1" dirty="0">
              <a:solidFill>
                <a:srgbClr val="0070C0"/>
              </a:solidFill>
            </a:endParaRPr>
          </a:p>
        </p:txBody>
      </p:sp>
      <p:pic>
        <p:nvPicPr>
          <p:cNvPr id="5" name="Content Placeholder 4" descr="A close up of a map&#10;&#10;Description generated with high confidence">
            <a:extLst>
              <a:ext uri="{FF2B5EF4-FFF2-40B4-BE49-F238E27FC236}">
                <a16:creationId xmlns:a16="http://schemas.microsoft.com/office/drawing/2014/main" id="{8C712AB4-3CDA-4181-A0A1-6C0E25720CC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5836" y="1702626"/>
            <a:ext cx="5064470" cy="3815857"/>
          </a:xfr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CA626DE8-D868-4B8C-94B2-82A744415C14}"/>
              </a:ext>
            </a:extLst>
          </p:cNvPr>
          <p:cNvSpPr txBox="1"/>
          <p:nvPr/>
        </p:nvSpPr>
        <p:spPr>
          <a:xfrm>
            <a:off x="5803294" y="1170333"/>
            <a:ext cx="3112169" cy="51398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Bef>
                <a:spcPts val="600"/>
              </a:spcBef>
              <a:spcAft>
                <a:spcPts val="600"/>
              </a:spcAft>
              <a:buClr>
                <a:srgbClr val="C00000"/>
              </a:buClr>
              <a:buFont typeface="Courier New" panose="02070309020205020404" pitchFamily="49" charset="0"/>
              <a:buChar char="o"/>
            </a:pPr>
            <a:r>
              <a:rPr lang="en-US" dirty="0">
                <a:solidFill>
                  <a:schemeClr val="bg2">
                    <a:lumMod val="25000"/>
                  </a:schemeClr>
                </a:solidFill>
              </a:rPr>
              <a:t>Integrated GIS, travel demand modeling, and facility-assignment procedures at multiple scales.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Clr>
                <a:srgbClr val="C00000"/>
              </a:buClr>
              <a:buFont typeface="Courier New" panose="02070309020205020404" pitchFamily="49" charset="0"/>
              <a:buChar char="o"/>
            </a:pPr>
            <a:r>
              <a:rPr lang="en-US" dirty="0">
                <a:solidFill>
                  <a:schemeClr val="bg2">
                    <a:lumMod val="25000"/>
                  </a:schemeClr>
                </a:solidFill>
              </a:rPr>
              <a:t>Already used by many MPOs.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Clr>
                <a:srgbClr val="C00000"/>
              </a:buClr>
              <a:buFont typeface="Courier New" panose="02070309020205020404" pitchFamily="49" charset="0"/>
              <a:buChar char="o"/>
            </a:pPr>
            <a:r>
              <a:rPr lang="en-US" dirty="0">
                <a:solidFill>
                  <a:schemeClr val="bg2">
                    <a:lumMod val="25000"/>
                  </a:schemeClr>
                </a:solidFill>
              </a:rPr>
              <a:t>Extensive data included. Excellent technical support.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Clr>
                <a:srgbClr val="C00000"/>
              </a:buClr>
              <a:buFont typeface="Courier New" panose="02070309020205020404" pitchFamily="49" charset="0"/>
              <a:buChar char="o"/>
            </a:pPr>
            <a:r>
              <a:rPr lang="en-US" dirty="0">
                <a:solidFill>
                  <a:schemeClr val="bg2">
                    <a:lumMod val="25000"/>
                  </a:schemeClr>
                </a:solidFill>
              </a:rPr>
              <a:t>Strong visualization tools.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Clr>
                <a:srgbClr val="C00000"/>
              </a:buClr>
              <a:buFont typeface="Courier New" panose="02070309020205020404" pitchFamily="49" charset="0"/>
              <a:buChar char="o"/>
            </a:pPr>
            <a:r>
              <a:rPr lang="en-US" dirty="0">
                <a:solidFill>
                  <a:schemeClr val="bg2">
                    <a:lumMod val="25000"/>
                  </a:schemeClr>
                </a:solidFill>
              </a:rPr>
              <a:t>Imports and exports a wide variety of data formats.  Macro- and script-friendly.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8301D2A-0587-4A7E-B726-F2A4566AFEF8}"/>
              </a:ext>
            </a:extLst>
          </p:cNvPr>
          <p:cNvSpPr/>
          <p:nvPr/>
        </p:nvSpPr>
        <p:spPr>
          <a:xfrm>
            <a:off x="1211178" y="5784866"/>
            <a:ext cx="440183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hlinkClick r:id="rId3"/>
              </a:rPr>
              <a:t>https://www.caliper.com/transcad/mapping.htm</a:t>
            </a:r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97479093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A3D7D0-90FE-4A20-9320-E4278AD94E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71421" y="547128"/>
            <a:ext cx="7059195" cy="525569"/>
          </a:xfrm>
        </p:spPr>
        <p:txBody>
          <a:bodyPr>
            <a:noAutofit/>
          </a:bodyPr>
          <a:lstStyle/>
          <a:p>
            <a:pPr algn="ctr"/>
            <a:r>
              <a:rPr lang="en-US" i="1" dirty="0">
                <a:solidFill>
                  <a:srgbClr val="0070C0"/>
                </a:solidFill>
              </a:rPr>
              <a:t>Three Geographies (1-4-1)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232D8D9-AB97-4770-9B15-270977E3C94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74606" y="1364566"/>
            <a:ext cx="7323806" cy="4946945"/>
          </a:xfrm>
          <a:solidFill>
            <a:schemeClr val="accent4">
              <a:lumMod val="20000"/>
              <a:lumOff val="80000"/>
            </a:schemeClr>
          </a:solidFill>
        </p:spPr>
        <p:txBody>
          <a:bodyPr>
            <a:noAutofit/>
          </a:bodyPr>
          <a:lstStyle/>
          <a:p>
            <a:pPr marL="0" indent="0">
              <a:lnSpc>
                <a:spcPts val="2300"/>
              </a:lnSpc>
              <a:spcBef>
                <a:spcPts val="600"/>
              </a:spcBef>
              <a:spcAft>
                <a:spcPts val="600"/>
              </a:spcAft>
              <a:buClr>
                <a:srgbClr val="C00000"/>
              </a:buClr>
              <a:buSzPct val="50000"/>
              <a:buNone/>
            </a:pPr>
            <a:endParaRPr lang="en-US" sz="3600" b="1" u="sng" dirty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12713" indent="0">
              <a:lnSpc>
                <a:spcPts val="2300"/>
              </a:lnSpc>
              <a:spcBef>
                <a:spcPts val="600"/>
              </a:spcBef>
              <a:spcAft>
                <a:spcPts val="600"/>
              </a:spcAft>
              <a:buClr>
                <a:srgbClr val="C00000"/>
              </a:buClr>
              <a:buSzPct val="50000"/>
              <a:buNone/>
            </a:pPr>
            <a:r>
              <a:rPr lang="en-US" sz="3600" b="1" u="sng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</a:t>
            </a:r>
            <a:r>
              <a:rPr lang="en-US" b="1" u="sng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Inter-metropolitan</a:t>
            </a:r>
            <a:r>
              <a:rPr lang="en-US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multi-modal travel demand model</a:t>
            </a:r>
            <a:r>
              <a:rPr lang="en-US" b="1" dirty="0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for modeling passenger </a:t>
            </a:r>
            <a:r>
              <a:rPr lang="en-US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trips greater than 25 miles. </a:t>
            </a:r>
            <a:r>
              <a:rPr lang="en-US" dirty="0">
                <a:solidFill>
                  <a:srgbClr val="7030A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162 county-based zones, based in part on survey data from the 2017 National Household Travel Survey (NHTS) data.</a:t>
            </a:r>
            <a:r>
              <a:rPr 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b="1" u="sng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Modes</a:t>
            </a:r>
            <a:r>
              <a:rPr lang="en-US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  </a:t>
            </a:r>
            <a:r>
              <a:rPr lang="en-US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Highway, Amtrak, commuter rail, inter-city bus, air. </a:t>
            </a:r>
          </a:p>
          <a:p>
            <a:pPr marL="112713" indent="0">
              <a:lnSpc>
                <a:spcPts val="2300"/>
              </a:lnSpc>
              <a:spcBef>
                <a:spcPts val="1200"/>
              </a:spcBef>
              <a:spcAft>
                <a:spcPts val="600"/>
              </a:spcAft>
              <a:buClr>
                <a:srgbClr val="C00000"/>
              </a:buClr>
              <a:buSzPct val="50000"/>
              <a:buNone/>
            </a:pPr>
            <a:r>
              <a:rPr lang="en-US" sz="36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4</a:t>
            </a:r>
            <a:r>
              <a:rPr lang="en-US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I</a:t>
            </a:r>
            <a:r>
              <a:rPr lang="en-US" b="1" u="sng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ntra-metropolitan</a:t>
            </a:r>
            <a:r>
              <a:rPr lang="en-US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travel demand models </a:t>
            </a: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</a:t>
            </a:r>
            <a:r>
              <a:rPr lang="en-US" dirty="0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Boston-Providence-Worcester, Greater New York, Greater Philadelphia, Baltimore-Washington-Richmond) for modeling passenger </a:t>
            </a:r>
            <a:r>
              <a:rPr lang="en-US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trips greater than 3 miles (and less than 25) </a:t>
            </a:r>
            <a:r>
              <a:rPr lang="en-US" dirty="0">
                <a:solidFill>
                  <a:srgbClr val="7030A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916 zip code-based zones using drawing on ACS &amp; CBP data</a:t>
            </a: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en-US" b="1" u="sng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Modes</a:t>
            </a:r>
            <a:r>
              <a:rPr lang="en-US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  <a:r>
              <a:rPr lang="en-US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Highway, commuter rail subway &amp; light rail, metro bus, other.</a:t>
            </a:r>
          </a:p>
          <a:p>
            <a:pPr marL="112713" indent="0">
              <a:lnSpc>
                <a:spcPts val="2300"/>
              </a:lnSpc>
              <a:spcBef>
                <a:spcPts val="1200"/>
              </a:spcBef>
              <a:spcAft>
                <a:spcPts val="600"/>
              </a:spcAft>
              <a:buClr>
                <a:srgbClr val="C00000"/>
              </a:buClr>
              <a:buSzPct val="50000"/>
              <a:buNone/>
            </a:pPr>
            <a:r>
              <a:rPr lang="en-US" sz="36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 </a:t>
            </a:r>
            <a:r>
              <a:rPr lang="en-US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National scale freight </a:t>
            </a:r>
            <a:r>
              <a:rPr lang="en-US" b="1" u="sng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commodity flow model </a:t>
            </a:r>
            <a:r>
              <a:rPr lang="en-US" dirty="0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for modeling truck &amp; rail, freight flows (tons and value) in and out of major metropolitan areas in the Northeast Megaregion.</a:t>
            </a: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</a:t>
            </a:r>
            <a:r>
              <a:rPr 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Based on FHWA’s Freight Analysis Framework (FAF) flow data. </a:t>
            </a:r>
            <a:r>
              <a:rPr lang="en-US" b="1" u="sng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Modes:</a:t>
            </a:r>
            <a:r>
              <a:rPr lang="en-US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</a:t>
            </a:r>
            <a:r>
              <a:rPr lang="en-US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Truck and rail</a:t>
            </a:r>
          </a:p>
        </p:txBody>
      </p:sp>
    </p:spTree>
    <p:extLst>
      <p:ext uri="{BB962C8B-B14F-4D97-AF65-F5344CB8AC3E}">
        <p14:creationId xmlns:p14="http://schemas.microsoft.com/office/powerpoint/2010/main" val="163606615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A3D7D0-90FE-4A20-9320-E4278AD94E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0411" y="399306"/>
            <a:ext cx="8220973" cy="525569"/>
          </a:xfrm>
        </p:spPr>
        <p:txBody>
          <a:bodyPr>
            <a:noAutofit/>
          </a:bodyPr>
          <a:lstStyle/>
          <a:p>
            <a:pPr algn="ctr"/>
            <a:r>
              <a:rPr lang="en-US" i="1" dirty="0">
                <a:solidFill>
                  <a:srgbClr val="0070C0"/>
                </a:solidFill>
              </a:rPr>
              <a:t>Three Modeling Geographies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4043" y="1595463"/>
            <a:ext cx="3836251" cy="493790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40898" y="1597063"/>
            <a:ext cx="3833263" cy="4936304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874043" y="1226131"/>
            <a:ext cx="40799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7030A0"/>
                </a:solidFill>
              </a:rPr>
              <a:t>Megaregional </a:t>
            </a:r>
            <a:r>
              <a:rPr lang="en-US" b="1" dirty="0" err="1">
                <a:solidFill>
                  <a:srgbClr val="7030A0"/>
                </a:solidFill>
              </a:rPr>
              <a:t>Superzones</a:t>
            </a:r>
            <a:r>
              <a:rPr lang="en-US" b="1" dirty="0">
                <a:solidFill>
                  <a:srgbClr val="7030A0"/>
                </a:solidFill>
              </a:rPr>
              <a:t> (n=162)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205661" y="1226131"/>
            <a:ext cx="30828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7030A0"/>
                </a:solidFill>
              </a:rPr>
              <a:t>Super-metro TAZs (n=916)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958702" y="1672407"/>
            <a:ext cx="275928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rgbClr val="7030A0"/>
                </a:solidFill>
              </a:rPr>
              <a:t>For Inter-metropolitan Trips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4840898" y="1672407"/>
            <a:ext cx="261232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rgbClr val="7030A0"/>
                </a:solidFill>
              </a:rPr>
              <a:t>For Intra-metropolitan Trips</a:t>
            </a:r>
          </a:p>
        </p:txBody>
      </p:sp>
    </p:spTree>
    <p:extLst>
      <p:ext uri="{BB962C8B-B14F-4D97-AF65-F5344CB8AC3E}">
        <p14:creationId xmlns:p14="http://schemas.microsoft.com/office/powerpoint/2010/main" val="211922074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A3D7D0-90FE-4A20-9320-E4278AD94E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02979" y="366654"/>
            <a:ext cx="7326614" cy="525569"/>
          </a:xfrm>
        </p:spPr>
        <p:txBody>
          <a:bodyPr>
            <a:noAutofit/>
          </a:bodyPr>
          <a:lstStyle/>
          <a:p>
            <a:pPr algn="ctr"/>
            <a:r>
              <a:rPr lang="en-US" i="1" dirty="0">
                <a:solidFill>
                  <a:srgbClr val="0070C0"/>
                </a:solidFill>
              </a:rPr>
              <a:t>Three Modeling Geographies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5193" y="1311442"/>
            <a:ext cx="8279733" cy="5240570"/>
          </a:xfrm>
          <a:prstGeom prst="rect">
            <a:avLst/>
          </a:prstGeom>
          <a:ln w="12700">
            <a:solidFill>
              <a:schemeClr val="accent4"/>
            </a:solidFill>
          </a:ln>
        </p:spPr>
      </p:pic>
      <p:sp>
        <p:nvSpPr>
          <p:cNvPr id="7" name="TextBox 6"/>
          <p:cNvSpPr txBox="1"/>
          <p:nvPr/>
        </p:nvSpPr>
        <p:spPr>
          <a:xfrm>
            <a:off x="597316" y="5978605"/>
            <a:ext cx="31951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Modified FAF Zones (</a:t>
            </a:r>
            <a:r>
              <a:rPr lang="en-US" b="1" dirty="0">
                <a:solidFill>
                  <a:srgbClr val="FF0000"/>
                </a:solidFill>
              </a:rPr>
              <a:t>16</a:t>
            </a:r>
            <a:r>
              <a:rPr lang="en-US" dirty="0"/>
              <a:t>/</a:t>
            </a:r>
            <a:r>
              <a:rPr lang="en-US" b="1" dirty="0">
                <a:solidFill>
                  <a:schemeClr val="accent6">
                    <a:lumMod val="75000"/>
                  </a:schemeClr>
                </a:solidFill>
              </a:rPr>
              <a:t>39</a:t>
            </a:r>
            <a:r>
              <a:rPr lang="en-US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26713295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A3D7D0-90FE-4A20-9320-E4278AD94E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8627" y="1125758"/>
            <a:ext cx="2289632" cy="1524000"/>
          </a:xfrm>
        </p:spPr>
        <p:txBody>
          <a:bodyPr>
            <a:noAutofit/>
          </a:bodyPr>
          <a:lstStyle/>
          <a:p>
            <a:pPr algn="r"/>
            <a:r>
              <a:rPr lang="en-US" sz="28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Our </a:t>
            </a:r>
            <a:br>
              <a:rPr lang="en-US" sz="28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28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Highway Network:</a:t>
            </a:r>
            <a:br>
              <a:rPr lang="en-US" sz="28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28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3.3 </a:t>
            </a:r>
            <a:br>
              <a:rPr lang="en-US" sz="28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28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Million(!)</a:t>
            </a:r>
            <a:br>
              <a:rPr lang="en-US" sz="28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28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Limited Access, Arterial, &amp; Major Street Road</a:t>
            </a:r>
            <a:br>
              <a:rPr lang="en-US" sz="28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28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Links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FDBAA367-D078-4C60-901F-13D0973C51A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6487" y="284673"/>
            <a:ext cx="5975785" cy="6362578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02470271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A3D7D0-90FE-4A20-9320-E4278AD94E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3218" y="1438776"/>
            <a:ext cx="2281435" cy="1524000"/>
          </a:xfrm>
        </p:spPr>
        <p:txBody>
          <a:bodyPr>
            <a:noAutofit/>
          </a:bodyPr>
          <a:lstStyle/>
          <a:p>
            <a:pPr algn="r"/>
            <a:r>
              <a:rPr lang="en-US" sz="28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Our</a:t>
            </a:r>
            <a:br>
              <a:rPr lang="en-US" sz="28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28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Transit Systems:</a:t>
            </a:r>
            <a:br>
              <a:rPr lang="en-US" sz="28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28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>
                <a:solidFill>
                  <a:srgbClr val="0070C0"/>
                </a:solidFill>
              </a:rPr>
              <a:t>25+</a:t>
            </a:r>
            <a:br>
              <a:rPr lang="en-US" sz="2800" dirty="0">
                <a:solidFill>
                  <a:srgbClr val="0070C0"/>
                </a:solidFill>
              </a:rPr>
            </a:br>
            <a:r>
              <a:rPr lang="en-US" sz="2800" dirty="0">
                <a:solidFill>
                  <a:srgbClr val="0070C0"/>
                </a:solidFill>
              </a:rPr>
              <a:t>Major Transit Systems; </a:t>
            </a:r>
            <a:br>
              <a:rPr lang="en-US" sz="2800" dirty="0">
                <a:solidFill>
                  <a:srgbClr val="0070C0"/>
                </a:solidFill>
              </a:rPr>
            </a:br>
            <a:r>
              <a:rPr lang="en-US" sz="2800" dirty="0">
                <a:solidFill>
                  <a:srgbClr val="0070C0"/>
                </a:solidFill>
              </a:rPr>
              <a:t>6 Rail &amp;</a:t>
            </a:r>
            <a:br>
              <a:rPr lang="en-US" sz="2800" dirty="0">
                <a:solidFill>
                  <a:srgbClr val="0070C0"/>
                </a:solidFill>
              </a:rPr>
            </a:br>
            <a:r>
              <a:rPr lang="en-US" sz="2800" dirty="0">
                <a:solidFill>
                  <a:srgbClr val="0070C0"/>
                </a:solidFill>
              </a:rPr>
              <a:t>Bus Transit</a:t>
            </a:r>
            <a:br>
              <a:rPr lang="en-US" sz="2800" dirty="0">
                <a:solidFill>
                  <a:srgbClr val="0070C0"/>
                </a:solidFill>
              </a:rPr>
            </a:br>
            <a:r>
              <a:rPr lang="en-US" sz="2800" dirty="0">
                <a:solidFill>
                  <a:srgbClr val="0070C0"/>
                </a:solidFill>
              </a:rPr>
              <a:t>Modes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0501D6BB-F1E9-491D-9E32-8F9C7BBE4E6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6306" y="316258"/>
            <a:ext cx="6191222" cy="6334709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400922809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23769487"/>
              </p:ext>
            </p:extLst>
          </p:nvPr>
        </p:nvGraphicFramePr>
        <p:xfrm>
          <a:off x="405442" y="1052424"/>
          <a:ext cx="8376248" cy="550909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76709">
                  <a:extLst>
                    <a:ext uri="{9D8B030D-6E8A-4147-A177-3AD203B41FA5}">
                      <a16:colId xmlns:a16="http://schemas.microsoft.com/office/drawing/2014/main" val="3599736038"/>
                    </a:ext>
                  </a:extLst>
                </a:gridCol>
                <a:gridCol w="2406770">
                  <a:extLst>
                    <a:ext uri="{9D8B030D-6E8A-4147-A177-3AD203B41FA5}">
                      <a16:colId xmlns:a16="http://schemas.microsoft.com/office/drawing/2014/main" val="19779095"/>
                    </a:ext>
                  </a:extLst>
                </a:gridCol>
                <a:gridCol w="2598707">
                  <a:extLst>
                    <a:ext uri="{9D8B030D-6E8A-4147-A177-3AD203B41FA5}">
                      <a16:colId xmlns:a16="http://schemas.microsoft.com/office/drawing/2014/main" val="559627151"/>
                    </a:ext>
                  </a:extLst>
                </a:gridCol>
                <a:gridCol w="2094062">
                  <a:extLst>
                    <a:ext uri="{9D8B030D-6E8A-4147-A177-3AD203B41FA5}">
                      <a16:colId xmlns:a16="http://schemas.microsoft.com/office/drawing/2014/main" val="3251535639"/>
                    </a:ext>
                  </a:extLst>
                </a:gridCol>
              </a:tblGrid>
              <a:tr h="818034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1</a:t>
                      </a:r>
                      <a:r>
                        <a:rPr lang="en-US" sz="1600" baseline="0" dirty="0"/>
                        <a:t> </a:t>
                      </a:r>
                      <a:r>
                        <a:rPr lang="en-US" sz="1600" dirty="0"/>
                        <a:t>Megaregional Model</a:t>
                      </a:r>
                    </a:p>
                  </a:txBody>
                  <a:tcPr anchor="ctr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4 Super-metro Models (Boston, NYC, Philly, Balt./DC/Richmond)</a:t>
                      </a:r>
                    </a:p>
                  </a:txBody>
                  <a:tcP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1</a:t>
                      </a:r>
                      <a:r>
                        <a:rPr lang="en-US" sz="1600" baseline="0" dirty="0"/>
                        <a:t> F</a:t>
                      </a:r>
                      <a:r>
                        <a:rPr lang="en-US" sz="1600" dirty="0"/>
                        <a:t>reight</a:t>
                      </a:r>
                      <a:r>
                        <a:rPr lang="en-US" sz="1600" baseline="0" dirty="0"/>
                        <a:t> Model</a:t>
                      </a:r>
                      <a:endParaRPr lang="en-US" sz="1600" dirty="0"/>
                    </a:p>
                  </a:txBody>
                  <a:tcPr anchor="ctr">
                    <a:solidFill>
                      <a:srgbClr val="C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92147125"/>
                  </a:ext>
                </a:extLst>
              </a:tr>
              <a:tr h="973294">
                <a:tc>
                  <a:txBody>
                    <a:bodyPr/>
                    <a:lstStyle/>
                    <a:p>
                      <a:r>
                        <a:rPr lang="en-US" sz="1400" b="0" dirty="0"/>
                        <a:t>System Elements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u="sng" dirty="0"/>
                        <a:t>Zones</a:t>
                      </a:r>
                      <a:r>
                        <a:rPr lang="en-US" sz="1200" dirty="0"/>
                        <a:t>: 162 (county-based)</a:t>
                      </a:r>
                    </a:p>
                    <a:p>
                      <a:r>
                        <a:rPr lang="en-US" sz="1200" u="sng" dirty="0"/>
                        <a:t>Purposes</a:t>
                      </a:r>
                      <a:r>
                        <a:rPr lang="en-US" sz="1200" dirty="0"/>
                        <a:t>: HBW,HBO, NHB</a:t>
                      </a:r>
                    </a:p>
                    <a:p>
                      <a:r>
                        <a:rPr lang="en-US" sz="1200" u="sng" dirty="0"/>
                        <a:t>Modes</a:t>
                      </a:r>
                      <a:r>
                        <a:rPr lang="en-US" sz="1200" dirty="0"/>
                        <a:t>:</a:t>
                      </a:r>
                      <a:r>
                        <a:rPr lang="en-US" sz="1200" baseline="0" dirty="0"/>
                        <a:t>  Highway, Amtrak, commuter rail, inter-city bus, air</a:t>
                      </a:r>
                      <a:endParaRPr lang="en-US" sz="1200" dirty="0"/>
                    </a:p>
                  </a:txBody>
                  <a:tcP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u="sng" dirty="0"/>
                        <a:t>Zones</a:t>
                      </a:r>
                      <a:r>
                        <a:rPr lang="en-US" sz="1200" dirty="0"/>
                        <a:t>: 162 (zipcode-based)</a:t>
                      </a:r>
                    </a:p>
                    <a:p>
                      <a:r>
                        <a:rPr lang="en-US" sz="1200" u="sng" dirty="0"/>
                        <a:t>Purposes</a:t>
                      </a:r>
                      <a:r>
                        <a:rPr lang="en-US" sz="1200" dirty="0"/>
                        <a:t>: HBW,HBO, NHB</a:t>
                      </a:r>
                    </a:p>
                    <a:p>
                      <a:r>
                        <a:rPr lang="en-US" sz="1200" u="sng" dirty="0"/>
                        <a:t>Modes</a:t>
                      </a:r>
                      <a:r>
                        <a:rPr lang="en-US" sz="1200" dirty="0"/>
                        <a:t>:</a:t>
                      </a:r>
                      <a:r>
                        <a:rPr lang="en-US" sz="1200" baseline="0" dirty="0"/>
                        <a:t>  Highway, commuter rail, subway &amp; LRT, local bus, bike-ped.</a:t>
                      </a:r>
                      <a:endParaRPr lang="en-US" sz="1200" dirty="0"/>
                    </a:p>
                  </a:txBody>
                  <a:tcPr>
                    <a:solidFill>
                      <a:srgbClr val="66FF9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u="sng" dirty="0"/>
                        <a:t>Zones</a:t>
                      </a:r>
                      <a:r>
                        <a:rPr lang="en-US" sz="1200" dirty="0"/>
                        <a:t>: 39</a:t>
                      </a:r>
                      <a:r>
                        <a:rPr lang="en-US" sz="1200" baseline="0" dirty="0"/>
                        <a:t> (16 in NEMR) </a:t>
                      </a:r>
                    </a:p>
                    <a:p>
                      <a:r>
                        <a:rPr lang="en-US" sz="1200" baseline="0" dirty="0"/>
                        <a:t>27 commodity types</a:t>
                      </a:r>
                    </a:p>
                    <a:p>
                      <a:r>
                        <a:rPr lang="en-US" sz="1200" u="sng" baseline="0" dirty="0"/>
                        <a:t>Modes</a:t>
                      </a:r>
                      <a:r>
                        <a:rPr lang="en-US" sz="1200" baseline="0" dirty="0"/>
                        <a:t>:  Truck and rail (and air and pipeline).</a:t>
                      </a:r>
                      <a:endParaRPr lang="en-US" dirty="0"/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09122814"/>
                  </a:ext>
                </a:extLst>
              </a:tr>
              <a:tr h="818034"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/>
                        <a:t>1. Trip</a:t>
                      </a:r>
                      <a:r>
                        <a:rPr lang="en-US" sz="1400" b="0" baseline="0" dirty="0"/>
                        <a:t>   Generation</a:t>
                      </a:r>
                      <a:endParaRPr lang="en-US" sz="1400" b="0" dirty="0"/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Uses NCHRP 365 method to estimate zone-based Productions and Attractions for HBW, HBO, NHB trips based on HH demographics, auto ownership, and total and retail employment.</a:t>
                      </a:r>
                    </a:p>
                  </a:txBody>
                  <a:tcPr>
                    <a:solidFill>
                      <a:srgbClr val="99CC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Updates 2012</a:t>
                      </a:r>
                      <a:r>
                        <a:rPr lang="en-US" sz="1200" baseline="0" dirty="0"/>
                        <a:t> FAF commodity flows based on 2% annual GDP growth and projected population growth at destination zones</a:t>
                      </a:r>
                      <a:r>
                        <a:rPr lang="en-US" baseline="0" dirty="0"/>
                        <a:t>.</a:t>
                      </a:r>
                      <a:endParaRPr lang="en-US" dirty="0"/>
                    </a:p>
                  </a:txBody>
                  <a:tcPr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46051680"/>
                  </a:ext>
                </a:extLst>
              </a:tr>
              <a:tr h="662773"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/>
                        <a:t>2.  Trip Distribution</a:t>
                      </a: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Single gravity model for each trip purpose.</a:t>
                      </a:r>
                    </a:p>
                  </a:txBody>
                  <a:tcPr anchor="ctr"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Separate gravity models for each trip purpose and super-metro.</a:t>
                      </a:r>
                    </a:p>
                  </a:txBody>
                  <a:tcPr anchor="ctr">
                    <a:solidFill>
                      <a:srgbClr val="66FF99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5152811"/>
                  </a:ext>
                </a:extLst>
              </a:tr>
              <a:tr h="1327219"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/>
                        <a:t>3. Mode Share</a:t>
                      </a: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Regression models of mode shares (as reported in 2017 NHTS) for Amtrak and commuter rail, bus, and air; based on origin zone location and characteristics and trip length category.</a:t>
                      </a:r>
                    </a:p>
                  </a:txBody>
                  <a:tcP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Uses DVRPC survey data to calibrate a Philadelphia-based mode share or mode choice model based on origin zone location and characteristics, and trip length category.</a:t>
                      </a:r>
                    </a:p>
                  </a:txBody>
                  <a:tcPr>
                    <a:solidFill>
                      <a:srgbClr val="66FF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Most commodities types are tied to a single mode.  For those that are not, regression models of mode shares based on origin zone location and trip length.</a:t>
                      </a:r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17411469"/>
                  </a:ext>
                </a:extLst>
              </a:tr>
              <a:tr h="818034"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/>
                        <a:t>4. Route Assignment</a:t>
                      </a: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All-or-nothing by mode and trip purpose based on fastest time.</a:t>
                      </a:r>
                    </a:p>
                  </a:txBody>
                  <a:tcP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/>
                        <a:t>All-or-nothing by mode and trip purpose based on fastest time</a:t>
                      </a:r>
                      <a:r>
                        <a:rPr lang="en-US" sz="1200" baseline="0" dirty="0"/>
                        <a:t> (one transit transfer allowed).</a:t>
                      </a:r>
                      <a:endParaRPr lang="en-US" sz="1200" dirty="0"/>
                    </a:p>
                    <a:p>
                      <a:pPr algn="ctr"/>
                      <a:endParaRPr lang="en-US" sz="1200" dirty="0"/>
                    </a:p>
                  </a:txBody>
                  <a:tcPr>
                    <a:solidFill>
                      <a:srgbClr val="66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/>
                        <a:t>All-or-nothing based on fastest time</a:t>
                      </a:r>
                      <a:r>
                        <a:rPr lang="en-US" sz="1200" baseline="0" dirty="0"/>
                        <a:t> (truck) and shortest path (rail).</a:t>
                      </a:r>
                      <a:endParaRPr lang="en-US" sz="1200" dirty="0"/>
                    </a:p>
                    <a:p>
                      <a:pPr algn="ctr"/>
                      <a:endParaRPr lang="en-US" sz="1200" dirty="0"/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52002214"/>
                  </a:ext>
                </a:extLst>
              </a:tr>
            </a:tbl>
          </a:graphicData>
        </a:graphic>
      </p:graphicFrame>
      <p:sp>
        <p:nvSpPr>
          <p:cNvPr id="6" name="Title 1">
            <a:extLst>
              <a:ext uri="{FF2B5EF4-FFF2-40B4-BE49-F238E27FC236}">
                <a16:creationId xmlns:a16="http://schemas.microsoft.com/office/drawing/2014/main" id="{D3A3D7D0-90FE-4A20-9320-E4278AD94E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70737" y="239528"/>
            <a:ext cx="6778172" cy="525569"/>
          </a:xfrm>
        </p:spPr>
        <p:txBody>
          <a:bodyPr>
            <a:noAutofit/>
          </a:bodyPr>
          <a:lstStyle/>
          <a:p>
            <a:pPr algn="ctr"/>
            <a:r>
              <a:rPr lang="en-US" i="1" dirty="0">
                <a:solidFill>
                  <a:srgbClr val="0070C0"/>
                </a:solidFill>
              </a:rPr>
              <a:t>Parallel TD&amp;IM Approaches</a:t>
            </a:r>
          </a:p>
        </p:txBody>
      </p:sp>
    </p:spTree>
    <p:extLst>
      <p:ext uri="{BB962C8B-B14F-4D97-AF65-F5344CB8AC3E}">
        <p14:creationId xmlns:p14="http://schemas.microsoft.com/office/powerpoint/2010/main" val="114897346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84585000"/>
              </p:ext>
            </p:extLst>
          </p:nvPr>
        </p:nvGraphicFramePr>
        <p:xfrm>
          <a:off x="528999" y="1828802"/>
          <a:ext cx="8376248" cy="3017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76709">
                  <a:extLst>
                    <a:ext uri="{9D8B030D-6E8A-4147-A177-3AD203B41FA5}">
                      <a16:colId xmlns:a16="http://schemas.microsoft.com/office/drawing/2014/main" val="3599736038"/>
                    </a:ext>
                  </a:extLst>
                </a:gridCol>
                <a:gridCol w="2406770">
                  <a:extLst>
                    <a:ext uri="{9D8B030D-6E8A-4147-A177-3AD203B41FA5}">
                      <a16:colId xmlns:a16="http://schemas.microsoft.com/office/drawing/2014/main" val="19779095"/>
                    </a:ext>
                  </a:extLst>
                </a:gridCol>
                <a:gridCol w="2598707">
                  <a:extLst>
                    <a:ext uri="{9D8B030D-6E8A-4147-A177-3AD203B41FA5}">
                      <a16:colId xmlns:a16="http://schemas.microsoft.com/office/drawing/2014/main" val="559627151"/>
                    </a:ext>
                  </a:extLst>
                </a:gridCol>
                <a:gridCol w="2094062">
                  <a:extLst>
                    <a:ext uri="{9D8B030D-6E8A-4147-A177-3AD203B41FA5}">
                      <a16:colId xmlns:a16="http://schemas.microsoft.com/office/drawing/2014/main" val="3251535639"/>
                    </a:ext>
                  </a:extLst>
                </a:gridCol>
              </a:tblGrid>
              <a:tr h="818034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Megaregional Model</a:t>
                      </a:r>
                    </a:p>
                  </a:txBody>
                  <a:tcPr anchor="ctr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Super-metro Models (Boston, NYC, Philly, Balt./DC/Richmond)</a:t>
                      </a:r>
                    </a:p>
                  </a:txBody>
                  <a:tcP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Freight</a:t>
                      </a:r>
                      <a:r>
                        <a:rPr lang="en-US" sz="1600" baseline="0" dirty="0"/>
                        <a:t> Model</a:t>
                      </a:r>
                      <a:endParaRPr lang="en-US" sz="1600" dirty="0"/>
                    </a:p>
                  </a:txBody>
                  <a:tcPr anchor="ctr">
                    <a:solidFill>
                      <a:srgbClr val="C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92147125"/>
                  </a:ext>
                </a:extLst>
              </a:tr>
              <a:tr h="1327219"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/>
                        <a:t>Projections</a:t>
                      </a:r>
                      <a:r>
                        <a:rPr lang="en-US" sz="1400" b="0" baseline="0" dirty="0"/>
                        <a:t> and Alternatives</a:t>
                      </a:r>
                      <a:endParaRPr lang="en-US" sz="1400" b="0" dirty="0"/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(i) Alternative state and county-based population and job growth projections; (ii) Add new links and nodes as needed to represent new services; (iii) Change LOS levels for particular modes.</a:t>
                      </a:r>
                    </a:p>
                  </a:txBody>
                  <a:tcP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(i) Alternative zone-based population and job growth projections; (ii) Add new links and nodes as needed to represent new services; (iii) Change LOS levels for particular modes.</a:t>
                      </a:r>
                    </a:p>
                  </a:txBody>
                  <a:tcPr>
                    <a:solidFill>
                      <a:srgbClr val="66FF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(i) Alternative destination-based population growth projections; (ii) Add new links and nodes as needed to represent new services.</a:t>
                      </a:r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17411469"/>
                  </a:ext>
                </a:extLst>
              </a:tr>
              <a:tr h="818034"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/>
                        <a:t>Remaining</a:t>
                      </a:r>
                      <a:r>
                        <a:rPr lang="en-US" sz="1400" b="0" baseline="0" dirty="0"/>
                        <a:t> Issues</a:t>
                      </a:r>
                      <a:endParaRPr lang="en-US" sz="1400" b="0" dirty="0"/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How to incorporate pricing and congestion sensitivity into mode choice/share model?</a:t>
                      </a:r>
                    </a:p>
                  </a:txBody>
                  <a:tcP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Can the results of the Philadelphia mode share model be extended to the other super-metros?</a:t>
                      </a:r>
                    </a:p>
                  </a:txBody>
                  <a:tcPr>
                    <a:solidFill>
                      <a:srgbClr val="66FF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How to parse truck-based freight flows into discrete truck trips?</a:t>
                      </a:r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52002214"/>
                  </a:ext>
                </a:extLst>
              </a:tr>
            </a:tbl>
          </a:graphicData>
        </a:graphic>
      </p:graphicFrame>
      <p:sp>
        <p:nvSpPr>
          <p:cNvPr id="6" name="Title 1">
            <a:extLst>
              <a:ext uri="{FF2B5EF4-FFF2-40B4-BE49-F238E27FC236}">
                <a16:creationId xmlns:a16="http://schemas.microsoft.com/office/drawing/2014/main" id="{D3A3D7D0-90FE-4A20-9320-E4278AD94E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44857" y="696728"/>
            <a:ext cx="6778172" cy="525569"/>
          </a:xfrm>
        </p:spPr>
        <p:txBody>
          <a:bodyPr>
            <a:noAutofit/>
          </a:bodyPr>
          <a:lstStyle/>
          <a:p>
            <a:pPr algn="ctr"/>
            <a:r>
              <a:rPr lang="en-US" i="1" dirty="0">
                <a:solidFill>
                  <a:srgbClr val="0070C0"/>
                </a:solidFill>
              </a:rPr>
              <a:t>Parallel TD&amp;IM Approaches</a:t>
            </a:r>
          </a:p>
        </p:txBody>
      </p:sp>
    </p:spTree>
    <p:extLst>
      <p:ext uri="{BB962C8B-B14F-4D97-AF65-F5344CB8AC3E}">
        <p14:creationId xmlns:p14="http://schemas.microsoft.com/office/powerpoint/2010/main" val="357694075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A3D7D0-90FE-4A20-9320-E4278AD94E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30231" y="2332878"/>
            <a:ext cx="6702724" cy="1524000"/>
          </a:xfrm>
        </p:spPr>
        <p:txBody>
          <a:bodyPr>
            <a:noAutofit/>
          </a:bodyPr>
          <a:lstStyle/>
          <a:p>
            <a:pPr algn="ctr"/>
            <a:r>
              <a:rPr lang="en-US" sz="4400" i="1" dirty="0">
                <a:solidFill>
                  <a:srgbClr val="0070C0"/>
                </a:solidFill>
              </a:rPr>
              <a:t>C.  Selected Baseline Results and Findings</a:t>
            </a:r>
          </a:p>
        </p:txBody>
      </p:sp>
    </p:spTree>
    <p:extLst>
      <p:ext uri="{BB962C8B-B14F-4D97-AF65-F5344CB8AC3E}">
        <p14:creationId xmlns:p14="http://schemas.microsoft.com/office/powerpoint/2010/main" val="297885432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A3D7D0-90FE-4A20-9320-E4278AD94E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4838" y="327803"/>
            <a:ext cx="3700731" cy="5524900"/>
          </a:xfrm>
          <a:solidFill>
            <a:schemeClr val="accent4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 algn="ctr">
              <a:spcBef>
                <a:spcPts val="1200"/>
              </a:spcBef>
            </a:pPr>
            <a:r>
              <a:rPr lang="en-US" sz="3200" dirty="0">
                <a:solidFill>
                  <a:srgbClr val="0070C0"/>
                </a:solidFill>
              </a:rPr>
              <a:t>C</a:t>
            </a:r>
            <a:r>
              <a:rPr lang="en-US" sz="3200" b="1" dirty="0">
                <a:solidFill>
                  <a:srgbClr val="0070C0"/>
                </a:solidFill>
              </a:rPr>
              <a:t>1</a:t>
            </a:r>
            <a:r>
              <a:rPr lang="en-US" sz="3200" dirty="0">
                <a:solidFill>
                  <a:srgbClr val="0070C0"/>
                </a:solidFill>
              </a:rPr>
              <a:t>:  </a:t>
            </a:r>
            <a:r>
              <a:rPr lang="en-US" sz="3200" b="1" dirty="0">
                <a:solidFill>
                  <a:srgbClr val="0070C0"/>
                </a:solidFill>
              </a:rPr>
              <a:t>The Megaregional Model:</a:t>
            </a:r>
            <a:br>
              <a:rPr lang="en-US" sz="3200" dirty="0">
                <a:solidFill>
                  <a:srgbClr val="0070C0"/>
                </a:solidFill>
              </a:rPr>
            </a:br>
            <a:r>
              <a:rPr lang="en-US" sz="3200" dirty="0">
                <a:solidFill>
                  <a:srgbClr val="0070C0"/>
                </a:solidFill>
              </a:rPr>
              <a:t>Long-Distance Mode Share Analysis:</a:t>
            </a:r>
            <a:br>
              <a:rPr lang="en-US" sz="3100" dirty="0">
                <a:solidFill>
                  <a:srgbClr val="0070C0"/>
                </a:solidFill>
              </a:rPr>
            </a:br>
            <a:r>
              <a:rPr lang="en-US" sz="2200" dirty="0">
                <a:solidFill>
                  <a:srgbClr val="0070C0"/>
                </a:solidFill>
              </a:rPr>
              <a:t>Non-auto mode share (from 2017 NHTS survey tabulations) </a:t>
            </a:r>
            <a:br>
              <a:rPr lang="en-US" sz="2200" dirty="0">
                <a:solidFill>
                  <a:srgbClr val="0070C0"/>
                </a:solidFill>
              </a:rPr>
            </a:br>
            <a:r>
              <a:rPr lang="en-US" sz="2200" dirty="0">
                <a:solidFill>
                  <a:srgbClr val="0070C0"/>
                </a:solidFill>
              </a:rPr>
              <a:t>= </a:t>
            </a:r>
            <a:r>
              <a:rPr lang="en-US" sz="2200" i="1" dirty="0">
                <a:solidFill>
                  <a:srgbClr val="0070C0"/>
                </a:solidFill>
              </a:rPr>
              <a:t>f </a:t>
            </a:r>
            <a:r>
              <a:rPr lang="en-US" sz="2200" dirty="0">
                <a:solidFill>
                  <a:srgbClr val="0070C0"/>
                </a:solidFill>
              </a:rPr>
              <a:t>(Origin MSA, trip distance, trip purpose, LOS compared to car)</a:t>
            </a:r>
            <a:endParaRPr lang="en-US" sz="2200" b="1" dirty="0">
              <a:solidFill>
                <a:srgbClr val="0070C0"/>
              </a:solidFill>
            </a:endParaRP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AEDFABF1-9F2E-456B-B04F-95B4D7F0748F}"/>
              </a:ext>
            </a:extLst>
          </p:cNvPr>
          <p:cNvSpPr txBox="1">
            <a:spLocks/>
          </p:cNvSpPr>
          <p:nvPr/>
        </p:nvSpPr>
        <p:spPr>
          <a:xfrm>
            <a:off x="1532521" y="932608"/>
            <a:ext cx="6554867" cy="62845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2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20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8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6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20000"/>
              </a:lnSpc>
              <a:spcBef>
                <a:spcPts val="0"/>
              </a:spcBef>
              <a:buClr>
                <a:srgbClr val="C00000"/>
              </a:buClr>
              <a:buSzPct val="100000"/>
              <a:buNone/>
            </a:pPr>
            <a:endParaRPr lang="en-US" sz="2800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73643062"/>
              </p:ext>
            </p:extLst>
          </p:nvPr>
        </p:nvGraphicFramePr>
        <p:xfrm>
          <a:off x="4513560" y="327803"/>
          <a:ext cx="4233624" cy="642452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05" name="Worksheet" r:id="rId3" imgW="3809941" imgH="5781786" progId="Excel.Sheet.12">
                  <p:embed/>
                </p:oleObj>
              </mc:Choice>
              <mc:Fallback>
                <p:oleObj name="Worksheet" r:id="rId3" imgW="3809941" imgH="5781786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513560" y="327803"/>
                        <a:ext cx="4233624" cy="642452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59951" y="5461138"/>
            <a:ext cx="952260" cy="1224334"/>
          </a:xfrm>
          <a:prstGeom prst="rect">
            <a:avLst/>
          </a:prstGeom>
          <a:ln>
            <a:solidFill>
              <a:srgbClr val="C00000"/>
            </a:solidFill>
          </a:ln>
        </p:spPr>
      </p:pic>
    </p:spTree>
    <p:extLst>
      <p:ext uri="{BB962C8B-B14F-4D97-AF65-F5344CB8AC3E}">
        <p14:creationId xmlns:p14="http://schemas.microsoft.com/office/powerpoint/2010/main" val="373951325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A3D7D0-90FE-4A20-9320-E4278AD94E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61761" y="225083"/>
            <a:ext cx="5781575" cy="864208"/>
          </a:xfrm>
        </p:spPr>
        <p:txBody>
          <a:bodyPr>
            <a:normAutofit/>
          </a:bodyPr>
          <a:lstStyle/>
          <a:p>
            <a:pPr algn="ctr"/>
            <a:r>
              <a:rPr lang="en-US" sz="4400" i="1" dirty="0">
                <a:solidFill>
                  <a:srgbClr val="0070C0"/>
                </a:solidFill>
              </a:rPr>
              <a:t>The Context</a:t>
            </a:r>
          </a:p>
        </p:txBody>
      </p:sp>
      <p:pic>
        <p:nvPicPr>
          <p:cNvPr id="7" name="Picture 6" descr="A picture containing text, map&#10;&#10;Description generated with very high confidence">
            <a:extLst>
              <a:ext uri="{FF2B5EF4-FFF2-40B4-BE49-F238E27FC236}">
                <a16:creationId xmlns:a16="http://schemas.microsoft.com/office/drawing/2014/main" id="{544B4E0E-01AE-4190-AEB2-9AE99540FB1E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5756" y="1269607"/>
            <a:ext cx="3949092" cy="5110589"/>
          </a:xfrm>
          <a:prstGeom prst="rect">
            <a:avLst/>
          </a:prstGeom>
          <a:ln w="28575">
            <a:solidFill>
              <a:srgbClr val="0070C0"/>
            </a:solidFill>
          </a:ln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3E8EF461-E729-43D2-9A09-994956D3BDDD}"/>
              </a:ext>
            </a:extLst>
          </p:cNvPr>
          <p:cNvSpPr txBox="1"/>
          <p:nvPr/>
        </p:nvSpPr>
        <p:spPr>
          <a:xfrm>
            <a:off x="5486400" y="1304142"/>
            <a:ext cx="3256663" cy="46320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0070C0"/>
                </a:solidFill>
                <a:cs typeface="Calibri" panose="020F0502020204030204" pitchFamily="34" charset="0"/>
              </a:rPr>
              <a:t>A </a:t>
            </a:r>
            <a:r>
              <a:rPr lang="en-US" sz="20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Critical but Fragmented Transportation Planning Landscape</a:t>
            </a: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Clr>
                <a:srgbClr val="C00000"/>
              </a:buClr>
              <a:buFont typeface="Courier New" panose="02070309020205020404" pitchFamily="49" charset="0"/>
              <a:buChar char="o"/>
            </a:pPr>
            <a:r>
              <a:rPr lang="en-US" dirty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13 States &amp; DC</a:t>
            </a: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Clr>
                <a:srgbClr val="C00000"/>
              </a:buClr>
              <a:buFont typeface="Courier New" panose="02070309020205020404" pitchFamily="49" charset="0"/>
              <a:buChar char="o"/>
            </a:pPr>
            <a:r>
              <a:rPr lang="en-US" dirty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39 Metros</a:t>
            </a: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Clr>
                <a:srgbClr val="C00000"/>
              </a:buClr>
              <a:buFont typeface="Courier New" panose="02070309020205020404" pitchFamily="49" charset="0"/>
              <a:buChar char="o"/>
            </a:pPr>
            <a:r>
              <a:rPr lang="en-US" dirty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130 Counties</a:t>
            </a: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Clr>
                <a:srgbClr val="C00000"/>
              </a:buClr>
              <a:buFont typeface="Courier New" panose="02070309020205020404" pitchFamily="49" charset="0"/>
              <a:buChar char="o"/>
            </a:pPr>
            <a:r>
              <a:rPr lang="en-US" dirty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50 million residents (15% of US total in 2016)</a:t>
            </a: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Clr>
                <a:srgbClr val="C00000"/>
              </a:buClr>
              <a:buFont typeface="Courier New" panose="02070309020205020404" pitchFamily="49" charset="0"/>
              <a:buChar char="o"/>
            </a:pPr>
            <a:r>
              <a:rPr lang="en-US" dirty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25 million jobs (14% of US total)</a:t>
            </a: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Clr>
                <a:srgbClr val="C00000"/>
              </a:buClr>
              <a:buFont typeface="Courier New" panose="02070309020205020404" pitchFamily="49" charset="0"/>
              <a:buChar char="o"/>
            </a:pPr>
            <a:r>
              <a:rPr lang="en-US" dirty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38 MPOs (most with their own planning and travel demand models)</a:t>
            </a:r>
          </a:p>
        </p:txBody>
      </p:sp>
    </p:spTree>
    <p:extLst>
      <p:ext uri="{BB962C8B-B14F-4D97-AF65-F5344CB8AC3E}">
        <p14:creationId xmlns:p14="http://schemas.microsoft.com/office/powerpoint/2010/main" val="330312571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A3D7D0-90FE-4A20-9320-E4278AD94E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3796" y="322923"/>
            <a:ext cx="7565366" cy="1022798"/>
          </a:xfrm>
        </p:spPr>
        <p:txBody>
          <a:bodyPr>
            <a:noAutofit/>
          </a:bodyPr>
          <a:lstStyle/>
          <a:p>
            <a:pPr algn="ctr"/>
            <a:r>
              <a:rPr lang="en-US" sz="3200" dirty="0">
                <a:solidFill>
                  <a:srgbClr val="00B050"/>
                </a:solidFill>
              </a:rPr>
              <a:t>C</a:t>
            </a:r>
            <a:r>
              <a:rPr lang="en-US" sz="3200" b="1" dirty="0">
                <a:solidFill>
                  <a:srgbClr val="00B050"/>
                </a:solidFill>
              </a:rPr>
              <a:t>2</a:t>
            </a:r>
            <a:r>
              <a:rPr lang="en-US" sz="3200" dirty="0">
                <a:solidFill>
                  <a:srgbClr val="00B050"/>
                </a:solidFill>
              </a:rPr>
              <a:t>:  </a:t>
            </a:r>
            <a:r>
              <a:rPr lang="en-US" sz="3200" b="1" dirty="0">
                <a:solidFill>
                  <a:srgbClr val="00B050"/>
                </a:solidFill>
              </a:rPr>
              <a:t>Four Super-Metro Models: </a:t>
            </a:r>
            <a:r>
              <a:rPr lang="en-US" sz="2800" dirty="0">
                <a:solidFill>
                  <a:srgbClr val="0070C0"/>
                </a:solidFill>
              </a:rPr>
              <a:t>Estimated 2015 HBW Trip Generation by </a:t>
            </a:r>
            <a:r>
              <a:rPr lang="en-US" sz="2800" dirty="0" err="1">
                <a:solidFill>
                  <a:srgbClr val="0070C0"/>
                </a:solidFill>
              </a:rPr>
              <a:t>Superzone</a:t>
            </a:r>
            <a:endParaRPr lang="en-US" sz="2800" dirty="0">
              <a:solidFill>
                <a:srgbClr val="0070C0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064" y="1846923"/>
            <a:ext cx="8517782" cy="43295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328123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A3D7D0-90FE-4A20-9320-E4278AD94E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19842" y="250167"/>
            <a:ext cx="7660257" cy="862642"/>
          </a:xfrm>
          <a:noFill/>
        </p:spPr>
        <p:txBody>
          <a:bodyPr>
            <a:normAutofit fontScale="90000"/>
          </a:bodyPr>
          <a:lstStyle/>
          <a:p>
            <a:pPr algn="ctr"/>
            <a:r>
              <a:rPr lang="en-US" dirty="0">
                <a:solidFill>
                  <a:srgbClr val="00B050"/>
                </a:solidFill>
              </a:rPr>
              <a:t>C</a:t>
            </a:r>
            <a:r>
              <a:rPr lang="en-US" b="1" dirty="0">
                <a:solidFill>
                  <a:srgbClr val="00B050"/>
                </a:solidFill>
              </a:rPr>
              <a:t>2</a:t>
            </a:r>
            <a:r>
              <a:rPr lang="en-US" dirty="0">
                <a:solidFill>
                  <a:srgbClr val="00B050"/>
                </a:solidFill>
              </a:rPr>
              <a:t>:  Super-Metro Models</a:t>
            </a:r>
            <a:r>
              <a:rPr lang="en-US" sz="3200" dirty="0">
                <a:solidFill>
                  <a:srgbClr val="00B050"/>
                </a:solidFill>
              </a:rPr>
              <a:t>:</a:t>
            </a:r>
            <a:br>
              <a:rPr lang="en-US" sz="3200" dirty="0">
                <a:solidFill>
                  <a:srgbClr val="00B050"/>
                </a:solidFill>
              </a:rPr>
            </a:br>
            <a:r>
              <a:rPr lang="en-US" sz="3100" dirty="0">
                <a:solidFill>
                  <a:srgbClr val="00B050"/>
                </a:solidFill>
              </a:rPr>
              <a:t>Gravity Model-Based Trip Length Frequency Distributions: New York and Philadelphia; Home-based Work</a:t>
            </a:r>
            <a:endParaRPr lang="en-US" sz="3100" b="1" dirty="0">
              <a:solidFill>
                <a:srgbClr val="00B050"/>
              </a:solidFill>
            </a:endParaRPr>
          </a:p>
        </p:txBody>
      </p:sp>
      <p:pic>
        <p:nvPicPr>
          <p:cNvPr id="2050" name="Picture 2" descr="https://lh5.googleusercontent.com/mpY9tuvZ3GmymOKBMeDzzbkFymZfBo46N_Z9UMPdfNHNBe7n3zJHiEaBcy_fDqi41cW-yG1y6TjpaUSat5VWpXbLpBk3OWVg7wDKHsrDW1TZ4ECtO9zFH_AL7ahXxbVgaUG7w88o">
            <a:extLst>
              <a:ext uri="{FF2B5EF4-FFF2-40B4-BE49-F238E27FC236}">
                <a16:creationId xmlns:a16="http://schemas.microsoft.com/office/drawing/2014/main" id="{7A0C1E62-79E9-466F-AA2F-2538491B515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9390"/>
          <a:stretch/>
        </p:blipFill>
        <p:spPr bwMode="auto">
          <a:xfrm>
            <a:off x="586596" y="2524990"/>
            <a:ext cx="3847458" cy="2857436"/>
          </a:xfrm>
          <a:prstGeom prst="rect">
            <a:avLst/>
          </a:prstGeom>
          <a:noFill/>
          <a:ln>
            <a:solidFill>
              <a:srgbClr val="C0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AEDFABF1-9F2E-456B-B04F-95B4D7F0748F}"/>
              </a:ext>
            </a:extLst>
          </p:cNvPr>
          <p:cNvSpPr txBox="1">
            <a:spLocks/>
          </p:cNvSpPr>
          <p:nvPr/>
        </p:nvSpPr>
        <p:spPr>
          <a:xfrm>
            <a:off x="1532521" y="932608"/>
            <a:ext cx="6554867" cy="62845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2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20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8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6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20000"/>
              </a:lnSpc>
              <a:spcBef>
                <a:spcPts val="0"/>
              </a:spcBef>
              <a:buClr>
                <a:srgbClr val="C00000"/>
              </a:buClr>
              <a:buSzPct val="100000"/>
              <a:buNone/>
            </a:pPr>
            <a:endParaRPr lang="en-US" sz="2800" dirty="0"/>
          </a:p>
        </p:txBody>
      </p:sp>
      <p:pic>
        <p:nvPicPr>
          <p:cNvPr id="15" name="Picture 6" descr="https://lh5.googleusercontent.com/_U9cUWhY3U6ikXUOr-Jjch5qr0s6O0g5Nwg1LZXOpKhpZSmEesslcpVLekx8noADpa1wnr_Mq3nHuo-EzcD6GoayD3Hjl0p2aO8YPCZEbFwRJRf7fz21V4Hq4UPr7V9RARAKytFI">
            <a:extLst>
              <a:ext uri="{FF2B5EF4-FFF2-40B4-BE49-F238E27FC236}">
                <a16:creationId xmlns:a16="http://schemas.microsoft.com/office/drawing/2014/main" id="{8B508636-7C9D-46C9-B9B5-327ABDEF227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1369"/>
          <a:stretch/>
        </p:blipFill>
        <p:spPr bwMode="auto">
          <a:xfrm>
            <a:off x="4519698" y="2524990"/>
            <a:ext cx="4460401" cy="2864200"/>
          </a:xfrm>
          <a:prstGeom prst="rect">
            <a:avLst/>
          </a:prstGeom>
          <a:noFill/>
          <a:ln>
            <a:solidFill>
              <a:srgbClr val="C0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820028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A3D7D0-90FE-4A20-9320-E4278AD94E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19842" y="250167"/>
            <a:ext cx="7660257" cy="862642"/>
          </a:xfrm>
          <a:noFill/>
        </p:spPr>
        <p:txBody>
          <a:bodyPr>
            <a:normAutofit fontScale="90000"/>
          </a:bodyPr>
          <a:lstStyle/>
          <a:p>
            <a:pPr algn="ctr"/>
            <a:r>
              <a:rPr lang="en-US" dirty="0">
                <a:solidFill>
                  <a:srgbClr val="00B050"/>
                </a:solidFill>
              </a:rPr>
              <a:t>C</a:t>
            </a:r>
            <a:r>
              <a:rPr lang="en-US" b="1" dirty="0">
                <a:solidFill>
                  <a:srgbClr val="00B050"/>
                </a:solidFill>
              </a:rPr>
              <a:t>2</a:t>
            </a:r>
            <a:r>
              <a:rPr lang="en-US" dirty="0">
                <a:solidFill>
                  <a:srgbClr val="00B050"/>
                </a:solidFill>
              </a:rPr>
              <a:t>:  Super-Metro Models</a:t>
            </a:r>
            <a:r>
              <a:rPr lang="en-US" sz="3200" dirty="0">
                <a:solidFill>
                  <a:srgbClr val="00B050"/>
                </a:solidFill>
              </a:rPr>
              <a:t>:</a:t>
            </a:r>
            <a:br>
              <a:rPr lang="en-US" sz="3200" dirty="0">
                <a:solidFill>
                  <a:srgbClr val="00B050"/>
                </a:solidFill>
              </a:rPr>
            </a:br>
            <a:r>
              <a:rPr lang="en-US" sz="3200" dirty="0">
                <a:solidFill>
                  <a:srgbClr val="00B050"/>
                </a:solidFill>
              </a:rPr>
              <a:t>Building Regional Transit Networks</a:t>
            </a:r>
            <a:endParaRPr lang="en-US" sz="3100" b="1" dirty="0">
              <a:solidFill>
                <a:srgbClr val="00B050"/>
              </a:solidFill>
            </a:endParaRP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AEDFABF1-9F2E-456B-B04F-95B4D7F0748F}"/>
              </a:ext>
            </a:extLst>
          </p:cNvPr>
          <p:cNvSpPr txBox="1">
            <a:spLocks/>
          </p:cNvSpPr>
          <p:nvPr/>
        </p:nvSpPr>
        <p:spPr>
          <a:xfrm>
            <a:off x="1532521" y="932608"/>
            <a:ext cx="6554867" cy="62845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2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20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8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6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20000"/>
              </a:lnSpc>
              <a:spcBef>
                <a:spcPts val="0"/>
              </a:spcBef>
              <a:buClr>
                <a:srgbClr val="C00000"/>
              </a:buClr>
              <a:buSzPct val="100000"/>
              <a:buNone/>
            </a:pPr>
            <a:endParaRPr lang="en-US" sz="2800" dirty="0"/>
          </a:p>
        </p:txBody>
      </p:sp>
      <p:pic>
        <p:nvPicPr>
          <p:cNvPr id="7" name="Picture 6" descr="A close up of a map&#10;&#10;Description generated with high confidence">
            <a:extLst>
              <a:ext uri="{FF2B5EF4-FFF2-40B4-BE49-F238E27FC236}">
                <a16:creationId xmlns:a16="http://schemas.microsoft.com/office/drawing/2014/main" id="{393A2EBF-69A0-4CD5-81BA-03B410B26E7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517" y="1456750"/>
            <a:ext cx="4061151" cy="5336768"/>
          </a:xfrm>
          <a:prstGeom prst="rect">
            <a:avLst/>
          </a:prstGeom>
          <a:ln>
            <a:solidFill>
              <a:schemeClr val="accent4">
                <a:lumMod val="50000"/>
              </a:schemeClr>
            </a:solidFill>
          </a:ln>
        </p:spPr>
      </p:pic>
      <p:pic>
        <p:nvPicPr>
          <p:cNvPr id="8" name="Picture 7" descr="A picture containing text, map&#10;&#10;Description generated with very high confidence">
            <a:extLst>
              <a:ext uri="{FF2B5EF4-FFF2-40B4-BE49-F238E27FC236}">
                <a16:creationId xmlns:a16="http://schemas.microsoft.com/office/drawing/2014/main" id="{12496B81-2885-4D69-B4EE-E65FC743AF4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8128" y="1456750"/>
            <a:ext cx="4299410" cy="5336768"/>
          </a:xfrm>
          <a:prstGeom prst="rect">
            <a:avLst/>
          </a:prstGeom>
          <a:ln>
            <a:solidFill>
              <a:schemeClr val="accent4">
                <a:lumMod val="50000"/>
              </a:schemeClr>
            </a:solidFill>
          </a:ln>
        </p:spPr>
      </p:pic>
      <p:sp>
        <p:nvSpPr>
          <p:cNvPr id="4" name="TextBox 3"/>
          <p:cNvSpPr txBox="1"/>
          <p:nvPr/>
        </p:nvSpPr>
        <p:spPr>
          <a:xfrm>
            <a:off x="609551" y="1708031"/>
            <a:ext cx="142058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Boston Bus </a:t>
            </a:r>
          </a:p>
          <a:p>
            <a:r>
              <a:rPr lang="en-US" dirty="0"/>
              <a:t>Network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4646763" y="1610584"/>
            <a:ext cx="117211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NYC Bus </a:t>
            </a:r>
          </a:p>
          <a:p>
            <a:r>
              <a:rPr lang="en-US" dirty="0"/>
              <a:t>Network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374920" y="6428588"/>
            <a:ext cx="220124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Assembled from GTFS Data</a:t>
            </a:r>
          </a:p>
        </p:txBody>
      </p:sp>
      <p:sp>
        <p:nvSpPr>
          <p:cNvPr id="12" name="Rectangle 11"/>
          <p:cNvSpPr/>
          <p:nvPr/>
        </p:nvSpPr>
        <p:spPr>
          <a:xfrm>
            <a:off x="2121315" y="6428587"/>
            <a:ext cx="2201244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/>
              <a:t>Assembled from GTFS Data</a:t>
            </a:r>
          </a:p>
        </p:txBody>
      </p:sp>
    </p:spTree>
    <p:extLst>
      <p:ext uri="{BB962C8B-B14F-4D97-AF65-F5344CB8AC3E}">
        <p14:creationId xmlns:p14="http://schemas.microsoft.com/office/powerpoint/2010/main" val="169491841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A close up of a map&#10;&#10;Description generated with high confidence">
            <a:extLst>
              <a:ext uri="{FF2B5EF4-FFF2-40B4-BE49-F238E27FC236}">
                <a16:creationId xmlns:a16="http://schemas.microsoft.com/office/drawing/2014/main" id="{CA37B621-CA23-4D88-AA61-9DE000CC7D0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8749" y="1402305"/>
            <a:ext cx="6487718" cy="5201917"/>
          </a:xfrm>
          <a:prstGeom prst="rect">
            <a:avLst/>
          </a:prstGeom>
          <a:ln>
            <a:solidFill>
              <a:srgbClr val="C00000"/>
            </a:solidFill>
          </a:ln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3A3D7D0-90FE-4A20-9320-E4278AD94E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19842" y="124347"/>
            <a:ext cx="7660257" cy="862642"/>
          </a:xfrm>
          <a:noFill/>
        </p:spPr>
        <p:txBody>
          <a:bodyPr>
            <a:normAutofit fontScale="90000"/>
          </a:bodyPr>
          <a:lstStyle/>
          <a:p>
            <a:pPr algn="ctr"/>
            <a:r>
              <a:rPr lang="en-US" dirty="0">
                <a:solidFill>
                  <a:srgbClr val="00B050"/>
                </a:solidFill>
              </a:rPr>
              <a:t>C2:  Super-Metro Models</a:t>
            </a:r>
            <a:r>
              <a:rPr lang="en-US" sz="3200" dirty="0">
                <a:solidFill>
                  <a:srgbClr val="00B050"/>
                </a:solidFill>
              </a:rPr>
              <a:t>:</a:t>
            </a:r>
            <a:br>
              <a:rPr lang="en-US" sz="3200" dirty="0">
                <a:solidFill>
                  <a:srgbClr val="00B050"/>
                </a:solidFill>
              </a:rPr>
            </a:br>
            <a:r>
              <a:rPr lang="en-US" sz="3200" dirty="0">
                <a:solidFill>
                  <a:srgbClr val="00B050"/>
                </a:solidFill>
              </a:rPr>
              <a:t>Building Regional Transit Networks</a:t>
            </a:r>
            <a:endParaRPr lang="en-US" sz="3100" b="1" dirty="0">
              <a:solidFill>
                <a:srgbClr val="00B050"/>
              </a:solidFill>
            </a:endParaRP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AEDFABF1-9F2E-456B-B04F-95B4D7F0748F}"/>
              </a:ext>
            </a:extLst>
          </p:cNvPr>
          <p:cNvSpPr txBox="1">
            <a:spLocks/>
          </p:cNvSpPr>
          <p:nvPr/>
        </p:nvSpPr>
        <p:spPr>
          <a:xfrm>
            <a:off x="1532521" y="932608"/>
            <a:ext cx="6554867" cy="62845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2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20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8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6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20000"/>
              </a:lnSpc>
              <a:spcBef>
                <a:spcPts val="0"/>
              </a:spcBef>
              <a:buClr>
                <a:srgbClr val="C00000"/>
              </a:buClr>
              <a:buSzPct val="100000"/>
              <a:buNone/>
            </a:pPr>
            <a:endParaRPr lang="en-US" sz="2800" dirty="0"/>
          </a:p>
        </p:txBody>
      </p:sp>
      <p:sp>
        <p:nvSpPr>
          <p:cNvPr id="4" name="TextBox 3"/>
          <p:cNvSpPr txBox="1"/>
          <p:nvPr/>
        </p:nvSpPr>
        <p:spPr>
          <a:xfrm>
            <a:off x="1843129" y="1527394"/>
            <a:ext cx="195438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NYC Commuter</a:t>
            </a:r>
          </a:p>
          <a:p>
            <a:r>
              <a:rPr lang="en-US" dirty="0"/>
              <a:t>Rail  Network</a:t>
            </a:r>
          </a:p>
        </p:txBody>
      </p:sp>
      <p:sp>
        <p:nvSpPr>
          <p:cNvPr id="12" name="Rectangle 11"/>
          <p:cNvSpPr/>
          <p:nvPr/>
        </p:nvSpPr>
        <p:spPr>
          <a:xfrm>
            <a:off x="5552720" y="6221553"/>
            <a:ext cx="2201244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/>
              <a:t>Assembled from GTFS Data</a:t>
            </a:r>
          </a:p>
        </p:txBody>
      </p:sp>
    </p:spTree>
    <p:extLst>
      <p:ext uri="{BB962C8B-B14F-4D97-AF65-F5344CB8AC3E}">
        <p14:creationId xmlns:p14="http://schemas.microsoft.com/office/powerpoint/2010/main" val="403619199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C2AD9B54-3CDC-46BB-A567-6725E920138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9380" y="1329816"/>
            <a:ext cx="6574341" cy="5321149"/>
          </a:xfrm>
          <a:prstGeom prst="rect">
            <a:avLst/>
          </a:prstGeom>
          <a:ln>
            <a:solidFill>
              <a:srgbClr val="C00000"/>
            </a:solidFill>
          </a:ln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3A3D7D0-90FE-4A20-9320-E4278AD94E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19842" y="124347"/>
            <a:ext cx="7660257" cy="862642"/>
          </a:xfrm>
          <a:noFill/>
        </p:spPr>
        <p:txBody>
          <a:bodyPr>
            <a:normAutofit fontScale="90000"/>
          </a:bodyPr>
          <a:lstStyle/>
          <a:p>
            <a:pPr algn="ctr"/>
            <a:r>
              <a:rPr lang="en-US" dirty="0">
                <a:solidFill>
                  <a:srgbClr val="00B050"/>
                </a:solidFill>
              </a:rPr>
              <a:t>C</a:t>
            </a:r>
            <a:r>
              <a:rPr lang="en-US" b="1" dirty="0">
                <a:solidFill>
                  <a:srgbClr val="00B050"/>
                </a:solidFill>
              </a:rPr>
              <a:t>2</a:t>
            </a:r>
            <a:r>
              <a:rPr lang="en-US" dirty="0">
                <a:solidFill>
                  <a:srgbClr val="00B050"/>
                </a:solidFill>
              </a:rPr>
              <a:t>:  Super-Metro Models</a:t>
            </a:r>
            <a:r>
              <a:rPr lang="en-US" sz="3200" dirty="0">
                <a:solidFill>
                  <a:srgbClr val="00B050"/>
                </a:solidFill>
              </a:rPr>
              <a:t>:</a:t>
            </a:r>
            <a:br>
              <a:rPr lang="en-US" sz="3200" dirty="0">
                <a:solidFill>
                  <a:srgbClr val="00B050"/>
                </a:solidFill>
              </a:rPr>
            </a:br>
            <a:r>
              <a:rPr lang="en-US" sz="3200" dirty="0">
                <a:solidFill>
                  <a:srgbClr val="00B050"/>
                </a:solidFill>
              </a:rPr>
              <a:t>Building Regional Transit Networks</a:t>
            </a:r>
            <a:endParaRPr lang="en-US" sz="3100" b="1" dirty="0">
              <a:solidFill>
                <a:srgbClr val="00B050"/>
              </a:solidFill>
            </a:endParaRP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AEDFABF1-9F2E-456B-B04F-95B4D7F0748F}"/>
              </a:ext>
            </a:extLst>
          </p:cNvPr>
          <p:cNvSpPr txBox="1">
            <a:spLocks/>
          </p:cNvSpPr>
          <p:nvPr/>
        </p:nvSpPr>
        <p:spPr>
          <a:xfrm>
            <a:off x="1532521" y="932608"/>
            <a:ext cx="6554867" cy="62845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2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20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8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6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20000"/>
              </a:lnSpc>
              <a:spcBef>
                <a:spcPts val="0"/>
              </a:spcBef>
              <a:buClr>
                <a:srgbClr val="C00000"/>
              </a:buClr>
              <a:buSzPct val="100000"/>
              <a:buNone/>
            </a:pPr>
            <a:endParaRPr lang="en-US" sz="2800" dirty="0"/>
          </a:p>
        </p:txBody>
      </p:sp>
      <p:sp>
        <p:nvSpPr>
          <p:cNvPr id="4" name="TextBox 3"/>
          <p:cNvSpPr txBox="1"/>
          <p:nvPr/>
        </p:nvSpPr>
        <p:spPr>
          <a:xfrm>
            <a:off x="1696480" y="1472084"/>
            <a:ext cx="284404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Philadelphia Commuter</a:t>
            </a:r>
          </a:p>
          <a:p>
            <a:r>
              <a:rPr lang="en-US" dirty="0"/>
              <a:t>Rail  Network</a:t>
            </a:r>
          </a:p>
        </p:txBody>
      </p:sp>
      <p:sp>
        <p:nvSpPr>
          <p:cNvPr id="12" name="Rectangle 11"/>
          <p:cNvSpPr/>
          <p:nvPr/>
        </p:nvSpPr>
        <p:spPr>
          <a:xfrm>
            <a:off x="5552720" y="6221553"/>
            <a:ext cx="2201244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/>
              <a:t>Assembled from GTFS Data</a:t>
            </a:r>
          </a:p>
        </p:txBody>
      </p:sp>
    </p:spTree>
    <p:extLst>
      <p:ext uri="{BB962C8B-B14F-4D97-AF65-F5344CB8AC3E}">
        <p14:creationId xmlns:p14="http://schemas.microsoft.com/office/powerpoint/2010/main" val="61157698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9B0DF618-6A17-44EB-B41A-8E6F45038754}"/>
              </a:ext>
            </a:extLst>
          </p:cNvPr>
          <p:cNvSpPr txBox="1">
            <a:spLocks/>
          </p:cNvSpPr>
          <p:nvPr/>
        </p:nvSpPr>
        <p:spPr>
          <a:xfrm>
            <a:off x="588524" y="241485"/>
            <a:ext cx="8192385" cy="955735"/>
          </a:xfrm>
          <a:prstGeom prst="rect">
            <a:avLst/>
          </a:prstGeom>
          <a:noFill/>
          <a:effectLst/>
        </p:spPr>
        <p:txBody>
          <a:bodyPr vert="horz" lIns="91440" tIns="45720" rIns="91440" bIns="45720" rtlCol="0" anchor="ctr">
            <a:normAutofit fontScale="60000" lnSpcReduction="200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000" kern="1200" cap="none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>
              <a:lnSpc>
                <a:spcPct val="120000"/>
              </a:lnSpc>
            </a:pPr>
            <a:r>
              <a:rPr lang="en-US" sz="5300" dirty="0">
                <a:ln>
                  <a:noFill/>
                </a:ln>
                <a:solidFill>
                  <a:srgbClr val="00B050"/>
                </a:solidFill>
              </a:rPr>
              <a:t>C</a:t>
            </a:r>
            <a:r>
              <a:rPr lang="en-US" sz="5300" b="1" dirty="0">
                <a:ln>
                  <a:noFill/>
                </a:ln>
                <a:solidFill>
                  <a:srgbClr val="00B050"/>
                </a:solidFill>
              </a:rPr>
              <a:t>2</a:t>
            </a:r>
            <a:r>
              <a:rPr lang="en-US" sz="5300" dirty="0">
                <a:ln>
                  <a:noFill/>
                </a:ln>
                <a:solidFill>
                  <a:srgbClr val="00B050"/>
                </a:solidFill>
              </a:rPr>
              <a:t>:  Super-Metro Models</a:t>
            </a:r>
            <a:r>
              <a:rPr lang="en-US" sz="4800" dirty="0">
                <a:ln>
                  <a:noFill/>
                </a:ln>
                <a:solidFill>
                  <a:srgbClr val="00B050"/>
                </a:solidFill>
              </a:rPr>
              <a:t>:</a:t>
            </a:r>
            <a:br>
              <a:rPr lang="en-US" sz="4800" dirty="0">
                <a:ln>
                  <a:noFill/>
                </a:ln>
                <a:solidFill>
                  <a:srgbClr val="00B050"/>
                </a:solidFill>
              </a:rPr>
            </a:br>
            <a:r>
              <a:rPr lang="en-US" sz="3600" dirty="0">
                <a:solidFill>
                  <a:srgbClr val="00B050"/>
                </a:solidFill>
              </a:rPr>
              <a:t>Comparing Average (Uncongested) Travel Times by Mode</a:t>
            </a:r>
          </a:p>
        </p:txBody>
      </p:sp>
      <p:graphicFrame>
        <p:nvGraphicFramePr>
          <p:cNvPr id="7" name="Chart 6">
            <a:extLst>
              <a:ext uri="{FF2B5EF4-FFF2-40B4-BE49-F238E27FC236}">
                <a16:creationId xmlns:a16="http://schemas.microsoft.com/office/drawing/2014/main" id="{23439C0D-B000-4A0A-9073-C2500275437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20402700"/>
              </p:ext>
            </p:extLst>
          </p:nvPr>
        </p:nvGraphicFramePr>
        <p:xfrm>
          <a:off x="382243" y="1433193"/>
          <a:ext cx="4138572" cy="247476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9" name="Chart 8">
            <a:extLst>
              <a:ext uri="{FF2B5EF4-FFF2-40B4-BE49-F238E27FC236}">
                <a16:creationId xmlns:a16="http://schemas.microsoft.com/office/drawing/2014/main" id="{8D570885-A295-45DD-8ED3-D728BF73D25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49905048"/>
              </p:ext>
            </p:extLst>
          </p:nvPr>
        </p:nvGraphicFramePr>
        <p:xfrm>
          <a:off x="4701969" y="1448632"/>
          <a:ext cx="4243623" cy="24438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0" name="Chart 9">
            <a:extLst>
              <a:ext uri="{FF2B5EF4-FFF2-40B4-BE49-F238E27FC236}">
                <a16:creationId xmlns:a16="http://schemas.microsoft.com/office/drawing/2014/main" id="{9C585E47-E410-422C-AB70-4ADB5B9166B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47845258"/>
              </p:ext>
            </p:extLst>
          </p:nvPr>
        </p:nvGraphicFramePr>
        <p:xfrm>
          <a:off x="382244" y="4143931"/>
          <a:ext cx="4138572" cy="254423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2" name="Chart 11">
            <a:extLst>
              <a:ext uri="{FF2B5EF4-FFF2-40B4-BE49-F238E27FC236}">
                <a16:creationId xmlns:a16="http://schemas.microsoft.com/office/drawing/2014/main" id="{032F99C2-C8C1-45DE-80B5-9E17915B362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79814536"/>
              </p:ext>
            </p:extLst>
          </p:nvPr>
        </p:nvGraphicFramePr>
        <p:xfrm>
          <a:off x="4701969" y="4168509"/>
          <a:ext cx="4243623" cy="251965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311988379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9B0DF618-6A17-44EB-B41A-8E6F45038754}"/>
              </a:ext>
            </a:extLst>
          </p:cNvPr>
          <p:cNvSpPr txBox="1">
            <a:spLocks/>
          </p:cNvSpPr>
          <p:nvPr/>
        </p:nvSpPr>
        <p:spPr>
          <a:xfrm>
            <a:off x="951615" y="-96716"/>
            <a:ext cx="8192385" cy="740075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000" kern="1200" cap="none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endParaRPr lang="en-US" sz="3600" i="1" dirty="0">
              <a:solidFill>
                <a:srgbClr val="0070C0"/>
              </a:solidFill>
            </a:endParaRPr>
          </a:p>
        </p:txBody>
      </p:sp>
      <p:graphicFrame>
        <p:nvGraphicFramePr>
          <p:cNvPr id="8" name="Chart 7">
            <a:extLst>
              <a:ext uri="{FF2B5EF4-FFF2-40B4-BE49-F238E27FC236}">
                <a16:creationId xmlns:a16="http://schemas.microsoft.com/office/drawing/2014/main" id="{1C393937-B61D-406F-BC87-08C096FAD0A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70842086"/>
              </p:ext>
            </p:extLst>
          </p:nvPr>
        </p:nvGraphicFramePr>
        <p:xfrm>
          <a:off x="733244" y="1262922"/>
          <a:ext cx="3893337" cy="26718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1" name="Chart 10">
            <a:extLst>
              <a:ext uri="{FF2B5EF4-FFF2-40B4-BE49-F238E27FC236}">
                <a16:creationId xmlns:a16="http://schemas.microsoft.com/office/drawing/2014/main" id="{B7DDB379-F08C-46A0-A30C-6FC8068F51E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53024462"/>
              </p:ext>
            </p:extLst>
          </p:nvPr>
        </p:nvGraphicFramePr>
        <p:xfrm>
          <a:off x="4822166" y="1262922"/>
          <a:ext cx="3562709" cy="26718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3" name="Chart 12">
            <a:extLst>
              <a:ext uri="{FF2B5EF4-FFF2-40B4-BE49-F238E27FC236}">
                <a16:creationId xmlns:a16="http://schemas.microsoft.com/office/drawing/2014/main" id="{9DB0B7B9-44A0-4F6E-BF6D-614CF017F6C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47025903"/>
              </p:ext>
            </p:extLst>
          </p:nvPr>
        </p:nvGraphicFramePr>
        <p:xfrm>
          <a:off x="2533184" y="4075212"/>
          <a:ext cx="3798605" cy="227383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pic>
        <p:nvPicPr>
          <p:cNvPr id="2" name="Pictur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6210" y="699"/>
            <a:ext cx="8254699" cy="11217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101000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9B0DF618-6A17-44EB-B41A-8E6F45038754}"/>
              </a:ext>
            </a:extLst>
          </p:cNvPr>
          <p:cNvSpPr txBox="1">
            <a:spLocks/>
          </p:cNvSpPr>
          <p:nvPr/>
        </p:nvSpPr>
        <p:spPr>
          <a:xfrm>
            <a:off x="588524" y="241485"/>
            <a:ext cx="8192385" cy="955735"/>
          </a:xfrm>
          <a:prstGeom prst="rect">
            <a:avLst/>
          </a:prstGeom>
          <a:noFill/>
          <a:effectLst/>
        </p:spPr>
        <p:txBody>
          <a:bodyPr vert="horz" lIns="91440" tIns="45720" rIns="91440" bIns="45720" rtlCol="0" anchor="ctr">
            <a:normAutofit fontScale="45000" lnSpcReduction="200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000" kern="1200" cap="none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>
              <a:lnSpc>
                <a:spcPct val="120000"/>
              </a:lnSpc>
            </a:pPr>
            <a:r>
              <a:rPr lang="en-US" sz="7100" dirty="0">
                <a:ln>
                  <a:noFill/>
                </a:ln>
                <a:solidFill>
                  <a:srgbClr val="C00000"/>
                </a:solidFill>
              </a:rPr>
              <a:t>C</a:t>
            </a:r>
            <a:r>
              <a:rPr lang="en-US" sz="7100" b="1" dirty="0">
                <a:ln>
                  <a:noFill/>
                </a:ln>
                <a:solidFill>
                  <a:srgbClr val="C00000"/>
                </a:solidFill>
              </a:rPr>
              <a:t>3</a:t>
            </a:r>
            <a:r>
              <a:rPr lang="en-US" sz="7100" dirty="0">
                <a:ln>
                  <a:noFill/>
                </a:ln>
                <a:solidFill>
                  <a:srgbClr val="C00000"/>
                </a:solidFill>
              </a:rPr>
              <a:t>:  </a:t>
            </a:r>
            <a:r>
              <a:rPr lang="en-US" sz="7100" b="1" dirty="0">
                <a:ln>
                  <a:noFill/>
                </a:ln>
                <a:solidFill>
                  <a:srgbClr val="C00000"/>
                </a:solidFill>
              </a:rPr>
              <a:t>Freight Models:</a:t>
            </a:r>
          </a:p>
          <a:p>
            <a:pPr>
              <a:lnSpc>
                <a:spcPct val="120000"/>
              </a:lnSpc>
            </a:pPr>
            <a:r>
              <a:rPr lang="en-US" sz="5300" dirty="0">
                <a:ln>
                  <a:noFill/>
                </a:ln>
                <a:solidFill>
                  <a:srgbClr val="C00000"/>
                </a:solidFill>
              </a:rPr>
              <a:t>Baseline Commodity Flows </a:t>
            </a:r>
            <a:r>
              <a:rPr lang="en-US" sz="5300" b="1" dirty="0">
                <a:ln>
                  <a:noFill/>
                </a:ln>
                <a:solidFill>
                  <a:srgbClr val="C00000"/>
                </a:solidFill>
              </a:rPr>
              <a:t>From the NEM Region</a:t>
            </a:r>
            <a:endParaRPr lang="en-US" sz="3600" b="1" dirty="0">
              <a:solidFill>
                <a:srgbClr val="C00000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7803" y="1392941"/>
            <a:ext cx="7943491" cy="5310051"/>
          </a:xfrm>
          <a:prstGeom prst="rect">
            <a:avLst/>
          </a:prstGeom>
          <a:ln>
            <a:solidFill>
              <a:schemeClr val="accent4"/>
            </a:solidFill>
          </a:ln>
        </p:spPr>
      </p:pic>
    </p:spTree>
    <p:extLst>
      <p:ext uri="{BB962C8B-B14F-4D97-AF65-F5344CB8AC3E}">
        <p14:creationId xmlns:p14="http://schemas.microsoft.com/office/powerpoint/2010/main" val="304143698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9B0DF618-6A17-44EB-B41A-8E6F45038754}"/>
              </a:ext>
            </a:extLst>
          </p:cNvPr>
          <p:cNvSpPr txBox="1">
            <a:spLocks/>
          </p:cNvSpPr>
          <p:nvPr/>
        </p:nvSpPr>
        <p:spPr>
          <a:xfrm>
            <a:off x="588524" y="241485"/>
            <a:ext cx="8192385" cy="955735"/>
          </a:xfrm>
          <a:prstGeom prst="rect">
            <a:avLst/>
          </a:prstGeom>
          <a:noFill/>
          <a:effectLst/>
        </p:spPr>
        <p:txBody>
          <a:bodyPr vert="horz" lIns="91440" tIns="45720" rIns="91440" bIns="45720" rtlCol="0" anchor="ctr">
            <a:normAutofit fontScale="45000" lnSpcReduction="200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000" kern="1200" cap="none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>
              <a:lnSpc>
                <a:spcPct val="120000"/>
              </a:lnSpc>
            </a:pPr>
            <a:r>
              <a:rPr lang="en-US" sz="7100" dirty="0">
                <a:ln>
                  <a:noFill/>
                </a:ln>
                <a:solidFill>
                  <a:srgbClr val="C00000"/>
                </a:solidFill>
              </a:rPr>
              <a:t>C</a:t>
            </a:r>
            <a:r>
              <a:rPr lang="en-US" sz="7100" b="1" dirty="0">
                <a:ln>
                  <a:noFill/>
                </a:ln>
                <a:solidFill>
                  <a:srgbClr val="C00000"/>
                </a:solidFill>
              </a:rPr>
              <a:t>3</a:t>
            </a:r>
            <a:r>
              <a:rPr lang="en-US" sz="7100" dirty="0">
                <a:ln>
                  <a:noFill/>
                </a:ln>
                <a:solidFill>
                  <a:srgbClr val="C00000"/>
                </a:solidFill>
              </a:rPr>
              <a:t>:  Freight Models:</a:t>
            </a:r>
          </a:p>
          <a:p>
            <a:pPr>
              <a:lnSpc>
                <a:spcPct val="120000"/>
              </a:lnSpc>
            </a:pPr>
            <a:r>
              <a:rPr lang="en-US" sz="5300" dirty="0">
                <a:ln>
                  <a:noFill/>
                </a:ln>
                <a:solidFill>
                  <a:srgbClr val="C00000"/>
                </a:solidFill>
              </a:rPr>
              <a:t>Baseline Commodity Flows </a:t>
            </a:r>
            <a:r>
              <a:rPr lang="en-US" sz="5300" b="1" dirty="0">
                <a:ln>
                  <a:noFill/>
                </a:ln>
                <a:solidFill>
                  <a:srgbClr val="C00000"/>
                </a:solidFill>
              </a:rPr>
              <a:t>To the NEM Region</a:t>
            </a:r>
            <a:endParaRPr lang="en-US" sz="3600" b="1" dirty="0">
              <a:solidFill>
                <a:srgbClr val="C00000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1379" y="1313039"/>
            <a:ext cx="8106674" cy="5352483"/>
          </a:xfrm>
          <a:prstGeom prst="rect">
            <a:avLst/>
          </a:prstGeom>
          <a:ln>
            <a:solidFill>
              <a:schemeClr val="accent4"/>
            </a:solidFill>
          </a:ln>
        </p:spPr>
      </p:pic>
    </p:spTree>
    <p:extLst>
      <p:ext uri="{BB962C8B-B14F-4D97-AF65-F5344CB8AC3E}">
        <p14:creationId xmlns:p14="http://schemas.microsoft.com/office/powerpoint/2010/main" val="73377273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A3D7D0-90FE-4A20-9320-E4278AD94E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30231" y="2332878"/>
            <a:ext cx="6702724" cy="1524000"/>
          </a:xfrm>
        </p:spPr>
        <p:txBody>
          <a:bodyPr>
            <a:noAutofit/>
          </a:bodyPr>
          <a:lstStyle/>
          <a:p>
            <a:pPr algn="ctr"/>
            <a:r>
              <a:rPr lang="en-US" sz="4400" i="1" dirty="0">
                <a:solidFill>
                  <a:srgbClr val="0070C0"/>
                </a:solidFill>
              </a:rPr>
              <a:t>D. Projections and Alternatives</a:t>
            </a:r>
          </a:p>
        </p:txBody>
      </p:sp>
    </p:spTree>
    <p:extLst>
      <p:ext uri="{BB962C8B-B14F-4D97-AF65-F5344CB8AC3E}">
        <p14:creationId xmlns:p14="http://schemas.microsoft.com/office/powerpoint/2010/main" val="358286960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A3D7D0-90FE-4A20-9320-E4278AD94E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2316" y="278546"/>
            <a:ext cx="6778172" cy="956890"/>
          </a:xfrm>
        </p:spPr>
        <p:txBody>
          <a:bodyPr>
            <a:normAutofit/>
          </a:bodyPr>
          <a:lstStyle/>
          <a:p>
            <a:pPr algn="ctr"/>
            <a:r>
              <a:rPr lang="en-US" sz="4400" i="1" dirty="0">
                <a:solidFill>
                  <a:srgbClr val="0070C0"/>
                </a:solidFill>
              </a:rPr>
              <a:t>Help Wanted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232D8D9-AB97-4770-9B15-270977E3C94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28890" y="1396602"/>
            <a:ext cx="6966470" cy="4703345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200" b="1" i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Help Wanted:</a:t>
            </a:r>
            <a:r>
              <a:rPr lang="en-US" sz="2200" b="1" i="1" dirty="0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</a:t>
            </a:r>
            <a:r>
              <a:rPr lang="en-US" sz="22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 behaviorally-based, multi-metro (megaregional) transportation planning, impact assessment, and financing model capable of:</a:t>
            </a:r>
          </a:p>
          <a:p>
            <a:pPr>
              <a:buClr>
                <a:srgbClr val="C00000"/>
              </a:buClr>
              <a:buSzPct val="100000"/>
              <a:buFont typeface="Wingdings" panose="05000000000000000000" pitchFamily="2" charset="2"/>
              <a:buChar char="Ø"/>
            </a:pPr>
            <a:r>
              <a:rPr lang="en-US" sz="2000" i="1" dirty="0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Analyzing and comparing multi-modal and public-private investment alternatives.</a:t>
            </a:r>
          </a:p>
          <a:p>
            <a:pPr>
              <a:buClr>
                <a:srgbClr val="C00000"/>
              </a:buClr>
              <a:buSzPct val="100000"/>
              <a:buFont typeface="Wingdings" panose="05000000000000000000" pitchFamily="2" charset="2"/>
              <a:buChar char="Ø"/>
            </a:pPr>
            <a:r>
              <a:rPr lang="en-US" sz="2000" i="1" dirty="0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Incorporating freight and air transport modes.</a:t>
            </a:r>
          </a:p>
          <a:p>
            <a:pPr>
              <a:buClr>
                <a:srgbClr val="C00000"/>
              </a:buClr>
              <a:buSzPct val="100000"/>
              <a:buFont typeface="Wingdings" panose="05000000000000000000" pitchFamily="2" charset="2"/>
              <a:buChar char="Ø"/>
            </a:pPr>
            <a:r>
              <a:rPr lang="en-US" sz="2000" i="1" dirty="0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Exploring the linkages between transportation investments and real estate and economic development.</a:t>
            </a:r>
          </a:p>
          <a:p>
            <a:pPr>
              <a:buClr>
                <a:srgbClr val="C00000"/>
              </a:buClr>
              <a:buSzPct val="100000"/>
              <a:buFont typeface="Courier New" panose="02070309020205020404" pitchFamily="49" charset="0"/>
              <a:buChar char="o"/>
            </a:pPr>
            <a:r>
              <a:rPr lang="en-US" sz="2000" dirty="0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Cumulative cost, benefit, impact, and equity assessment capabilities across neighboring MPOs and operating agencies.</a:t>
            </a:r>
          </a:p>
          <a:p>
            <a:pPr>
              <a:buClr>
                <a:srgbClr val="C00000"/>
              </a:buClr>
              <a:buSzPct val="100000"/>
              <a:buFont typeface="Courier New" panose="02070309020205020404" pitchFamily="49" charset="0"/>
              <a:buChar char="o"/>
            </a:pPr>
            <a:r>
              <a:rPr lang="en-US" sz="2000" dirty="0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Considering the possible roles of / pathways for new technologies, especially vehicle automation</a:t>
            </a:r>
            <a:r>
              <a:rPr lang="en-US" dirty="0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53930178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A3D7D0-90FE-4A20-9320-E4278AD94E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5272" y="110288"/>
            <a:ext cx="7856622" cy="769832"/>
          </a:xfrm>
        </p:spPr>
        <p:txBody>
          <a:bodyPr>
            <a:normAutofit/>
          </a:bodyPr>
          <a:lstStyle/>
          <a:p>
            <a:pPr algn="ctr"/>
            <a:r>
              <a:rPr lang="en-US" sz="4000" i="1" dirty="0">
                <a:solidFill>
                  <a:srgbClr val="0070C0"/>
                </a:solidFill>
              </a:rPr>
              <a:t>D. Projections and Alternatives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232D8D9-AB97-4770-9B15-270977E3C94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7832" y="1296401"/>
            <a:ext cx="8094062" cy="5236746"/>
          </a:xfrm>
          <a:solidFill>
            <a:schemeClr val="accent5">
              <a:lumMod val="20000"/>
              <a:lumOff val="80000"/>
            </a:schemeClr>
          </a:solidFill>
        </p:spPr>
        <p:txBody>
          <a:bodyPr>
            <a:noAutofit/>
          </a:bodyPr>
          <a:lstStyle/>
          <a:p>
            <a:pPr marL="457200" indent="-457200">
              <a:spcBef>
                <a:spcPts val="1200"/>
              </a:spcBef>
              <a:buClr>
                <a:srgbClr val="C00000"/>
              </a:buClr>
              <a:buSzPct val="100000"/>
              <a:buFont typeface="+mj-lt"/>
              <a:buAutoNum type="arabicPeriod"/>
            </a:pPr>
            <a:r>
              <a:rPr lang="en-US" sz="22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Baseline Forecast:  Current Systems with 2030 Population and Job Projections</a:t>
            </a:r>
          </a:p>
          <a:p>
            <a:pPr marL="457200" indent="-457200">
              <a:spcBef>
                <a:spcPts val="1200"/>
              </a:spcBef>
              <a:buClr>
                <a:srgbClr val="C00000"/>
              </a:buClr>
              <a:buSzPct val="100000"/>
              <a:buFont typeface="+mj-lt"/>
              <a:buAutoNum type="arabicPeriod"/>
            </a:pPr>
            <a:r>
              <a:rPr lang="en-US" sz="22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Alternatives (using 2030 Population and Job Projections) 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pPr lvl="1">
              <a:spcBef>
                <a:spcPts val="600"/>
              </a:spcBef>
              <a:buClr>
                <a:srgbClr val="C00000"/>
              </a:buClr>
              <a:buSzPct val="100000"/>
              <a:buFont typeface="Courier New" panose="02070309020205020404" pitchFamily="49" charset="0"/>
              <a:buChar char="o"/>
            </a:pPr>
            <a:r>
              <a:rPr lang="en-US" sz="2000" b="1" cap="all" dirty="0">
                <a:solidFill>
                  <a:srgbClr val="7030A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Inter-metropolitan</a:t>
            </a:r>
          </a:p>
          <a:p>
            <a:pPr lvl="2">
              <a:spcBef>
                <a:spcPts val="400"/>
              </a:spcBef>
              <a:buClr>
                <a:srgbClr val="C00000"/>
              </a:buClr>
              <a:buSzPct val="100000"/>
              <a:buFont typeface="Wingdings" panose="05000000000000000000" pitchFamily="2" charset="2"/>
              <a:buChar char="Ø"/>
            </a:pPr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High-speed rail service from Washington DC to Boston</a:t>
            </a:r>
          </a:p>
          <a:p>
            <a:pPr lvl="2">
              <a:spcBef>
                <a:spcPts val="400"/>
              </a:spcBef>
              <a:buClr>
                <a:srgbClr val="C00000"/>
              </a:buClr>
              <a:buSzPct val="100000"/>
              <a:buFont typeface="Wingdings" panose="05000000000000000000" pitchFamily="2" charset="2"/>
              <a:buChar char="Ø"/>
            </a:pPr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Amtrak and NJ Transit Gateway Tunnel under the Hudson River</a:t>
            </a:r>
          </a:p>
          <a:p>
            <a:pPr lvl="1">
              <a:spcBef>
                <a:spcPts val="1200"/>
              </a:spcBef>
              <a:buClr>
                <a:srgbClr val="C00000"/>
              </a:buClr>
              <a:buSzPct val="100000"/>
              <a:buFont typeface="Courier New" panose="02070309020205020404" pitchFamily="49" charset="0"/>
              <a:buChar char="o"/>
            </a:pPr>
            <a:r>
              <a:rPr lang="en-US" sz="2000" b="1" cap="all" dirty="0">
                <a:solidFill>
                  <a:srgbClr val="7030A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Intra-metropolitan</a:t>
            </a:r>
          </a:p>
          <a:p>
            <a:pPr lvl="2">
              <a:spcBef>
                <a:spcPts val="400"/>
              </a:spcBef>
              <a:buClr>
                <a:srgbClr val="C00000"/>
              </a:buClr>
              <a:buSzPct val="100000"/>
              <a:buFont typeface="Wingdings" panose="05000000000000000000" pitchFamily="2" charset="2"/>
              <a:buChar char="Ø"/>
            </a:pPr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Connect Boston's North and South Stations by rail</a:t>
            </a:r>
          </a:p>
          <a:p>
            <a:pPr lvl="2">
              <a:spcBef>
                <a:spcPts val="400"/>
              </a:spcBef>
              <a:buClr>
                <a:srgbClr val="C00000"/>
              </a:buClr>
              <a:buSzPct val="100000"/>
              <a:buFont typeface="Wingdings" panose="05000000000000000000" pitchFamily="2" charset="2"/>
              <a:buChar char="Ø"/>
            </a:pPr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Improve commuter rail service in and around Providence and Baltimore; </a:t>
            </a:r>
          </a:p>
          <a:p>
            <a:pPr lvl="2">
              <a:spcBef>
                <a:spcPts val="400"/>
              </a:spcBef>
              <a:buClr>
                <a:srgbClr val="C00000"/>
              </a:buClr>
              <a:buSzPct val="100000"/>
              <a:buFont typeface="Wingdings" panose="05000000000000000000" pitchFamily="2" charset="2"/>
              <a:buChar char="Ø"/>
            </a:pPr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High-speed rail connectors to NY City airports; </a:t>
            </a:r>
          </a:p>
          <a:p>
            <a:pPr lvl="2">
              <a:spcBef>
                <a:spcPts val="400"/>
              </a:spcBef>
              <a:buClr>
                <a:srgbClr val="C00000"/>
              </a:buClr>
              <a:buSzPct val="100000"/>
              <a:buFont typeface="Wingdings" panose="05000000000000000000" pitchFamily="2" charset="2"/>
              <a:buChar char="Ø"/>
            </a:pPr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New HOT and freight lanes on selected highways.</a:t>
            </a:r>
          </a:p>
          <a:p>
            <a:pPr lvl="1">
              <a:spcBef>
                <a:spcPts val="1200"/>
              </a:spcBef>
              <a:buClr>
                <a:srgbClr val="C00000"/>
              </a:buClr>
              <a:buSzPct val="100000"/>
              <a:buFont typeface="Courier New" panose="02070309020205020404" pitchFamily="49" charset="0"/>
              <a:buChar char="o"/>
            </a:pPr>
            <a:r>
              <a:rPr lang="en-US" sz="2000" b="1" cap="all" dirty="0">
                <a:solidFill>
                  <a:srgbClr val="7030A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Freight</a:t>
            </a:r>
          </a:p>
          <a:p>
            <a:pPr lvl="2">
              <a:spcBef>
                <a:spcPts val="400"/>
              </a:spcBef>
              <a:buClr>
                <a:srgbClr val="C00000"/>
              </a:buClr>
              <a:buSzPct val="100000"/>
              <a:buFont typeface="Wingdings" panose="05000000000000000000" pitchFamily="2" charset="2"/>
              <a:buChar char="Ø"/>
            </a:pPr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New truck/freight facilities connecting the Lehigh Valley and the New York City regions; and connecting Richmond and Washington, DC</a:t>
            </a:r>
            <a:endParaRPr lang="en-US" sz="2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1810653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9B0DF618-6A17-44EB-B41A-8E6F45038754}"/>
              </a:ext>
            </a:extLst>
          </p:cNvPr>
          <p:cNvSpPr txBox="1">
            <a:spLocks/>
          </p:cNvSpPr>
          <p:nvPr/>
        </p:nvSpPr>
        <p:spPr>
          <a:xfrm>
            <a:off x="951615" y="-96716"/>
            <a:ext cx="8192385" cy="740075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000" kern="1200" cap="none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endParaRPr lang="en-US" sz="3600" i="1" dirty="0">
              <a:solidFill>
                <a:srgbClr val="0070C0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357" y="1535320"/>
            <a:ext cx="8368552" cy="5072513"/>
          </a:xfrm>
          <a:prstGeom prst="rect">
            <a:avLst/>
          </a:prstGeom>
          <a:ln>
            <a:solidFill>
              <a:srgbClr val="C00000"/>
            </a:solidFill>
          </a:ln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9B0DF618-6A17-44EB-B41A-8E6F45038754}"/>
              </a:ext>
            </a:extLst>
          </p:cNvPr>
          <p:cNvSpPr txBox="1">
            <a:spLocks/>
          </p:cNvSpPr>
          <p:nvPr/>
        </p:nvSpPr>
        <p:spPr>
          <a:xfrm>
            <a:off x="588524" y="241485"/>
            <a:ext cx="8192385" cy="955735"/>
          </a:xfrm>
          <a:prstGeom prst="rect">
            <a:avLst/>
          </a:prstGeom>
          <a:noFill/>
          <a:effectLst/>
        </p:spPr>
        <p:txBody>
          <a:bodyPr vert="horz" lIns="91440" tIns="45720" rIns="91440" bIns="45720" rtlCol="0" anchor="ctr">
            <a:normAutofit fontScale="30000" lnSpcReduction="200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000" kern="1200" cap="none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>
              <a:lnSpc>
                <a:spcPct val="120000"/>
              </a:lnSpc>
            </a:pPr>
            <a:r>
              <a:rPr lang="en-US" sz="10700" dirty="0">
                <a:ln>
                  <a:noFill/>
                </a:ln>
                <a:solidFill>
                  <a:srgbClr val="0070C0"/>
                </a:solidFill>
              </a:rPr>
              <a:t>D1:  Baseline 2030 Projections:</a:t>
            </a:r>
            <a:br>
              <a:rPr lang="en-US" sz="8500" dirty="0">
                <a:ln>
                  <a:noFill/>
                </a:ln>
                <a:solidFill>
                  <a:srgbClr val="0070C0"/>
                </a:solidFill>
              </a:rPr>
            </a:br>
            <a:r>
              <a:rPr lang="en-US" sz="7300" dirty="0">
                <a:ln>
                  <a:noFill/>
                </a:ln>
                <a:solidFill>
                  <a:srgbClr val="0070C0"/>
                </a:solidFill>
              </a:rPr>
              <a:t>2030 Truck Freight Flows (tons) using NEMR Flow Projections</a:t>
            </a:r>
            <a:endParaRPr lang="en-US" sz="73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020987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9B0DF618-6A17-44EB-B41A-8E6F45038754}"/>
              </a:ext>
            </a:extLst>
          </p:cNvPr>
          <p:cNvSpPr txBox="1">
            <a:spLocks/>
          </p:cNvSpPr>
          <p:nvPr/>
        </p:nvSpPr>
        <p:spPr>
          <a:xfrm>
            <a:off x="951615" y="-96716"/>
            <a:ext cx="8192385" cy="740075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000" kern="1200" cap="none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endParaRPr lang="en-US" sz="3600" i="1" dirty="0">
              <a:solidFill>
                <a:srgbClr val="0070C0"/>
              </a:solidFill>
            </a:endParaRP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9B0DF618-6A17-44EB-B41A-8E6F45038754}"/>
              </a:ext>
            </a:extLst>
          </p:cNvPr>
          <p:cNvSpPr txBox="1">
            <a:spLocks/>
          </p:cNvSpPr>
          <p:nvPr/>
        </p:nvSpPr>
        <p:spPr>
          <a:xfrm>
            <a:off x="588524" y="241485"/>
            <a:ext cx="8192385" cy="955735"/>
          </a:xfrm>
          <a:prstGeom prst="rect">
            <a:avLst/>
          </a:prstGeom>
          <a:noFill/>
          <a:effectLst/>
        </p:spPr>
        <p:txBody>
          <a:bodyPr vert="horz" lIns="91440" tIns="45720" rIns="91440" bIns="45720" rtlCol="0" anchor="ctr">
            <a:normAutofit fontScale="37500" lnSpcReduction="200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000" kern="1200" cap="none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>
              <a:lnSpc>
                <a:spcPct val="120000"/>
              </a:lnSpc>
            </a:pPr>
            <a:r>
              <a:rPr lang="en-US" sz="8500" dirty="0">
                <a:ln>
                  <a:noFill/>
                </a:ln>
                <a:solidFill>
                  <a:srgbClr val="0070C0"/>
                </a:solidFill>
              </a:rPr>
              <a:t>D1:  Baseline 2030 Projections:</a:t>
            </a:r>
            <a:br>
              <a:rPr lang="en-US" sz="8500" dirty="0">
                <a:ln>
                  <a:noFill/>
                </a:ln>
                <a:solidFill>
                  <a:srgbClr val="0070C0"/>
                </a:solidFill>
              </a:rPr>
            </a:br>
            <a:r>
              <a:rPr lang="en-US" sz="5900" dirty="0">
                <a:ln>
                  <a:noFill/>
                </a:ln>
                <a:solidFill>
                  <a:srgbClr val="0070C0"/>
                </a:solidFill>
              </a:rPr>
              <a:t>2030 Truck Freight Flows (tons) using FAF Projections</a:t>
            </a:r>
            <a:endParaRPr lang="en-US" sz="5900" dirty="0">
              <a:solidFill>
                <a:srgbClr val="0070C0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8524" y="1647231"/>
            <a:ext cx="8151962" cy="4941228"/>
          </a:xfrm>
          <a:prstGeom prst="rect">
            <a:avLst/>
          </a:prstGeom>
          <a:ln>
            <a:solidFill>
              <a:srgbClr val="C00000"/>
            </a:solidFill>
          </a:ln>
        </p:spPr>
      </p:pic>
    </p:spTree>
    <p:extLst>
      <p:ext uri="{BB962C8B-B14F-4D97-AF65-F5344CB8AC3E}">
        <p14:creationId xmlns:p14="http://schemas.microsoft.com/office/powerpoint/2010/main" val="342545547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A3D7D0-90FE-4A20-9320-E4278AD94E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4502" y="153420"/>
            <a:ext cx="7856622" cy="769832"/>
          </a:xfrm>
        </p:spPr>
        <p:txBody>
          <a:bodyPr>
            <a:normAutofit fontScale="90000"/>
          </a:bodyPr>
          <a:lstStyle/>
          <a:p>
            <a:pPr algn="ctr"/>
            <a:r>
              <a:rPr lang="en-US" sz="4000" i="1" dirty="0">
                <a:solidFill>
                  <a:srgbClr val="0070C0"/>
                </a:solidFill>
              </a:rPr>
              <a:t>E. Development Feedback Loops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232D8D9-AB97-4770-9B15-270977E3C94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5782" y="1063487"/>
            <a:ext cx="7975342" cy="5576464"/>
          </a:xfrm>
          <a:solidFill>
            <a:schemeClr val="accent5">
              <a:lumMod val="20000"/>
              <a:lumOff val="80000"/>
            </a:schemeClr>
          </a:solidFill>
        </p:spPr>
        <p:txBody>
          <a:bodyPr>
            <a:noAutofit/>
          </a:bodyPr>
          <a:lstStyle/>
          <a:p>
            <a:pPr marL="0" indent="0">
              <a:spcBef>
                <a:spcPts val="1200"/>
              </a:spcBef>
              <a:buClr>
                <a:srgbClr val="C00000"/>
              </a:buClr>
              <a:buSzPct val="100000"/>
              <a:buNone/>
            </a:pPr>
            <a:r>
              <a:rPr lang="en-US" sz="2200" dirty="0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Transportation investments typically feedback into private development and investment decisions in three ways:</a:t>
            </a:r>
          </a:p>
          <a:p>
            <a:pPr marL="457200" lvl="1" indent="-457200">
              <a:spcBef>
                <a:spcPts val="1200"/>
              </a:spcBef>
              <a:buClr>
                <a:srgbClr val="C00000"/>
              </a:buClr>
              <a:buSzPct val="100000"/>
              <a:buFont typeface="+mj-lt"/>
              <a:buAutoNum type="arabicPeriod"/>
            </a:pPr>
            <a:r>
              <a:rPr lang="en-US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Real Estate Capitalization Effects:  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Improved accessibility is capitalized into local real estate prices and property values. This is typically a short-term and anticipatory effect. Note that without a concomitant increase in zoning, this may actually inhibit development or redevelopment. </a:t>
            </a:r>
            <a:r>
              <a:rPr lang="en-US" dirty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>
                <a:solidFill>
                  <a:srgbClr val="7030A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We will </a:t>
            </a:r>
            <a:r>
              <a:rPr lang="en-US" u="sng" dirty="0">
                <a:solidFill>
                  <a:srgbClr val="7030A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not</a:t>
            </a:r>
            <a:r>
              <a:rPr lang="en-US" dirty="0">
                <a:solidFill>
                  <a:srgbClr val="7030A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model this effect.</a:t>
            </a:r>
          </a:p>
          <a:p>
            <a:pPr marL="457200" lvl="1" indent="-457200">
              <a:spcBef>
                <a:spcPts val="1200"/>
              </a:spcBef>
              <a:buClr>
                <a:srgbClr val="C00000"/>
              </a:buClr>
              <a:buSzPct val="100000"/>
              <a:buFont typeface="+mj-lt"/>
              <a:buAutoNum type="arabicPeriod"/>
            </a:pPr>
            <a:r>
              <a:rPr lang="en-US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Increased Productivity: 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Higher travel speeds and faster commute and freight shipment times boost productivity, making local businesses more competitive</a:t>
            </a:r>
            <a:r>
              <a:rPr lang="en-US" dirty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en-US" dirty="0">
                <a:solidFill>
                  <a:srgbClr val="7030A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We will </a:t>
            </a:r>
            <a:r>
              <a:rPr lang="en-US" u="sng" dirty="0">
                <a:solidFill>
                  <a:srgbClr val="7030A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probably not </a:t>
            </a:r>
            <a:r>
              <a:rPr lang="en-US" dirty="0">
                <a:solidFill>
                  <a:srgbClr val="7030A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model this effect.</a:t>
            </a:r>
          </a:p>
          <a:p>
            <a:pPr marL="457200" lvl="1" indent="-457200">
              <a:spcBef>
                <a:spcPts val="1200"/>
              </a:spcBef>
              <a:buClr>
                <a:srgbClr val="C00000"/>
              </a:buClr>
              <a:buSzPct val="100000"/>
              <a:buFont typeface="+mj-lt"/>
              <a:buAutoNum type="arabicPeriod"/>
            </a:pPr>
            <a:r>
              <a:rPr lang="en-US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Differential Congestion Relief:  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Differential congestion relief will make some locations more advantageous to both households and businesses, prompting a spatial resorting of those activities towards reduced congestion locations. </a:t>
            </a:r>
            <a:r>
              <a:rPr lang="en-US" dirty="0">
                <a:solidFill>
                  <a:srgbClr val="7030A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We </a:t>
            </a:r>
            <a:r>
              <a:rPr lang="en-US" u="sng" dirty="0">
                <a:solidFill>
                  <a:srgbClr val="7030A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may selectively </a:t>
            </a:r>
            <a:r>
              <a:rPr lang="en-US" dirty="0">
                <a:solidFill>
                  <a:srgbClr val="7030A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model this effect.</a:t>
            </a:r>
          </a:p>
          <a:p>
            <a:pPr marL="457200" lvl="1" indent="-457200">
              <a:spcBef>
                <a:spcPts val="1200"/>
              </a:spcBef>
              <a:buClr>
                <a:srgbClr val="C00000"/>
              </a:buClr>
              <a:buSzPct val="100000"/>
              <a:buFont typeface="+mj-lt"/>
              <a:buAutoNum type="arabicPeriod"/>
            </a:pPr>
            <a:r>
              <a:rPr lang="en-US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Residential and Commercial Market Expansion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  Improved accessibility expands the market attractiveness (to development) of previously low-accessibility/under-developed sites. This is typically a longer-term effect</a:t>
            </a:r>
            <a:r>
              <a:rPr lang="en-US" dirty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en-US" dirty="0">
                <a:solidFill>
                  <a:srgbClr val="7030A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We will calibrate a series of state-by-state logit models of land use change (e.g., undeveloped &gt; residential) between 1992 and 2011 as a function of proximity to highways and transit lines (as well as other site and spatial characteristics).</a:t>
            </a:r>
            <a:endParaRPr lang="en-US" dirty="0">
              <a:solidFill>
                <a:schemeClr val="tx2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5172974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A3D7D0-90FE-4A20-9320-E4278AD94E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4502" y="153420"/>
            <a:ext cx="7856622" cy="769832"/>
          </a:xfrm>
        </p:spPr>
        <p:txBody>
          <a:bodyPr>
            <a:normAutofit/>
          </a:bodyPr>
          <a:lstStyle/>
          <a:p>
            <a:pPr algn="ctr"/>
            <a:r>
              <a:rPr lang="en-US" sz="4000" i="1" dirty="0">
                <a:solidFill>
                  <a:srgbClr val="0070C0"/>
                </a:solidFill>
              </a:rPr>
              <a:t>F. Tentative Reflections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232D8D9-AB97-4770-9B15-270977E3C94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35273" y="1106619"/>
            <a:ext cx="7322462" cy="5236746"/>
          </a:xfrm>
          <a:solidFill>
            <a:schemeClr val="accent5">
              <a:lumMod val="20000"/>
              <a:lumOff val="80000"/>
            </a:schemeClr>
          </a:solidFill>
        </p:spPr>
        <p:txBody>
          <a:bodyPr>
            <a:noAutofit/>
          </a:bodyPr>
          <a:lstStyle/>
          <a:p>
            <a:pPr marL="457200" lvl="1" indent="-457200">
              <a:spcBef>
                <a:spcPts val="1200"/>
              </a:spcBef>
              <a:buClr>
                <a:srgbClr val="C00000"/>
              </a:buClr>
              <a:buSzPct val="100000"/>
              <a:buFont typeface="+mj-lt"/>
              <a:buAutoNum type="arabicPeriod"/>
            </a:pPr>
            <a:r>
              <a:rPr lang="en-US" sz="1800" dirty="0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 value of megaregions for general purpose transportation planning is as yet unclear.</a:t>
            </a:r>
          </a:p>
          <a:p>
            <a:pPr marL="457200" lvl="1" indent="-457200">
              <a:spcBef>
                <a:spcPts val="1200"/>
              </a:spcBef>
              <a:buClr>
                <a:srgbClr val="C00000"/>
              </a:buClr>
              <a:buSzPct val="100000"/>
              <a:buFont typeface="+mj-lt"/>
              <a:buAutoNum type="arabicPeriod"/>
            </a:pPr>
            <a:r>
              <a:rPr lang="en-US" sz="1800" dirty="0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But, there IS great value in applying common modeling approaches and parameters across adjacent MPOs (Not the least of which involves external trips).</a:t>
            </a:r>
          </a:p>
          <a:p>
            <a:pPr marL="457200" lvl="1" indent="-457200">
              <a:spcBef>
                <a:spcPts val="1200"/>
              </a:spcBef>
              <a:buClr>
                <a:srgbClr val="C00000"/>
              </a:buClr>
              <a:buSzPct val="100000"/>
              <a:buFont typeface="+mj-lt"/>
              <a:buAutoNum type="arabicPeriod"/>
            </a:pPr>
            <a:r>
              <a:rPr lang="en-US" sz="1800" dirty="0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Our common-model/nested scale approach is probably the way to go.</a:t>
            </a:r>
          </a:p>
          <a:p>
            <a:pPr marL="457200" lvl="1" indent="-457200">
              <a:spcBef>
                <a:spcPts val="1200"/>
              </a:spcBef>
              <a:buClr>
                <a:srgbClr val="C00000"/>
              </a:buClr>
              <a:buSzPct val="100000"/>
              <a:buFont typeface="+mj-lt"/>
              <a:buAutoNum type="arabicPeriod"/>
            </a:pPr>
            <a:r>
              <a:rPr lang="en-US" sz="1800" dirty="0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 Northeast needs more extensive and collaborative corridor-based planning and modeling capacity, as well as travel surveys.</a:t>
            </a:r>
          </a:p>
          <a:p>
            <a:pPr marL="457200" lvl="1" indent="-457200">
              <a:spcBef>
                <a:spcPts val="1200"/>
              </a:spcBef>
              <a:buClr>
                <a:srgbClr val="C00000"/>
              </a:buClr>
              <a:buSzPct val="100000"/>
              <a:buFont typeface="+mj-lt"/>
              <a:buAutoNum type="arabicPeriod"/>
            </a:pPr>
            <a:r>
              <a:rPr lang="en-US" sz="1800" dirty="0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 lack of coordinated freight and passenger transportation planning models and tools is problematic, especially in larger urban centers with multi-modal freight facilities.</a:t>
            </a:r>
          </a:p>
          <a:p>
            <a:pPr marL="457200" lvl="1" indent="-457200">
              <a:spcBef>
                <a:spcPts val="1200"/>
              </a:spcBef>
              <a:buClr>
                <a:srgbClr val="C00000"/>
              </a:buClr>
              <a:buSzPct val="100000"/>
              <a:buFont typeface="+mj-lt"/>
              <a:buAutoNum type="arabicPeriod"/>
            </a:pPr>
            <a:r>
              <a:rPr lang="en-US" sz="1800" dirty="0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As more people move (back) to urban neighborhoods, long-standing transit capacity, connectivity and service disparities are becoming more problematic.</a:t>
            </a:r>
          </a:p>
          <a:p>
            <a:pPr marL="457200" lvl="1" indent="-457200">
              <a:spcBef>
                <a:spcPts val="1200"/>
              </a:spcBef>
              <a:buClr>
                <a:srgbClr val="C00000"/>
              </a:buClr>
              <a:buSzPct val="100000"/>
              <a:buFont typeface="+mj-lt"/>
              <a:buAutoNum type="arabicPeriod"/>
            </a:pPr>
            <a:r>
              <a:rPr lang="en-US" sz="1800" dirty="0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Shared-ride services such as Uber and Lyft really are different modes, and need to be modeled as such. </a:t>
            </a:r>
            <a:endParaRPr lang="en-US" sz="1800" dirty="0">
              <a:solidFill>
                <a:schemeClr val="tx2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381160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A3D7D0-90FE-4A20-9320-E4278AD94E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12690" y="420614"/>
            <a:ext cx="6554867" cy="769832"/>
          </a:xfrm>
        </p:spPr>
        <p:txBody>
          <a:bodyPr>
            <a:normAutofit/>
          </a:bodyPr>
          <a:lstStyle/>
          <a:p>
            <a:pPr algn="ctr"/>
            <a:r>
              <a:rPr lang="en-US" sz="4400" i="1" dirty="0">
                <a:solidFill>
                  <a:srgbClr val="0070C0"/>
                </a:solidFill>
              </a:rPr>
              <a:t>Agenda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232D8D9-AB97-4770-9B15-270977E3C94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56935" y="1656271"/>
            <a:ext cx="7008091" cy="2587925"/>
          </a:xfrm>
        </p:spPr>
        <p:txBody>
          <a:bodyPr>
            <a:noAutofit/>
          </a:bodyPr>
          <a:lstStyle/>
          <a:p>
            <a:pPr marL="688975" indent="-688975">
              <a:spcBef>
                <a:spcPts val="600"/>
              </a:spcBef>
              <a:spcAft>
                <a:spcPts val="600"/>
              </a:spcAft>
              <a:buClr>
                <a:srgbClr val="C00000"/>
              </a:buClr>
              <a:buSzPct val="100000"/>
              <a:buFont typeface="+mj-lt"/>
              <a:buAutoNum type="alphaUcPeriod"/>
            </a:pPr>
            <a:r>
              <a:rPr lang="en-US" sz="2000" dirty="0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Three Challenges</a:t>
            </a:r>
          </a:p>
          <a:p>
            <a:pPr marL="688975" indent="-688975">
              <a:spcBef>
                <a:spcPts val="600"/>
              </a:spcBef>
              <a:spcAft>
                <a:spcPts val="600"/>
              </a:spcAft>
              <a:buClr>
                <a:srgbClr val="C00000"/>
              </a:buClr>
              <a:buSzPct val="100000"/>
              <a:buFont typeface="+mj-lt"/>
              <a:buAutoNum type="alphaUcPeriod"/>
            </a:pPr>
            <a:r>
              <a:rPr lang="en-US" sz="2000" dirty="0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Model Design Issues</a:t>
            </a:r>
          </a:p>
          <a:p>
            <a:pPr marL="688975" indent="-688975">
              <a:spcBef>
                <a:spcPts val="600"/>
              </a:spcBef>
              <a:spcAft>
                <a:spcPts val="600"/>
              </a:spcAft>
              <a:buClr>
                <a:srgbClr val="C00000"/>
              </a:buClr>
              <a:buSzPct val="100000"/>
              <a:buFont typeface="+mj-lt"/>
              <a:buAutoNum type="alphaUcPeriod"/>
            </a:pPr>
            <a:r>
              <a:rPr lang="en-US" sz="2000" dirty="0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Selected Baseline Results</a:t>
            </a:r>
          </a:p>
          <a:p>
            <a:pPr marL="688975" indent="-688975">
              <a:spcBef>
                <a:spcPts val="600"/>
              </a:spcBef>
              <a:spcAft>
                <a:spcPts val="600"/>
              </a:spcAft>
              <a:buClr>
                <a:srgbClr val="C00000"/>
              </a:buClr>
              <a:buSzPct val="100000"/>
              <a:buFont typeface="+mj-lt"/>
              <a:buAutoNum type="alphaUcPeriod"/>
            </a:pPr>
            <a:r>
              <a:rPr lang="en-US" sz="2000" dirty="0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Projections &amp; Alternatives</a:t>
            </a:r>
          </a:p>
          <a:p>
            <a:pPr marL="688975" indent="-688975">
              <a:spcBef>
                <a:spcPts val="600"/>
              </a:spcBef>
              <a:spcAft>
                <a:spcPts val="600"/>
              </a:spcAft>
              <a:buClr>
                <a:srgbClr val="C00000"/>
              </a:buClr>
              <a:buSzPct val="100000"/>
              <a:buFont typeface="+mj-lt"/>
              <a:buAutoNum type="alphaUcPeriod"/>
            </a:pPr>
            <a:r>
              <a:rPr lang="en-US" sz="2000" dirty="0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Development Feedback Loops</a:t>
            </a:r>
          </a:p>
          <a:p>
            <a:pPr marL="688975" indent="-688975">
              <a:spcBef>
                <a:spcPts val="600"/>
              </a:spcBef>
              <a:spcAft>
                <a:spcPts val="600"/>
              </a:spcAft>
              <a:buClr>
                <a:srgbClr val="C00000"/>
              </a:buClr>
              <a:buSzPct val="100000"/>
              <a:buFont typeface="+mj-lt"/>
              <a:buAutoNum type="alphaUcPeriod"/>
            </a:pPr>
            <a:r>
              <a:rPr lang="en-US" sz="2000" dirty="0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Reflections</a:t>
            </a:r>
          </a:p>
        </p:txBody>
      </p:sp>
    </p:spTree>
    <p:extLst>
      <p:ext uri="{BB962C8B-B14F-4D97-AF65-F5344CB8AC3E}">
        <p14:creationId xmlns:p14="http://schemas.microsoft.com/office/powerpoint/2010/main" val="92319591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A3D7D0-90FE-4A20-9320-E4278AD94E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90328" y="2853263"/>
            <a:ext cx="6554867" cy="769832"/>
          </a:xfrm>
        </p:spPr>
        <p:txBody>
          <a:bodyPr>
            <a:normAutofit/>
          </a:bodyPr>
          <a:lstStyle/>
          <a:p>
            <a:pPr algn="ctr"/>
            <a:r>
              <a:rPr lang="en-US" sz="4400" i="1" dirty="0">
                <a:solidFill>
                  <a:srgbClr val="0070C0"/>
                </a:solidFill>
              </a:rPr>
              <a:t>A.  Three Challenges</a:t>
            </a:r>
          </a:p>
        </p:txBody>
      </p:sp>
    </p:spTree>
    <p:extLst>
      <p:ext uri="{BB962C8B-B14F-4D97-AF65-F5344CB8AC3E}">
        <p14:creationId xmlns:p14="http://schemas.microsoft.com/office/powerpoint/2010/main" val="287277213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A3D7D0-90FE-4A20-9320-E4278AD94E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170446"/>
            <a:ext cx="7272997" cy="769832"/>
          </a:xfrm>
        </p:spPr>
        <p:txBody>
          <a:bodyPr>
            <a:normAutofit/>
          </a:bodyPr>
          <a:lstStyle/>
          <a:p>
            <a:pPr algn="ctr"/>
            <a:r>
              <a:rPr lang="en-US" sz="4400" i="1" dirty="0">
                <a:solidFill>
                  <a:srgbClr val="0070C0"/>
                </a:solidFill>
              </a:rPr>
              <a:t>Three Challenges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232D8D9-AB97-4770-9B15-270977E3C94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39484" y="1021368"/>
            <a:ext cx="7554342" cy="5646717"/>
          </a:xfrm>
          <a:solidFill>
            <a:schemeClr val="accent5">
              <a:lumMod val="20000"/>
              <a:lumOff val="80000"/>
            </a:schemeClr>
          </a:solidFill>
        </p:spPr>
        <p:txBody>
          <a:bodyPr>
            <a:noAutofit/>
          </a:bodyPr>
          <a:lstStyle/>
          <a:p>
            <a:pPr marL="457200" indent="-457200">
              <a:spcBef>
                <a:spcPts val="1200"/>
              </a:spcBef>
              <a:buClr>
                <a:srgbClr val="C00000"/>
              </a:buClr>
              <a:buSzPct val="100000"/>
              <a:buFont typeface="+mj-lt"/>
              <a:buAutoNum type="arabicPeriod"/>
            </a:pPr>
            <a:r>
              <a:rPr lang="en-US" sz="22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Institutional &amp; Political Challenges</a:t>
            </a:r>
          </a:p>
          <a:p>
            <a:pPr lvl="1">
              <a:spcBef>
                <a:spcPts val="400"/>
              </a:spcBef>
              <a:buClr>
                <a:srgbClr val="C00000"/>
              </a:buClr>
              <a:buSzPct val="100000"/>
              <a:buFont typeface="Courier New" panose="02070309020205020404" pitchFamily="49" charset="0"/>
              <a:buChar char="o"/>
            </a:pPr>
            <a:r>
              <a:rPr lang="en-US" sz="2000" dirty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38 MPOs!</a:t>
            </a:r>
          </a:p>
          <a:p>
            <a:pPr lvl="1">
              <a:spcBef>
                <a:spcPts val="400"/>
              </a:spcBef>
              <a:buClr>
                <a:srgbClr val="C00000"/>
              </a:buClr>
              <a:buSzPct val="100000"/>
              <a:buFont typeface="Courier New" panose="02070309020205020404" pitchFamily="49" charset="0"/>
              <a:buChar char="o"/>
            </a:pPr>
            <a:r>
              <a:rPr lang="en-US" sz="2000" dirty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States that don’t always work well with each other, MPOs and service providers.</a:t>
            </a:r>
          </a:p>
          <a:p>
            <a:pPr lvl="1">
              <a:spcBef>
                <a:spcPts val="400"/>
              </a:spcBef>
              <a:buClr>
                <a:srgbClr val="C00000"/>
              </a:buClr>
              <a:buSzPct val="100000"/>
              <a:buFont typeface="Courier New" panose="02070309020205020404" pitchFamily="49" charset="0"/>
              <a:buChar char="o"/>
            </a:pPr>
            <a:r>
              <a:rPr lang="en-US" sz="2000" dirty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Declining federal leadership &amp; funding for transportation.</a:t>
            </a:r>
          </a:p>
          <a:p>
            <a:pPr marL="457200" indent="-457200">
              <a:spcBef>
                <a:spcPts val="1200"/>
              </a:spcBef>
              <a:buClr>
                <a:srgbClr val="C00000"/>
              </a:buClr>
              <a:buSzPct val="100000"/>
              <a:buFont typeface="+mj-lt"/>
              <a:buAutoNum type="arabicPeriod"/>
            </a:pPr>
            <a:r>
              <a:rPr lang="en-US" sz="22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Modeling Challenges</a:t>
            </a:r>
          </a:p>
          <a:p>
            <a:pPr lvl="1">
              <a:spcBef>
                <a:spcPts val="400"/>
              </a:spcBef>
              <a:buClr>
                <a:srgbClr val="C00000"/>
              </a:buClr>
              <a:buSzPct val="100000"/>
              <a:buFont typeface="Courier New" panose="02070309020205020404" pitchFamily="49" charset="0"/>
              <a:buChar char="o"/>
            </a:pPr>
            <a:r>
              <a:rPr lang="en-US" sz="2000" dirty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Making the best use of very limited data.</a:t>
            </a:r>
          </a:p>
          <a:p>
            <a:pPr lvl="1">
              <a:spcBef>
                <a:spcPts val="400"/>
              </a:spcBef>
              <a:buClr>
                <a:srgbClr val="C00000"/>
              </a:buClr>
              <a:buSzPct val="100000"/>
              <a:buFont typeface="Courier New" panose="02070309020205020404" pitchFamily="49" charset="0"/>
              <a:buChar char="o"/>
            </a:pPr>
            <a:r>
              <a:rPr lang="en-US" sz="2000" dirty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Modeling external trips.</a:t>
            </a:r>
          </a:p>
          <a:p>
            <a:pPr lvl="1">
              <a:spcBef>
                <a:spcPts val="400"/>
              </a:spcBef>
              <a:buClr>
                <a:srgbClr val="C00000"/>
              </a:buClr>
              <a:buSzPct val="100000"/>
              <a:buFont typeface="Courier New" panose="02070309020205020404" pitchFamily="49" charset="0"/>
              <a:buChar char="o"/>
            </a:pPr>
            <a:r>
              <a:rPr lang="en-US" sz="2000" dirty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Mixing passenger and freight flows.</a:t>
            </a:r>
          </a:p>
          <a:p>
            <a:pPr lvl="1">
              <a:spcBef>
                <a:spcPts val="400"/>
              </a:spcBef>
              <a:buClr>
                <a:srgbClr val="C00000"/>
              </a:buClr>
              <a:buSzPct val="100000"/>
              <a:buFont typeface="Courier New" panose="02070309020205020404" pitchFamily="49" charset="0"/>
              <a:buChar char="o"/>
            </a:pPr>
            <a:r>
              <a:rPr lang="en-US" sz="2000" dirty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How much geographic detail?</a:t>
            </a:r>
          </a:p>
          <a:p>
            <a:pPr lvl="1">
              <a:spcBef>
                <a:spcPts val="400"/>
              </a:spcBef>
              <a:buClr>
                <a:srgbClr val="C00000"/>
              </a:buClr>
              <a:buSzPct val="100000"/>
              <a:buFont typeface="Courier New" panose="02070309020205020404" pitchFamily="49" charset="0"/>
              <a:buChar char="o"/>
            </a:pPr>
            <a:r>
              <a:rPr lang="en-US" sz="2000" dirty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Unique or parallel approach across modeling geographies?</a:t>
            </a:r>
          </a:p>
          <a:p>
            <a:pPr marL="457200" indent="-457200">
              <a:spcBef>
                <a:spcPts val="1200"/>
              </a:spcBef>
              <a:buClr>
                <a:srgbClr val="C00000"/>
              </a:buClr>
              <a:buSzPct val="100000"/>
              <a:buFont typeface="+mj-lt"/>
              <a:buAutoNum type="arabicPeriod"/>
            </a:pPr>
            <a:r>
              <a:rPr lang="en-US" sz="22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Futures Challenges</a:t>
            </a:r>
          </a:p>
          <a:p>
            <a:pPr marL="857250" lvl="1" indent="-457200">
              <a:spcBef>
                <a:spcPts val="400"/>
              </a:spcBef>
              <a:buClr>
                <a:srgbClr val="C00000"/>
              </a:buClr>
              <a:buSzPct val="100000"/>
              <a:buFont typeface="Courier New" panose="02070309020205020404" pitchFamily="49" charset="0"/>
              <a:buChar char="o"/>
            </a:pP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Planning horizon  </a:t>
            </a:r>
            <a:r>
              <a:rPr lang="en-US" sz="2000" i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►► </a:t>
            </a:r>
            <a:r>
              <a:rPr lang="en-US" sz="2000" b="1" i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2030</a:t>
            </a:r>
            <a:endParaRPr lang="en-US" sz="2000" b="1" i="1" dirty="0">
              <a:solidFill>
                <a:srgbClr val="7030A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857250" lvl="1" indent="-457200">
              <a:spcBef>
                <a:spcPts val="400"/>
              </a:spcBef>
              <a:buClr>
                <a:srgbClr val="C00000"/>
              </a:buClr>
              <a:buSzPct val="100000"/>
              <a:buFont typeface="Courier New" panose="02070309020205020404" pitchFamily="49" charset="0"/>
              <a:buChar char="o"/>
            </a:pP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Future project mix?</a:t>
            </a:r>
          </a:p>
          <a:p>
            <a:pPr marL="857250" lvl="1" indent="-457200">
              <a:spcBef>
                <a:spcPts val="400"/>
              </a:spcBef>
              <a:buClr>
                <a:srgbClr val="C00000"/>
              </a:buClr>
              <a:buSzPct val="100000"/>
              <a:buFont typeface="Courier New" panose="02070309020205020404" pitchFamily="49" charset="0"/>
              <a:buChar char="o"/>
            </a:pP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Growth &amp; development feedback loops.</a:t>
            </a:r>
          </a:p>
        </p:txBody>
      </p:sp>
    </p:spTree>
    <p:extLst>
      <p:ext uri="{BB962C8B-B14F-4D97-AF65-F5344CB8AC3E}">
        <p14:creationId xmlns:p14="http://schemas.microsoft.com/office/powerpoint/2010/main" val="74759760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A3D7D0-90FE-4A20-9320-E4278AD94E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90328" y="2853263"/>
            <a:ext cx="6554867" cy="769832"/>
          </a:xfrm>
        </p:spPr>
        <p:txBody>
          <a:bodyPr>
            <a:normAutofit/>
          </a:bodyPr>
          <a:lstStyle/>
          <a:p>
            <a:pPr algn="ctr"/>
            <a:r>
              <a:rPr lang="en-US" sz="4400" i="1" dirty="0">
                <a:solidFill>
                  <a:srgbClr val="0070C0"/>
                </a:solidFill>
              </a:rPr>
              <a:t>B.  Model Design Issues</a:t>
            </a:r>
          </a:p>
        </p:txBody>
      </p:sp>
    </p:spTree>
    <p:extLst>
      <p:ext uri="{BB962C8B-B14F-4D97-AF65-F5344CB8AC3E}">
        <p14:creationId xmlns:p14="http://schemas.microsoft.com/office/powerpoint/2010/main" val="399475999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A3D7D0-90FE-4A20-9320-E4278AD94E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84738" y="287445"/>
            <a:ext cx="7552151" cy="769832"/>
          </a:xfrm>
        </p:spPr>
        <p:txBody>
          <a:bodyPr>
            <a:normAutofit fontScale="90000"/>
          </a:bodyPr>
          <a:lstStyle/>
          <a:p>
            <a:pPr algn="ctr"/>
            <a:r>
              <a:rPr lang="en-US" sz="4400" i="1" dirty="0">
                <a:solidFill>
                  <a:srgbClr val="0070C0"/>
                </a:solidFill>
              </a:rPr>
              <a:t>Model Design Issues &amp; Questions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232D8D9-AB97-4770-9B15-270977E3C94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50498" y="1884102"/>
            <a:ext cx="6428937" cy="4347886"/>
          </a:xfrm>
          <a:solidFill>
            <a:schemeClr val="accent5">
              <a:lumMod val="20000"/>
              <a:lumOff val="80000"/>
            </a:schemeClr>
          </a:solidFill>
        </p:spPr>
        <p:txBody>
          <a:bodyPr>
            <a:noAutofit/>
          </a:bodyPr>
          <a:lstStyle/>
          <a:p>
            <a:pPr>
              <a:spcBef>
                <a:spcPts val="1200"/>
              </a:spcBef>
              <a:spcAft>
                <a:spcPts val="600"/>
              </a:spcAft>
              <a:buClr>
                <a:srgbClr val="C00000"/>
              </a:buClr>
              <a:buSzPct val="100000"/>
              <a:buFont typeface="Wingdings" panose="05000000000000000000" pitchFamily="2" charset="2"/>
              <a:buChar char="Ø"/>
            </a:pPr>
            <a:r>
              <a:rPr lang="en-US" sz="20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General principles</a:t>
            </a:r>
          </a:p>
          <a:p>
            <a:pPr>
              <a:spcBef>
                <a:spcPts val="1200"/>
              </a:spcBef>
              <a:spcAft>
                <a:spcPts val="600"/>
              </a:spcAft>
              <a:buClr>
                <a:srgbClr val="C00000"/>
              </a:buClr>
              <a:buSzPct val="100000"/>
              <a:buFont typeface="Wingdings" panose="05000000000000000000" pitchFamily="2" charset="2"/>
              <a:buChar char="Ø"/>
            </a:pPr>
            <a:r>
              <a:rPr lang="en-US" sz="20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Choice of modeling platform?</a:t>
            </a:r>
          </a:p>
          <a:p>
            <a:pPr>
              <a:spcBef>
                <a:spcPts val="1200"/>
              </a:spcBef>
              <a:spcAft>
                <a:spcPts val="600"/>
              </a:spcAft>
              <a:buClr>
                <a:srgbClr val="C00000"/>
              </a:buClr>
              <a:buSzPct val="100000"/>
              <a:buFont typeface="Wingdings" panose="05000000000000000000" pitchFamily="2" charset="2"/>
              <a:buChar char="Ø"/>
            </a:pPr>
            <a:r>
              <a:rPr lang="en-US" sz="20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Multiple scales, geographies, and modes</a:t>
            </a:r>
          </a:p>
          <a:p>
            <a:pPr>
              <a:spcBef>
                <a:spcPts val="1200"/>
              </a:spcBef>
              <a:spcAft>
                <a:spcPts val="600"/>
              </a:spcAft>
              <a:buClr>
                <a:srgbClr val="C00000"/>
              </a:buClr>
              <a:buSzPct val="100000"/>
              <a:buFont typeface="Wingdings" panose="05000000000000000000" pitchFamily="2" charset="2"/>
              <a:buChar char="Ø"/>
            </a:pPr>
            <a:r>
              <a:rPr lang="en-US" sz="20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Unique or parallel approaches? </a:t>
            </a:r>
          </a:p>
          <a:p>
            <a:pPr>
              <a:spcBef>
                <a:spcPts val="1200"/>
              </a:spcBef>
              <a:spcAft>
                <a:spcPts val="600"/>
              </a:spcAft>
              <a:buClr>
                <a:srgbClr val="C00000"/>
              </a:buClr>
              <a:buSzPct val="100000"/>
              <a:buFont typeface="Courier New" panose="02070309020205020404" pitchFamily="49" charset="0"/>
              <a:buChar char="o"/>
            </a:pPr>
            <a:r>
              <a:rPr lang="en-US" sz="2000" dirty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How to couple passenger &amp; freight route assignment</a:t>
            </a:r>
          </a:p>
          <a:p>
            <a:pPr>
              <a:spcBef>
                <a:spcPts val="1200"/>
              </a:spcBef>
              <a:spcAft>
                <a:spcPts val="600"/>
              </a:spcAft>
              <a:buClr>
                <a:srgbClr val="C00000"/>
              </a:buClr>
              <a:buSzPct val="100000"/>
              <a:buFont typeface="Courier New" panose="02070309020205020404" pitchFamily="49" charset="0"/>
              <a:buChar char="o"/>
            </a:pPr>
            <a:r>
              <a:rPr lang="en-US" sz="2000" dirty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Incorporating congestion effects</a:t>
            </a:r>
          </a:p>
          <a:p>
            <a:pPr>
              <a:spcBef>
                <a:spcPts val="1200"/>
              </a:spcBef>
              <a:spcAft>
                <a:spcPts val="600"/>
              </a:spcAft>
              <a:buClr>
                <a:srgbClr val="C00000"/>
              </a:buClr>
              <a:buSzPct val="100000"/>
              <a:buFont typeface="Wingdings" panose="05000000000000000000" pitchFamily="2" charset="2"/>
              <a:buChar char="Ø"/>
            </a:pPr>
            <a:r>
              <a:rPr lang="en-US" sz="20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Feedback to growth &amp; development</a:t>
            </a:r>
          </a:p>
          <a:p>
            <a:pPr>
              <a:spcBef>
                <a:spcPts val="1200"/>
              </a:spcBef>
              <a:spcAft>
                <a:spcPts val="600"/>
              </a:spcAft>
              <a:buClr>
                <a:srgbClr val="C00000"/>
              </a:buClr>
              <a:buSzPct val="100000"/>
              <a:buFont typeface="Courier New" panose="02070309020205020404" pitchFamily="49" charset="0"/>
              <a:buChar char="o"/>
            </a:pPr>
            <a:r>
              <a:rPr lang="en-US" sz="2000" dirty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Scripting the future</a:t>
            </a:r>
          </a:p>
        </p:txBody>
      </p:sp>
    </p:spTree>
    <p:extLst>
      <p:ext uri="{BB962C8B-B14F-4D97-AF65-F5344CB8AC3E}">
        <p14:creationId xmlns:p14="http://schemas.microsoft.com/office/powerpoint/2010/main" val="387800062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A3D7D0-90FE-4A20-9320-E4278AD94E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18184" y="154864"/>
            <a:ext cx="6554867" cy="769832"/>
          </a:xfrm>
        </p:spPr>
        <p:txBody>
          <a:bodyPr>
            <a:normAutofit/>
          </a:bodyPr>
          <a:lstStyle/>
          <a:p>
            <a:pPr algn="ctr"/>
            <a:r>
              <a:rPr lang="en-US" sz="4400" i="1" dirty="0">
                <a:solidFill>
                  <a:srgbClr val="0070C0"/>
                </a:solidFill>
              </a:rPr>
              <a:t>Modeling Principles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232D8D9-AB97-4770-9B15-270977E3C94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9993" y="1103344"/>
            <a:ext cx="7655999" cy="5494404"/>
          </a:xfrm>
          <a:solidFill>
            <a:schemeClr val="accent5">
              <a:lumMod val="20000"/>
              <a:lumOff val="80000"/>
            </a:schemeClr>
          </a:solidFill>
        </p:spPr>
        <p:txBody>
          <a:bodyPr>
            <a:no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  <a:buClr>
                <a:srgbClr val="C00000"/>
              </a:buClr>
              <a:buSzPct val="100000"/>
              <a:buFont typeface="Courier New" panose="02070309020205020404" pitchFamily="49" charset="0"/>
              <a:buChar char="o"/>
            </a:pPr>
            <a:r>
              <a:rPr lang="en-US" sz="20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KISS: </a:t>
            </a:r>
            <a:r>
              <a:rPr lang="en-US" sz="2000" dirty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Simple &amp; general-use models beat complicated and context-specific models.</a:t>
            </a:r>
          </a:p>
          <a:p>
            <a:pPr>
              <a:spcBef>
                <a:spcPts val="600"/>
              </a:spcBef>
              <a:spcAft>
                <a:spcPts val="600"/>
              </a:spcAft>
              <a:buClr>
                <a:srgbClr val="C00000"/>
              </a:buClr>
              <a:buSzPct val="100000"/>
              <a:buFont typeface="Courier New" panose="02070309020205020404" pitchFamily="49" charset="0"/>
              <a:buChar char="o"/>
            </a:pPr>
            <a:r>
              <a:rPr lang="en-US" sz="2000" dirty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Strive for a </a:t>
            </a:r>
            <a:r>
              <a:rPr lang="en-US" sz="20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consistency </a:t>
            </a:r>
            <a:r>
              <a:rPr lang="en-US" sz="2000" dirty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approach across geographies and scales.</a:t>
            </a:r>
          </a:p>
          <a:p>
            <a:pPr>
              <a:spcBef>
                <a:spcPts val="600"/>
              </a:spcBef>
              <a:spcAft>
                <a:spcPts val="600"/>
              </a:spcAft>
              <a:buClr>
                <a:srgbClr val="C00000"/>
              </a:buClr>
              <a:buSzPct val="100000"/>
              <a:buFont typeface="Courier New" panose="02070309020205020404" pitchFamily="49" charset="0"/>
              <a:buChar char="o"/>
            </a:pPr>
            <a:r>
              <a:rPr lang="en-US" sz="20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Cross-check the results </a:t>
            </a:r>
            <a:r>
              <a:rPr lang="en-US" sz="2000" dirty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to MPO studies and model results.</a:t>
            </a:r>
          </a:p>
          <a:p>
            <a:pPr>
              <a:spcBef>
                <a:spcPts val="600"/>
              </a:spcBef>
              <a:spcAft>
                <a:spcPts val="600"/>
              </a:spcAft>
              <a:buClr>
                <a:srgbClr val="C00000"/>
              </a:buClr>
              <a:buSzPct val="100000"/>
              <a:buFont typeface="Courier New" panose="02070309020205020404" pitchFamily="49" charset="0"/>
              <a:buChar char="o"/>
            </a:pPr>
            <a:r>
              <a:rPr lang="en-US" sz="2000" dirty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Get the </a:t>
            </a:r>
            <a:r>
              <a:rPr lang="en-US" sz="20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best data </a:t>
            </a:r>
            <a:r>
              <a:rPr lang="en-US" sz="2000" dirty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(household-based, good coverage, current, high spatial accuracy ) we can.</a:t>
            </a:r>
          </a:p>
          <a:p>
            <a:pPr>
              <a:spcBef>
                <a:spcPts val="600"/>
              </a:spcBef>
              <a:spcAft>
                <a:spcPts val="600"/>
              </a:spcAft>
              <a:buClr>
                <a:srgbClr val="C00000"/>
              </a:buClr>
              <a:buSzPct val="100000"/>
              <a:buFont typeface="Courier New" panose="02070309020205020404" pitchFamily="49" charset="0"/>
              <a:buChar char="o"/>
            </a:pPr>
            <a:r>
              <a:rPr lang="en-US" sz="20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Local Expertise: </a:t>
            </a:r>
            <a:r>
              <a:rPr lang="en-US" sz="2000" dirty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Use existing state- and MPO-based projections where possible.</a:t>
            </a:r>
          </a:p>
          <a:p>
            <a:pPr>
              <a:spcBef>
                <a:spcPts val="600"/>
              </a:spcBef>
              <a:spcAft>
                <a:spcPts val="600"/>
              </a:spcAft>
              <a:buClr>
                <a:srgbClr val="C00000"/>
              </a:buClr>
              <a:buSzPct val="100000"/>
              <a:buFont typeface="Courier New" panose="02070309020205020404" pitchFamily="49" charset="0"/>
              <a:buChar char="o"/>
            </a:pPr>
            <a:r>
              <a:rPr lang="en-US" sz="20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“Ball-park” Accuracy:  </a:t>
            </a:r>
            <a:r>
              <a:rPr lang="en-US" sz="2000" dirty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It is better to be roughly right than precisely wrong.</a:t>
            </a:r>
          </a:p>
          <a:p>
            <a:pPr>
              <a:spcBef>
                <a:spcPts val="600"/>
              </a:spcBef>
              <a:spcAft>
                <a:spcPts val="600"/>
              </a:spcAft>
              <a:buClr>
                <a:srgbClr val="C00000"/>
              </a:buClr>
              <a:buSzPct val="100000"/>
              <a:buFont typeface="Courier New" panose="02070309020205020404" pitchFamily="49" charset="0"/>
              <a:buChar char="o"/>
            </a:pPr>
            <a:r>
              <a:rPr lang="en-US" sz="20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Proportionality:  </a:t>
            </a:r>
            <a:r>
              <a:rPr lang="en-US" sz="2000" dirty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 small change in an parameter value should not generate an out-of-scale outcome.</a:t>
            </a:r>
          </a:p>
          <a:p>
            <a:pPr>
              <a:spcBef>
                <a:spcPts val="600"/>
              </a:spcBef>
              <a:spcAft>
                <a:spcPts val="600"/>
              </a:spcAft>
              <a:buClr>
                <a:srgbClr val="C00000"/>
              </a:buClr>
              <a:buSzPct val="100000"/>
              <a:buFont typeface="Courier New" panose="02070309020205020404" pitchFamily="49" charset="0"/>
              <a:buChar char="o"/>
            </a:pPr>
            <a:r>
              <a:rPr lang="en-US" sz="20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Realistic: </a:t>
            </a:r>
            <a:r>
              <a:rPr lang="en-US" sz="2000" dirty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Must be capable of simulating the likely effects of real projects.</a:t>
            </a:r>
          </a:p>
        </p:txBody>
      </p:sp>
    </p:spTree>
    <p:extLst>
      <p:ext uri="{BB962C8B-B14F-4D97-AF65-F5344CB8AC3E}">
        <p14:creationId xmlns:p14="http://schemas.microsoft.com/office/powerpoint/2010/main" val="265078893"/>
      </p:ext>
    </p:extLst>
  </p:cSld>
  <p:clrMapOvr>
    <a:masterClrMapping/>
  </p:clrMapOvr>
</p:sld>
</file>

<file path=ppt/theme/theme1.xml><?xml version="1.0" encoding="utf-8"?>
<a:theme xmlns:a="http://schemas.openxmlformats.org/drawingml/2006/main" name="Wisp">
  <a:themeElements>
    <a:clrScheme name="Wisp">
      <a:dk1>
        <a:sysClr val="windowText" lastClr="000000"/>
      </a:dk1>
      <a:lt1>
        <a:sysClr val="window" lastClr="FFFFFF"/>
      </a:lt1>
      <a:dk2>
        <a:srgbClr val="647252"/>
      </a:dk2>
      <a:lt2>
        <a:srgbClr val="EAE8CF"/>
      </a:lt2>
      <a:accent1>
        <a:srgbClr val="E78712"/>
      </a:accent1>
      <a:accent2>
        <a:srgbClr val="B73C26"/>
      </a:accent2>
      <a:accent3>
        <a:srgbClr val="865331"/>
      </a:accent3>
      <a:accent4>
        <a:srgbClr val="B38648"/>
      </a:accent4>
      <a:accent5>
        <a:srgbClr val="BBB473"/>
      </a:accent5>
      <a:accent6>
        <a:srgbClr val="849276"/>
      </a:accent6>
      <a:hlink>
        <a:srgbClr val="FDAB2A"/>
      </a:hlink>
      <a:folHlink>
        <a:srgbClr val="CCB182"/>
      </a:folHlink>
    </a:clrScheme>
    <a:fontScheme name="Wisp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54F6613E-5ED7-40ED-90A8-F639BE712C0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14358</TotalTime>
  <Words>1830</Words>
  <Application>Microsoft Office PowerPoint</Application>
  <PresentationFormat>On-screen Show (4:3)</PresentationFormat>
  <Paragraphs>193</Paragraphs>
  <Slides>34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42" baseType="lpstr">
      <vt:lpstr>Arial</vt:lpstr>
      <vt:lpstr>Calibri</vt:lpstr>
      <vt:lpstr>Century Gothic</vt:lpstr>
      <vt:lpstr>Courier New</vt:lpstr>
      <vt:lpstr>Wingdings</vt:lpstr>
      <vt:lpstr>Wingdings 3</vt:lpstr>
      <vt:lpstr>Wisp</vt:lpstr>
      <vt:lpstr>Worksheet</vt:lpstr>
      <vt:lpstr>PowerPoint Presentation</vt:lpstr>
      <vt:lpstr>The Context</vt:lpstr>
      <vt:lpstr>Help Wanted</vt:lpstr>
      <vt:lpstr>Agenda</vt:lpstr>
      <vt:lpstr>A.  Three Challenges</vt:lpstr>
      <vt:lpstr>Three Challenges</vt:lpstr>
      <vt:lpstr>B.  Model Design Issues</vt:lpstr>
      <vt:lpstr>Model Design Issues &amp; Questions</vt:lpstr>
      <vt:lpstr>Modeling Principles</vt:lpstr>
      <vt:lpstr>Modeling Platform: TransCAD</vt:lpstr>
      <vt:lpstr>Three Geographies (1-4-1)</vt:lpstr>
      <vt:lpstr>Three Modeling Geographies</vt:lpstr>
      <vt:lpstr>Three Modeling Geographies</vt:lpstr>
      <vt:lpstr>Our  Highway Network:  3.3  Million(!) Limited Access, Arterial, &amp; Major Street Road Links</vt:lpstr>
      <vt:lpstr>Our Transit Systems:  25+ Major Transit Systems;  6 Rail &amp; Bus Transit Modes</vt:lpstr>
      <vt:lpstr>Parallel TD&amp;IM Approaches</vt:lpstr>
      <vt:lpstr>Parallel TD&amp;IM Approaches</vt:lpstr>
      <vt:lpstr>C.  Selected Baseline Results and Findings</vt:lpstr>
      <vt:lpstr>C1:  The Megaregional Model: Long-Distance Mode Share Analysis: Non-auto mode share (from 2017 NHTS survey tabulations)  = f (Origin MSA, trip distance, trip purpose, LOS compared to car)</vt:lpstr>
      <vt:lpstr>C2:  Four Super-Metro Models: Estimated 2015 HBW Trip Generation by Superzone</vt:lpstr>
      <vt:lpstr>C2:  Super-Metro Models: Gravity Model-Based Trip Length Frequency Distributions: New York and Philadelphia; Home-based Work</vt:lpstr>
      <vt:lpstr>C2:  Super-Metro Models: Building Regional Transit Networks</vt:lpstr>
      <vt:lpstr>C2:  Super-Metro Models: Building Regional Transit Networks</vt:lpstr>
      <vt:lpstr>C2:  Super-Metro Models: Building Regional Transit Networks</vt:lpstr>
      <vt:lpstr>PowerPoint Presentation</vt:lpstr>
      <vt:lpstr>PowerPoint Presentation</vt:lpstr>
      <vt:lpstr>PowerPoint Presentation</vt:lpstr>
      <vt:lpstr>PowerPoint Presentation</vt:lpstr>
      <vt:lpstr>D. Projections and Alternatives</vt:lpstr>
      <vt:lpstr>D. Projections and Alternatives</vt:lpstr>
      <vt:lpstr>PowerPoint Presentation</vt:lpstr>
      <vt:lpstr>PowerPoint Presentation</vt:lpstr>
      <vt:lpstr>E. Development Feedback Loops</vt:lpstr>
      <vt:lpstr>F. Tentative Reflections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Landis, John D</dc:creator>
  <cp:lastModifiedBy>John Landis</cp:lastModifiedBy>
  <cp:revision>105</cp:revision>
  <cp:lastPrinted>2019-02-28T14:27:30Z</cp:lastPrinted>
  <dcterms:created xsi:type="dcterms:W3CDTF">2018-06-15T12:59:41Z</dcterms:created>
  <dcterms:modified xsi:type="dcterms:W3CDTF">2019-03-01T17:22:29Z</dcterms:modified>
</cp:coreProperties>
</file>