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91" r:id="rId6"/>
    <p:sldId id="290" r:id="rId7"/>
    <p:sldId id="292" r:id="rId8"/>
    <p:sldId id="293" r:id="rId9"/>
    <p:sldId id="283" r:id="rId10"/>
    <p:sldId id="286" r:id="rId11"/>
    <p:sldId id="287" r:id="rId12"/>
    <p:sldId id="289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1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1911"/>
            <a:ext cx="9144000" cy="1815739"/>
          </a:xfrm>
        </p:spPr>
        <p:txBody>
          <a:bodyPr anchor="t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2878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362325" y="710431"/>
            <a:ext cx="8829675" cy="3944"/>
          </a:xfrm>
          <a:prstGeom prst="line">
            <a:avLst/>
          </a:prstGeom>
          <a:ln w="320675" cmpd="sng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7" y="337141"/>
            <a:ext cx="3010081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10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444"/>
            <a:ext cx="10515600" cy="85852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08725"/>
            <a:ext cx="2743200" cy="365125"/>
          </a:xfrm>
        </p:spPr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0872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08725"/>
            <a:ext cx="2743200" cy="365125"/>
          </a:xfrm>
        </p:spPr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9208"/>
            <a:ext cx="1267405" cy="73152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2059536" y="262422"/>
            <a:ext cx="10123918" cy="1801"/>
          </a:xfrm>
          <a:prstGeom prst="line">
            <a:avLst/>
          </a:prstGeom>
          <a:ln w="76200" cmpd="sng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0" y="6795884"/>
            <a:ext cx="12183454" cy="15648"/>
          </a:xfrm>
          <a:prstGeom prst="line">
            <a:avLst/>
          </a:prstGeom>
          <a:ln w="130175" cmpd="sng">
            <a:solidFill>
              <a:srgbClr val="00A4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2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 b="1" i="1"/>
            </a:lvl1pPr>
          </a:lstStyle>
          <a:p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????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7" y="337141"/>
            <a:ext cx="3010081" cy="173736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3362325" y="710431"/>
            <a:ext cx="8829675" cy="3944"/>
          </a:xfrm>
          <a:prstGeom prst="line">
            <a:avLst/>
          </a:prstGeom>
          <a:ln w="320675" cmpd="sng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0" y="6795884"/>
            <a:ext cx="12183454" cy="15648"/>
          </a:xfrm>
          <a:prstGeom prst="line">
            <a:avLst/>
          </a:prstGeom>
          <a:ln w="130175" cmpd="sng">
            <a:solidFill>
              <a:srgbClr val="00A4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9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112" y="2204815"/>
            <a:ext cx="10515600" cy="35806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Contact Name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Contact Email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7" y="337141"/>
            <a:ext cx="3010081" cy="1737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362325" y="710431"/>
            <a:ext cx="8829675" cy="3944"/>
          </a:xfrm>
          <a:prstGeom prst="line">
            <a:avLst/>
          </a:prstGeom>
          <a:ln w="320675" cmpd="sng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0" y="6795884"/>
            <a:ext cx="12183454" cy="15648"/>
          </a:xfrm>
          <a:prstGeom prst="line">
            <a:avLst/>
          </a:prstGeom>
          <a:ln w="130175" cmpd="sng">
            <a:solidFill>
              <a:srgbClr val="00A4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0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DF39-A912-4A1A-BEF9-4A9EFC0E936E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8390-1E47-4855-A4FC-9F91B8AB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A89744-FE99-9645-8E88-61B5B9F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2392373"/>
            <a:ext cx="9881937" cy="181573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Class 8 Truck Efficiencies: 2018:2025 and the Impact on Metropolitan, Regional and Megaregional Truck Freight Distribution and Highway Funding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730D2FA-E953-C546-895B-0BACF089C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pPr algn="l"/>
            <a:r>
              <a:rPr lang="en-US" dirty="0"/>
              <a:t>Report: CM2 2017-3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Robert Harrison (CTR), Dr. Ron Matthews, Colton </a:t>
            </a:r>
            <a:r>
              <a:rPr lang="en-US" dirty="0" err="1"/>
              <a:t>Voorhis</a:t>
            </a:r>
            <a:r>
              <a:rPr lang="en-US" dirty="0"/>
              <a:t> and Sean Mason (UT Mech. Eng.)</a:t>
            </a:r>
          </a:p>
          <a:p>
            <a:endParaRPr lang="en-US" dirty="0"/>
          </a:p>
        </p:txBody>
      </p:sp>
      <p:pic>
        <p:nvPicPr>
          <p:cNvPr id="4" name="Picture 3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44" y="6103052"/>
            <a:ext cx="327152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4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Deliveries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Hub and spoke – traditional model</a:t>
            </a:r>
          </a:p>
          <a:p>
            <a:r>
              <a:rPr lang="en-US" dirty="0"/>
              <a:t>Diesel engines, although some electric will be tested</a:t>
            </a:r>
          </a:p>
          <a:p>
            <a:r>
              <a:rPr lang="en-US" dirty="0"/>
              <a:t>If companies making urban electric powered trucks show comparable life cycles and cheaper operating costs than diesel, E-truck share could grow</a:t>
            </a:r>
          </a:p>
          <a:p>
            <a:r>
              <a:rPr lang="en-US" dirty="0"/>
              <a:t>MPO planners leave distribution center (hubs) choice to private sector which miss opportunities to improve freight flows</a:t>
            </a:r>
          </a:p>
          <a:p>
            <a:r>
              <a:rPr lang="en-US" dirty="0"/>
              <a:t>Pricing options for electric vehicles</a:t>
            </a:r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1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3BA5C0-902D-4D80-9D6C-518DA077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92" y="494998"/>
            <a:ext cx="8837527" cy="56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7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Royal Mail Electric Truck – London 2018</a:t>
            </a:r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1A5FC09-0FC7-460C-8EFB-B57287C366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57" y="1853514"/>
            <a:ext cx="6561438" cy="4423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08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4520"/>
            <a:ext cx="9853246" cy="858520"/>
          </a:xfrm>
        </p:spPr>
        <p:txBody>
          <a:bodyPr/>
          <a:lstStyle/>
          <a:p>
            <a:r>
              <a:rPr lang="en-US" dirty="0"/>
              <a:t>Volvo FE Urban Electric Truck</a:t>
            </a:r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  <p:pic>
        <p:nvPicPr>
          <p:cNvPr id="7" name="Content Placeholder 3" descr="This Volvo FL Electric refuse truck is being evaluated in real-world operations by Volvo customers in and around Gothenburg, Sweden.&#10; - Photos: Jack Roberts">
            <a:extLst>
              <a:ext uri="{FF2B5EF4-FFF2-40B4-BE49-F238E27FC236}">
                <a16:creationId xmlns:a16="http://schemas.microsoft.com/office/drawing/2014/main" id="{03EDF528-C1DD-4BF1-B048-04007DB677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66" y="1184834"/>
            <a:ext cx="7251302" cy="5449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66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A65B-C3CB-45BD-A9F8-4236EC7E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Tier 1 CM2 Freight Planning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1A9FF-5451-4D47-A6AF-615D493F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25108"/>
          </a:xfrm>
        </p:spPr>
        <p:txBody>
          <a:bodyPr>
            <a:normAutofit/>
          </a:bodyPr>
          <a:lstStyle/>
          <a:p>
            <a:r>
              <a:rPr lang="en-US" dirty="0"/>
              <a:t>MPOs should actively identify and promote freight ports</a:t>
            </a:r>
          </a:p>
          <a:p>
            <a:r>
              <a:rPr lang="en-US" dirty="0"/>
              <a:t>In 2025, 60 percent of the diesel truck vehicle miles of travel will be undertaken by cleaner and safer tractors, bringing societal benefits</a:t>
            </a:r>
          </a:p>
          <a:p>
            <a:r>
              <a:rPr lang="en-US" dirty="0"/>
              <a:t>U.S gasoline and diesel demand will peak with diesel technologies, hybrid, e-trucks/buses and LNG tractors on both corridor and urban networks </a:t>
            </a:r>
          </a:p>
          <a:p>
            <a:r>
              <a:rPr lang="en-US" dirty="0"/>
              <a:t>Funding highways though fuel taxes will fail to meet needs</a:t>
            </a:r>
          </a:p>
          <a:p>
            <a:r>
              <a:rPr lang="en-US" dirty="0"/>
              <a:t>Autonomous truck research can supply the data needed – location, load and time – for more equitable and efficient pricing </a:t>
            </a:r>
          </a:p>
        </p:txBody>
      </p:sp>
    </p:spTree>
    <p:extLst>
      <p:ext uri="{BB962C8B-B14F-4D97-AF65-F5344CB8AC3E}">
        <p14:creationId xmlns:p14="http://schemas.microsoft.com/office/powerpoint/2010/main" val="283886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964"/>
            <a:ext cx="10515600" cy="45409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report focuses on a key element of the success of any urban imaginary—efficient, safe and clean freight transportation.</a:t>
            </a:r>
          </a:p>
          <a:p>
            <a:r>
              <a:rPr lang="en-US" dirty="0"/>
              <a:t>Little economic or freight discussions in current literature </a:t>
            </a:r>
          </a:p>
          <a:p>
            <a:r>
              <a:rPr lang="en-US" dirty="0"/>
              <a:t>Transportation systems serve various urban forms, including large metropolitan urban areas, including the multistate, regional urban forms.</a:t>
            </a:r>
          </a:p>
          <a:p>
            <a:r>
              <a:rPr lang="en-US" dirty="0"/>
              <a:t>Positive impact from including them in all urban forms.</a:t>
            </a:r>
          </a:p>
          <a:p>
            <a:pPr lvl="1"/>
            <a:endParaRPr lang="en-US" dirty="0"/>
          </a:p>
        </p:txBody>
      </p:sp>
      <p:pic>
        <p:nvPicPr>
          <p:cNvPr id="4" name="Picture 3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Trucking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964"/>
            <a:ext cx="10515600" cy="49546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U.S relies on efficient trucking use of federal, state and county highways to move commodities, semi-finished and finished goods by truck, multimodal systems and distribution gateways. Large metropolitan and megaregional urban forms critically depend on truck services.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Trucks account for around 70 percent of the U.S ton-miles moved by transportation modes and Class 8 vehicles dominate long distance highway truck freight flows.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Impacts on Current U.S. Freight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Interstate Highway Program 1960 - 1980</a:t>
            </a:r>
          </a:p>
          <a:p>
            <a:r>
              <a:rPr lang="en-US" dirty="0"/>
              <a:t>Deregulation of all modes 1980</a:t>
            </a:r>
          </a:p>
          <a:p>
            <a:r>
              <a:rPr lang="en-US" dirty="0"/>
              <a:t>Fuel Taxes and registration fees to pay for highway maintenance, upgrades and replacement, fuel taxes raised after size and weight increase 1980-84</a:t>
            </a:r>
          </a:p>
          <a:p>
            <a:r>
              <a:rPr lang="en-US" dirty="0"/>
              <a:t>Strict EPA diesel truck emissions passed in the 2002 – 2010 period</a:t>
            </a:r>
          </a:p>
          <a:p>
            <a:pPr lvl="1"/>
            <a:endParaRPr lang="en-US" dirty="0"/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Federal Heavy Truck Emission Standards (g/bhp-hr.)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9D6313FD-33E7-4CF2-BC70-384D01A662C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Year		CO		HC		NOx		P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1985		15.5		1.3		10.7		0.62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1991		15.5		1.3		5.0		0.25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1998		15.5		1.3		4.0		0.10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2007		15.5		0.14		0.2		0.01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5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SuperTruck</a:t>
            </a:r>
            <a:r>
              <a:rPr lang="en-US" dirty="0"/>
              <a:t>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1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Downsizing the heavy-duty turbocharged diesel truck engines:</a:t>
            </a:r>
          </a:p>
          <a:p>
            <a:pPr marL="274320" indent="0">
              <a:buNone/>
            </a:pPr>
            <a:r>
              <a:rPr lang="en-US" dirty="0"/>
              <a:t>a. Improving smaller turbocharged engine designs, recirculating lost energy from exhaust</a:t>
            </a:r>
          </a:p>
          <a:p>
            <a:pPr marL="274320" indent="0">
              <a:buNone/>
            </a:pPr>
            <a:r>
              <a:rPr lang="en-US" dirty="0"/>
              <a:t>b. decreasing the “auxiliary loads” on the engine, termed “parasitic losses”,</a:t>
            </a:r>
          </a:p>
          <a:p>
            <a:pPr marL="274320" indent="0">
              <a:buNone/>
            </a:pPr>
            <a:r>
              <a:rPr lang="en-US" dirty="0"/>
              <a:t>c. reducing the tractor and/or tractor-trailer unladen (“tare”) weight through lighter engine and transmission components. </a:t>
            </a:r>
          </a:p>
          <a:p>
            <a:pPr marL="274320" indent="0">
              <a:buNone/>
            </a:pPr>
            <a:r>
              <a:rPr lang="en-US" dirty="0"/>
              <a:t>d. </a:t>
            </a:r>
            <a:r>
              <a:rPr lang="en-US" dirty="0" err="1"/>
              <a:t>downspeeding</a:t>
            </a:r>
            <a:r>
              <a:rPr lang="en-US" dirty="0"/>
              <a:t> the engine to maintain the tractor-trailer cruising speed—typically 65 mph—within high torque ranges, rather than high power ranges. </a:t>
            </a:r>
          </a:p>
          <a:p>
            <a:pPr lvl="1"/>
            <a:endParaRPr lang="en-US" dirty="0"/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Daimler </a:t>
            </a:r>
            <a:r>
              <a:rPr lang="en-US" dirty="0" err="1"/>
              <a:t>SuperTruck</a:t>
            </a:r>
            <a:r>
              <a:rPr lang="en-US" dirty="0"/>
              <a:t> 1: Freight Efficiency 115%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A7FAC3-8D1B-4B46-B45A-5C974B0F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736" y="2294266"/>
            <a:ext cx="6096528" cy="3414056"/>
          </a:xfrm>
          <a:prstGeom prst="rect">
            <a:avLst/>
          </a:prstGeom>
        </p:spPr>
      </p:pic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162C6AE-ECEE-4F1A-9152-F6C82A9B9CC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0" y="861442"/>
            <a:ext cx="11116980" cy="57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1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</a:t>
            </a:r>
            <a:r>
              <a:rPr lang="en-US" dirty="0" err="1"/>
              <a:t>SuperTruck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Phase 1 2010  </a:t>
            </a:r>
          </a:p>
          <a:p>
            <a:pPr marL="0" indent="0">
              <a:buNone/>
            </a:pPr>
            <a:r>
              <a:rPr lang="en-US" dirty="0"/>
              <a:t>DOE matched research funds with 4 trucking consortia to achieve significant improvements in efficiency and fuel consumption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Phase 2 2016</a:t>
            </a:r>
          </a:p>
          <a:p>
            <a:pPr marL="0" indent="0">
              <a:buNone/>
            </a:pPr>
            <a:r>
              <a:rPr lang="en-US" dirty="0"/>
              <a:t>Extended the research to further improve safety and fuel efficiencies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Highly successful – many patents and potential elements in future OEM model year trucks. Study highlights 2018, 2021, and 2025.  </a:t>
            </a:r>
          </a:p>
          <a:p>
            <a:endParaRPr lang="en-US" dirty="0"/>
          </a:p>
        </p:txBody>
      </p:sp>
      <p:pic>
        <p:nvPicPr>
          <p:cNvPr id="5" name="Picture 4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8" y="6176963"/>
            <a:ext cx="233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6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589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Class 8 Truck Efficiencies: 2018:2025 and the Impact on Metropolitan, Regional and Megaregional Truck Freight Distribution and Highway Funding</vt:lpstr>
      <vt:lpstr>Context</vt:lpstr>
      <vt:lpstr>U.S. Trucking</vt:lpstr>
      <vt:lpstr>Historical Impacts on Current U.S. Freight System </vt:lpstr>
      <vt:lpstr>U.S. Federal Heavy Truck Emission Standards (g/bhp-hr.)</vt:lpstr>
      <vt:lpstr>SuperTruck Phase 1</vt:lpstr>
      <vt:lpstr>Daimler SuperTruck 1: Freight Efficiency 115%</vt:lpstr>
      <vt:lpstr>PowerPoint Presentation</vt:lpstr>
      <vt:lpstr>DOE SuperTruck Program</vt:lpstr>
      <vt:lpstr>Urban Deliveries</vt:lpstr>
      <vt:lpstr>PowerPoint Presentation</vt:lpstr>
      <vt:lpstr>UK Royal Mail Electric Truck – London 2018</vt:lpstr>
      <vt:lpstr>Volvo FE Urban Electric Truck</vt:lpstr>
      <vt:lpstr>Main Tier 1 CM2 Freight Planning Conclusions</vt:lpstr>
    </vt:vector>
  </TitlesOfParts>
  <Company>Cockrell School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Loftus-Otway, Lisa D</dc:creator>
  <cp:lastModifiedBy>Maureen Kelly</cp:lastModifiedBy>
  <cp:revision>78</cp:revision>
  <dcterms:created xsi:type="dcterms:W3CDTF">2018-02-19T18:54:08Z</dcterms:created>
  <dcterms:modified xsi:type="dcterms:W3CDTF">2018-09-16T23:27:15Z</dcterms:modified>
</cp:coreProperties>
</file>