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945600" cy="43891200"/>
  <p:notesSz cx="10134600" cy="20104100"/>
  <p:defaultTex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8" userDrawn="1">
          <p15:clr>
            <a:srgbClr val="A4A3A4"/>
          </p15:clr>
        </p15:guide>
        <p15:guide id="2" pos="46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778" y="-900"/>
      </p:cViewPr>
      <p:guideLst>
        <p:guide orient="horz" pos="6288"/>
        <p:guide pos="46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45920" y="13606275"/>
            <a:ext cx="186537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291840" y="24579075"/>
            <a:ext cx="153619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4/15/2019</a:t>
            </a:fld>
            <a:endParaRPr lang="en-US"/>
          </a:p>
        </p:txBody>
      </p:sp>
      <p:sp>
        <p:nvSpPr>
          <p:cNvPr id="6" name="Holder 6"/>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4/15/2019</a:t>
            </a:fld>
            <a:endParaRPr lang="en-US"/>
          </a:p>
        </p:txBody>
      </p:sp>
      <p:sp>
        <p:nvSpPr>
          <p:cNvPr id="6" name="Holder 6"/>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97281" y="10094979"/>
            <a:ext cx="95463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1301985" y="10094979"/>
            <a:ext cx="95463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4/15/2019</a:t>
            </a:fld>
            <a:endParaRPr lang="en-US"/>
          </a:p>
        </p:txBody>
      </p:sp>
      <p:sp>
        <p:nvSpPr>
          <p:cNvPr id="7" name="Holder 7"/>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4/15/2019</a:t>
            </a:fld>
            <a:endParaRPr lang="en-US"/>
          </a:p>
        </p:txBody>
      </p:sp>
      <p:sp>
        <p:nvSpPr>
          <p:cNvPr id="5" name="Holder 5"/>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16157" y="16288"/>
            <a:ext cx="21902974" cy="43859314"/>
          </a:xfrm>
          <a:custGeom>
            <a:avLst/>
            <a:gdLst/>
            <a:ahLst/>
            <a:cxnLst/>
            <a:rect l="l" t="t" r="r" b="b"/>
            <a:pathLst>
              <a:path w="10114915" h="20089495">
                <a:moveTo>
                  <a:pt x="0" y="0"/>
                </a:moveTo>
                <a:lnTo>
                  <a:pt x="10114773" y="0"/>
                </a:lnTo>
                <a:lnTo>
                  <a:pt x="10114773" y="20089179"/>
                </a:lnTo>
                <a:lnTo>
                  <a:pt x="0" y="20089179"/>
                </a:lnTo>
                <a:lnTo>
                  <a:pt x="0" y="0"/>
                </a:lnTo>
                <a:close/>
              </a:path>
            </a:pathLst>
          </a:custGeom>
          <a:ln w="3295">
            <a:solidFill>
              <a:srgbClr val="231916"/>
            </a:solidFill>
          </a:ln>
        </p:spPr>
        <p:txBody>
          <a:bodyPr wrap="square" lIns="0" tIns="0" rIns="0" bIns="0" rtlCol="0"/>
          <a:lstStyle/>
          <a:p>
            <a:endParaRPr sz="8486"/>
          </a:p>
        </p:txBody>
      </p:sp>
      <p:sp>
        <p:nvSpPr>
          <p:cNvPr id="2" name="Holder 2"/>
          <p:cNvSpPr>
            <a:spLocks noGrp="1"/>
          </p:cNvSpPr>
          <p:nvPr>
            <p:ph type="title"/>
          </p:nvPr>
        </p:nvSpPr>
        <p:spPr>
          <a:xfrm>
            <a:off x="1097280" y="1755649"/>
            <a:ext cx="197510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97280" y="10094979"/>
            <a:ext cx="19751040" cy="276999"/>
          </a:xfrm>
          <a:prstGeom prst="rect">
            <a:avLst/>
          </a:prstGeom>
        </p:spPr>
        <p:txBody>
          <a:bodyPr wrap="square" lIns="0" tIns="0" rIns="0" bIns="0">
            <a:spAutoFit/>
          </a:bodyPr>
          <a:lstStyle>
            <a:lvl1pPr>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0021">
        <a:defRPr>
          <a:latin typeface="+mn-lt"/>
          <a:ea typeface="+mn-ea"/>
          <a:cs typeface="+mn-cs"/>
        </a:defRPr>
      </a:lvl2pPr>
      <a:lvl3pPr marL="1980042">
        <a:defRPr>
          <a:latin typeface="+mn-lt"/>
          <a:ea typeface="+mn-ea"/>
          <a:cs typeface="+mn-cs"/>
        </a:defRPr>
      </a:lvl3pPr>
      <a:lvl4pPr marL="2970063">
        <a:defRPr>
          <a:latin typeface="+mn-lt"/>
          <a:ea typeface="+mn-ea"/>
          <a:cs typeface="+mn-cs"/>
        </a:defRPr>
      </a:lvl4pPr>
      <a:lvl5pPr marL="3960084">
        <a:defRPr>
          <a:latin typeface="+mn-lt"/>
          <a:ea typeface="+mn-ea"/>
          <a:cs typeface="+mn-cs"/>
        </a:defRPr>
      </a:lvl5pPr>
      <a:lvl6pPr marL="4950104">
        <a:defRPr>
          <a:latin typeface="+mn-lt"/>
          <a:ea typeface="+mn-ea"/>
          <a:cs typeface="+mn-cs"/>
        </a:defRPr>
      </a:lvl6pPr>
      <a:lvl7pPr marL="5940125">
        <a:defRPr>
          <a:latin typeface="+mn-lt"/>
          <a:ea typeface="+mn-ea"/>
          <a:cs typeface="+mn-cs"/>
        </a:defRPr>
      </a:lvl7pPr>
      <a:lvl8pPr marL="6930146">
        <a:defRPr>
          <a:latin typeface="+mn-lt"/>
          <a:ea typeface="+mn-ea"/>
          <a:cs typeface="+mn-cs"/>
        </a:defRPr>
      </a:lvl8pPr>
      <a:lvl9pPr marL="7920167">
        <a:defRPr>
          <a:latin typeface="+mn-lt"/>
          <a:ea typeface="+mn-ea"/>
          <a:cs typeface="+mn-cs"/>
        </a:defRPr>
      </a:lvl9pPr>
    </p:bodyStyle>
    <p:otherStyle>
      <a:lvl1pPr marL="0">
        <a:defRPr>
          <a:latin typeface="+mn-lt"/>
          <a:ea typeface="+mn-ea"/>
          <a:cs typeface="+mn-cs"/>
        </a:defRPr>
      </a:lvl1pPr>
      <a:lvl2pPr marL="990021">
        <a:defRPr>
          <a:latin typeface="+mn-lt"/>
          <a:ea typeface="+mn-ea"/>
          <a:cs typeface="+mn-cs"/>
        </a:defRPr>
      </a:lvl2pPr>
      <a:lvl3pPr marL="1980042">
        <a:defRPr>
          <a:latin typeface="+mn-lt"/>
          <a:ea typeface="+mn-ea"/>
          <a:cs typeface="+mn-cs"/>
        </a:defRPr>
      </a:lvl3pPr>
      <a:lvl4pPr marL="2970063">
        <a:defRPr>
          <a:latin typeface="+mn-lt"/>
          <a:ea typeface="+mn-ea"/>
          <a:cs typeface="+mn-cs"/>
        </a:defRPr>
      </a:lvl4pPr>
      <a:lvl5pPr marL="3960084">
        <a:defRPr>
          <a:latin typeface="+mn-lt"/>
          <a:ea typeface="+mn-ea"/>
          <a:cs typeface="+mn-cs"/>
        </a:defRPr>
      </a:lvl5pPr>
      <a:lvl6pPr marL="4950104">
        <a:defRPr>
          <a:latin typeface="+mn-lt"/>
          <a:ea typeface="+mn-ea"/>
          <a:cs typeface="+mn-cs"/>
        </a:defRPr>
      </a:lvl6pPr>
      <a:lvl7pPr marL="5940125">
        <a:defRPr>
          <a:latin typeface="+mn-lt"/>
          <a:ea typeface="+mn-ea"/>
          <a:cs typeface="+mn-cs"/>
        </a:defRPr>
      </a:lvl7pPr>
      <a:lvl8pPr marL="6930146">
        <a:defRPr>
          <a:latin typeface="+mn-lt"/>
          <a:ea typeface="+mn-ea"/>
          <a:cs typeface="+mn-cs"/>
        </a:defRPr>
      </a:lvl8pPr>
      <a:lvl9pPr marL="792016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5333" y="31736"/>
            <a:ext cx="21945600" cy="2471466"/>
          </a:xfrm>
          <a:custGeom>
            <a:avLst/>
            <a:gdLst/>
            <a:ahLst/>
            <a:cxnLst/>
            <a:rect l="l" t="t" r="r" b="b"/>
            <a:pathLst>
              <a:path w="3483609" h="791844">
                <a:moveTo>
                  <a:pt x="0" y="791800"/>
                </a:moveTo>
                <a:lnTo>
                  <a:pt x="3483363" y="791800"/>
                </a:lnTo>
                <a:lnTo>
                  <a:pt x="3483363" y="0"/>
                </a:lnTo>
                <a:lnTo>
                  <a:pt x="0" y="0"/>
                </a:lnTo>
                <a:lnTo>
                  <a:pt x="0" y="791800"/>
                </a:lnTo>
                <a:close/>
              </a:path>
            </a:pathLst>
          </a:custGeom>
          <a:solidFill>
            <a:srgbClr val="860038"/>
          </a:solidFill>
        </p:spPr>
        <p:txBody>
          <a:bodyPr wrap="square" lIns="0" tIns="0" rIns="0" bIns="0" rtlCol="0"/>
          <a:lstStyle/>
          <a:p>
            <a:endParaRPr sz="8486"/>
          </a:p>
        </p:txBody>
      </p:sp>
      <p:sp>
        <p:nvSpPr>
          <p:cNvPr id="2" name="object 2"/>
          <p:cNvSpPr txBox="1"/>
          <p:nvPr/>
        </p:nvSpPr>
        <p:spPr>
          <a:xfrm>
            <a:off x="3881066" y="710234"/>
            <a:ext cx="9581611" cy="1320874"/>
          </a:xfrm>
          <a:prstGeom prst="rect">
            <a:avLst/>
          </a:prstGeom>
        </p:spPr>
        <p:txBody>
          <a:bodyPr vert="horz" wrap="square" lIns="0" tIns="0" rIns="0" bIns="0" rtlCol="0">
            <a:spAutoFit/>
          </a:bodyPr>
          <a:lstStyle/>
          <a:p>
            <a:pPr marL="27501">
              <a:lnSpc>
                <a:spcPts val="10286"/>
              </a:lnSpc>
            </a:pPr>
            <a:r>
              <a:rPr lang="en-US" sz="8878" spc="-541" dirty="0" smtClean="0">
                <a:solidFill>
                  <a:schemeClr val="bg1"/>
                </a:solidFill>
                <a:latin typeface="Arial"/>
                <a:cs typeface="Arial"/>
              </a:rPr>
              <a:t>Summer Forum </a:t>
            </a:r>
            <a:r>
              <a:rPr lang="en-US" sz="8878" spc="-628" dirty="0" smtClean="0">
                <a:solidFill>
                  <a:schemeClr val="bg1"/>
                </a:solidFill>
                <a:latin typeface="Arial"/>
                <a:cs typeface="Arial"/>
              </a:rPr>
              <a:t>2019</a:t>
            </a:r>
            <a:endParaRPr sz="8878" dirty="0">
              <a:solidFill>
                <a:schemeClr val="bg1"/>
              </a:solidFill>
              <a:latin typeface="Arial"/>
              <a:cs typeface="Arial"/>
            </a:endParaRPr>
          </a:p>
        </p:txBody>
      </p:sp>
      <p:sp>
        <p:nvSpPr>
          <p:cNvPr id="3" name="object 3"/>
          <p:cNvSpPr/>
          <p:nvPr/>
        </p:nvSpPr>
        <p:spPr>
          <a:xfrm>
            <a:off x="457939" y="5536581"/>
            <a:ext cx="429012" cy="429012"/>
          </a:xfrm>
          <a:custGeom>
            <a:avLst/>
            <a:gdLst/>
            <a:ahLst/>
            <a:cxnLst/>
            <a:rect l="l" t="t" r="r" b="b"/>
            <a:pathLst>
              <a:path w="198120" h="198119">
                <a:moveTo>
                  <a:pt x="0" y="0"/>
                </a:moveTo>
                <a:lnTo>
                  <a:pt x="197727" y="0"/>
                </a:lnTo>
                <a:lnTo>
                  <a:pt x="197727" y="197728"/>
                </a:lnTo>
                <a:lnTo>
                  <a:pt x="0" y="197728"/>
                </a:lnTo>
                <a:lnTo>
                  <a:pt x="0" y="0"/>
                </a:lnTo>
                <a:close/>
              </a:path>
            </a:pathLst>
          </a:custGeom>
          <a:solidFill>
            <a:srgbClr val="860038"/>
          </a:solidFill>
          <a:ln>
            <a:solidFill>
              <a:srgbClr val="860038"/>
            </a:solidFill>
          </a:ln>
        </p:spPr>
        <p:txBody>
          <a:bodyPr wrap="square" lIns="0" tIns="0" rIns="0" bIns="0" rtlCol="0"/>
          <a:lstStyle/>
          <a:p>
            <a:endParaRPr sz="8486"/>
          </a:p>
        </p:txBody>
      </p:sp>
      <p:sp>
        <p:nvSpPr>
          <p:cNvPr id="4" name="object 4"/>
          <p:cNvSpPr/>
          <p:nvPr/>
        </p:nvSpPr>
        <p:spPr>
          <a:xfrm>
            <a:off x="39876" y="43177555"/>
            <a:ext cx="21905724" cy="713645"/>
          </a:xfrm>
          <a:custGeom>
            <a:avLst/>
            <a:gdLst/>
            <a:ahLst/>
            <a:cxnLst/>
            <a:rect l="l" t="t" r="r" b="b"/>
            <a:pathLst>
              <a:path w="10116185" h="329565">
                <a:moveTo>
                  <a:pt x="0" y="329546"/>
                </a:moveTo>
                <a:lnTo>
                  <a:pt x="10116131" y="329546"/>
                </a:lnTo>
                <a:lnTo>
                  <a:pt x="10116131" y="0"/>
                </a:lnTo>
                <a:lnTo>
                  <a:pt x="0" y="0"/>
                </a:lnTo>
                <a:lnTo>
                  <a:pt x="0" y="329546"/>
                </a:lnTo>
                <a:close/>
              </a:path>
            </a:pathLst>
          </a:custGeom>
          <a:solidFill>
            <a:srgbClr val="4F4C4A"/>
          </a:solidFill>
        </p:spPr>
        <p:txBody>
          <a:bodyPr wrap="square" lIns="0" tIns="0" rIns="0" bIns="0" rtlCol="0"/>
          <a:lstStyle/>
          <a:p>
            <a:endParaRPr sz="8486"/>
          </a:p>
        </p:txBody>
      </p:sp>
      <p:sp>
        <p:nvSpPr>
          <p:cNvPr id="5" name="object 5"/>
          <p:cNvSpPr txBox="1"/>
          <p:nvPr/>
        </p:nvSpPr>
        <p:spPr>
          <a:xfrm>
            <a:off x="1072587" y="3117605"/>
            <a:ext cx="18814639" cy="2975302"/>
          </a:xfrm>
          <a:prstGeom prst="rect">
            <a:avLst/>
          </a:prstGeom>
        </p:spPr>
        <p:txBody>
          <a:bodyPr vert="horz" wrap="square" lIns="0" tIns="0" rIns="0" bIns="0" rtlCol="0">
            <a:spAutoFit/>
          </a:bodyPr>
          <a:lstStyle/>
          <a:p>
            <a:pPr marL="2410426" marR="11000" indent="-620138" algn="ctr">
              <a:lnSpc>
                <a:spcPct val="109800"/>
              </a:lnSpc>
            </a:pPr>
            <a:r>
              <a:rPr lang="en-US" sz="4764" b="1" spc="-108" dirty="0" smtClean="0">
                <a:solidFill>
                  <a:srgbClr val="231916"/>
                </a:solidFill>
                <a:latin typeface="微软雅黑"/>
                <a:cs typeface="微软雅黑"/>
              </a:rPr>
              <a:t>Project</a:t>
            </a:r>
          </a:p>
          <a:p>
            <a:pPr marL="2410426" marR="11000" indent="-620138" algn="ctr">
              <a:lnSpc>
                <a:spcPct val="109800"/>
              </a:lnSpc>
            </a:pPr>
            <a:r>
              <a:rPr lang="en-US" sz="4764" b="1" spc="-108" dirty="0" smtClean="0">
                <a:solidFill>
                  <a:srgbClr val="231916"/>
                </a:solidFill>
                <a:latin typeface="微软雅黑"/>
                <a:cs typeface="微软雅黑"/>
              </a:rPr>
              <a:t>Title</a:t>
            </a:r>
            <a:endParaRPr sz="4764" dirty="0">
              <a:latin typeface="微软雅黑"/>
              <a:cs typeface="微软雅黑"/>
            </a:endParaRPr>
          </a:p>
          <a:p>
            <a:pPr>
              <a:spcBef>
                <a:spcPts val="108"/>
              </a:spcBef>
            </a:pPr>
            <a:endParaRPr sz="5197" dirty="0">
              <a:latin typeface="Times New Roman"/>
              <a:cs typeface="Times New Roman"/>
            </a:endParaRPr>
          </a:p>
          <a:p>
            <a:pPr marL="27501"/>
            <a:r>
              <a:rPr sz="3573" b="1" spc="-11" dirty="0">
                <a:solidFill>
                  <a:srgbClr val="231916"/>
                </a:solidFill>
                <a:latin typeface="Arial"/>
                <a:cs typeface="Arial"/>
              </a:rPr>
              <a:t>RESEARCH</a:t>
            </a:r>
            <a:r>
              <a:rPr sz="3573" b="1" spc="-54" dirty="0">
                <a:solidFill>
                  <a:srgbClr val="231916"/>
                </a:solidFill>
                <a:latin typeface="Arial"/>
                <a:cs typeface="Arial"/>
              </a:rPr>
              <a:t> </a:t>
            </a:r>
            <a:r>
              <a:rPr sz="3573" b="1" spc="-11" dirty="0">
                <a:solidFill>
                  <a:srgbClr val="231916"/>
                </a:solidFill>
                <a:latin typeface="Arial"/>
                <a:cs typeface="Arial"/>
              </a:rPr>
              <a:t>AGENDA</a:t>
            </a:r>
            <a:endParaRPr sz="3573" dirty="0">
              <a:latin typeface="Arial"/>
              <a:cs typeface="Arial"/>
            </a:endParaRPr>
          </a:p>
        </p:txBody>
      </p:sp>
      <p:sp>
        <p:nvSpPr>
          <p:cNvPr id="7" name="object 7"/>
          <p:cNvSpPr txBox="1"/>
          <p:nvPr/>
        </p:nvSpPr>
        <p:spPr>
          <a:xfrm>
            <a:off x="14327192" y="319778"/>
            <a:ext cx="7476617" cy="1762983"/>
          </a:xfrm>
          <a:prstGeom prst="rect">
            <a:avLst/>
          </a:prstGeom>
        </p:spPr>
        <p:txBody>
          <a:bodyPr vert="horz" wrap="square" lIns="0" tIns="0" rIns="0" bIns="0" rtlCol="0">
            <a:spAutoFit/>
          </a:bodyPr>
          <a:lstStyle/>
          <a:p>
            <a:pPr marL="27501"/>
            <a:r>
              <a:rPr sz="3573" b="1" spc="-97" dirty="0">
                <a:solidFill>
                  <a:srgbClr val="FFFFFF"/>
                </a:solidFill>
                <a:latin typeface="微软雅黑"/>
                <a:cs typeface="微软雅黑"/>
              </a:rPr>
              <a:t>UNIVERSITY </a:t>
            </a:r>
            <a:r>
              <a:rPr lang="en-US" sz="3573" b="1" spc="-65" dirty="0" smtClean="0">
                <a:solidFill>
                  <a:srgbClr val="FFFFFF"/>
                </a:solidFill>
                <a:latin typeface="微软雅黑"/>
                <a:cs typeface="微软雅黑"/>
              </a:rPr>
              <a:t>NAME</a:t>
            </a:r>
            <a:endParaRPr sz="3573" b="1" dirty="0">
              <a:latin typeface="微软雅黑"/>
              <a:cs typeface="微软雅黑"/>
            </a:endParaRPr>
          </a:p>
          <a:p>
            <a:pPr marL="45376">
              <a:spcBef>
                <a:spcPts val="2977"/>
              </a:spcBef>
            </a:pPr>
            <a:r>
              <a:rPr lang="en-US" sz="2650" b="1" spc="-43" dirty="0" smtClean="0">
                <a:solidFill>
                  <a:srgbClr val="FFFFFF"/>
                </a:solidFill>
                <a:latin typeface="Arial"/>
                <a:cs typeface="Arial"/>
              </a:rPr>
              <a:t>PI(s): </a:t>
            </a:r>
            <a:r>
              <a:rPr lang="en-US" sz="2650" spc="-43" dirty="0" smtClean="0">
                <a:solidFill>
                  <a:srgbClr val="FFFFFF"/>
                </a:solidFill>
                <a:latin typeface="Arial"/>
                <a:cs typeface="Arial"/>
              </a:rPr>
              <a:t>First and Last Name(s)</a:t>
            </a:r>
            <a:endParaRPr sz="2650" dirty="0">
              <a:latin typeface="Arial"/>
              <a:cs typeface="Arial"/>
            </a:endParaRPr>
          </a:p>
          <a:p>
            <a:pPr marL="45376">
              <a:spcBef>
                <a:spcPts val="54"/>
              </a:spcBef>
            </a:pPr>
            <a:r>
              <a:rPr lang="en-US" sz="2650" b="1" spc="-43" dirty="0" smtClean="0">
                <a:solidFill>
                  <a:srgbClr val="FFFFFF"/>
                </a:solidFill>
                <a:latin typeface="Arial"/>
                <a:cs typeface="Arial"/>
              </a:rPr>
              <a:t>GRA(s): </a:t>
            </a:r>
            <a:r>
              <a:rPr lang="en-US" sz="2650" spc="-43" dirty="0">
                <a:solidFill>
                  <a:srgbClr val="FFFFFF"/>
                </a:solidFill>
                <a:effectLst>
                  <a:outerShdw blurRad="38100" dist="38100" dir="2700000" algn="tl">
                    <a:srgbClr val="000000">
                      <a:alpha val="43137"/>
                    </a:srgbClr>
                  </a:outerShdw>
                </a:effectLst>
                <a:latin typeface="Arial"/>
                <a:cs typeface="Arial"/>
              </a:rPr>
              <a:t>First and Last </a:t>
            </a:r>
            <a:r>
              <a:rPr lang="en-US" sz="2650" spc="-43" dirty="0" smtClean="0">
                <a:solidFill>
                  <a:srgbClr val="FFFFFF"/>
                </a:solidFill>
                <a:effectLst>
                  <a:outerShdw blurRad="38100" dist="38100" dir="2700000" algn="tl">
                    <a:srgbClr val="000000">
                      <a:alpha val="43137"/>
                    </a:srgbClr>
                  </a:outerShdw>
                </a:effectLst>
                <a:latin typeface="Arial"/>
                <a:cs typeface="Arial"/>
              </a:rPr>
              <a:t>Name(s)</a:t>
            </a:r>
            <a:endParaRPr lang="en-US" sz="2650" spc="-43" dirty="0">
              <a:solidFill>
                <a:srgbClr val="FFFFFF"/>
              </a:solidFill>
              <a:effectLst>
                <a:outerShdw blurRad="38100" dist="38100" dir="2700000" algn="tl">
                  <a:srgbClr val="000000">
                    <a:alpha val="43137"/>
                  </a:srgbClr>
                </a:outerShdw>
              </a:effectLst>
              <a:latin typeface="Arial"/>
              <a:cs typeface="Arial"/>
            </a:endParaRPr>
          </a:p>
        </p:txBody>
      </p:sp>
      <p:sp>
        <p:nvSpPr>
          <p:cNvPr id="8" name="object 8"/>
          <p:cNvSpPr txBox="1"/>
          <p:nvPr/>
        </p:nvSpPr>
        <p:spPr>
          <a:xfrm>
            <a:off x="419117" y="6698264"/>
            <a:ext cx="6598805" cy="6976590"/>
          </a:xfrm>
          <a:prstGeom prst="rect">
            <a:avLst/>
          </a:prstGeom>
        </p:spPr>
        <p:txBody>
          <a:bodyPr vert="horz" wrap="square" lIns="0" tIns="0" rIns="0" bIns="0" rtlCol="0">
            <a:spAutoFit/>
          </a:bodyPr>
          <a:lstStyle/>
          <a:p>
            <a:pPr marL="27501"/>
            <a:r>
              <a:rPr sz="2923" spc="32" dirty="0">
                <a:latin typeface="Arial"/>
                <a:cs typeface="Arial"/>
              </a:rPr>
              <a:t>1</a:t>
            </a:r>
            <a:r>
              <a:rPr sz="2923" spc="32" dirty="0">
                <a:latin typeface="微软雅黑"/>
                <a:cs typeface="微软雅黑"/>
              </a:rPr>
              <a:t>.</a:t>
            </a:r>
            <a:r>
              <a:rPr sz="2923" spc="-97" dirty="0">
                <a:latin typeface="微软雅黑"/>
                <a:cs typeface="微软雅黑"/>
              </a:rPr>
              <a:t> </a:t>
            </a:r>
            <a:r>
              <a:rPr sz="2923" spc="65" dirty="0">
                <a:latin typeface="Arial"/>
                <a:cs typeface="Arial"/>
              </a:rPr>
              <a:t>BACKGROUND</a:t>
            </a:r>
            <a:endParaRPr sz="2923">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08" dirty="0">
                <a:latin typeface="Arial"/>
                <a:cs typeface="Arial"/>
              </a:rPr>
              <a:t> </a:t>
            </a:r>
            <a:r>
              <a:rPr sz="2382" spc="-32" dirty="0">
                <a:latin typeface="Arial"/>
                <a:cs typeface="Arial"/>
              </a:rPr>
              <a:t>clear.</a:t>
            </a:r>
            <a:endParaRPr sz="2382">
              <a:latin typeface="Arial"/>
              <a:cs typeface="Arial"/>
            </a:endParaRPr>
          </a:p>
          <a:p>
            <a:pPr marL="38501" marR="195254">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 of geography is known  as the</a:t>
            </a:r>
            <a:r>
              <a:rPr sz="2382" spc="-87" dirty="0">
                <a:latin typeface="Arial"/>
                <a:cs typeface="Arial"/>
              </a:rPr>
              <a:t> </a:t>
            </a:r>
            <a:r>
              <a:rPr sz="2382" spc="-11" dirty="0">
                <a:latin typeface="Arial"/>
                <a:cs typeface="Arial"/>
              </a:rPr>
              <a:t>megaregion.</a:t>
            </a:r>
            <a:endParaRPr sz="2382">
              <a:latin typeface="Arial"/>
              <a:cs typeface="Arial"/>
            </a:endParaRPr>
          </a:p>
          <a:p>
            <a:pPr marL="38501" marR="211754">
              <a:lnSpc>
                <a:spcPct val="104000"/>
              </a:lnSpc>
              <a:spcBef>
                <a:spcPts val="1483"/>
              </a:spcBef>
            </a:pPr>
            <a:r>
              <a:rPr sz="2382" spc="-11" dirty="0">
                <a:latin typeface="Arial"/>
                <a:cs typeface="Arial"/>
              </a:rPr>
              <a:t>The coordination of planning for megaregions  challenges established planning practices by  disregarding boundaries of governance. Not  only do megaregions encompass multiple</a:t>
            </a:r>
            <a:r>
              <a:rPr sz="2382" spc="141" dirty="0">
                <a:latin typeface="Arial"/>
                <a:cs typeface="Arial"/>
              </a:rPr>
              <a:t> </a:t>
            </a:r>
            <a:r>
              <a:rPr sz="2382" spc="-11" dirty="0">
                <a:latin typeface="Arial"/>
                <a:cs typeface="Arial"/>
              </a:rPr>
              <a:t>cities</a:t>
            </a:r>
            <a:endParaRPr sz="2382">
              <a:latin typeface="Arial"/>
              <a:cs typeface="Arial"/>
            </a:endParaRPr>
          </a:p>
        </p:txBody>
      </p:sp>
      <p:sp>
        <p:nvSpPr>
          <p:cNvPr id="9" name="object 9"/>
          <p:cNvSpPr txBox="1"/>
          <p:nvPr/>
        </p:nvSpPr>
        <p:spPr>
          <a:xfrm>
            <a:off x="419117" y="14102250"/>
            <a:ext cx="6598805" cy="4227376"/>
          </a:xfrm>
          <a:prstGeom prst="rect">
            <a:avLst/>
          </a:prstGeom>
        </p:spPr>
        <p:txBody>
          <a:bodyPr vert="horz" wrap="square" lIns="0" tIns="0" rIns="0" bIns="0" rtlCol="0">
            <a:spAutoFit/>
          </a:bodyPr>
          <a:lstStyle/>
          <a:p>
            <a:pPr marL="27501"/>
            <a:r>
              <a:rPr sz="2923" spc="65" dirty="0">
                <a:latin typeface="Arial"/>
                <a:cs typeface="Arial"/>
              </a:rPr>
              <a:t>2.RESEARCH</a:t>
            </a:r>
            <a:r>
              <a:rPr sz="2923" spc="-97" dirty="0">
                <a:latin typeface="Arial"/>
                <a:cs typeface="Arial"/>
              </a:rPr>
              <a:t> </a:t>
            </a:r>
            <a:r>
              <a:rPr sz="2923" spc="65" dirty="0">
                <a:latin typeface="Arial"/>
                <a:cs typeface="Arial"/>
              </a:rPr>
              <a:t>QUESTIONS</a:t>
            </a:r>
            <a:endParaRPr sz="2923" dirty="0">
              <a:latin typeface="Arial"/>
              <a:cs typeface="Arial"/>
            </a:endParaRPr>
          </a:p>
          <a:p>
            <a:pPr marL="38501" marR="11000">
              <a:lnSpc>
                <a:spcPct val="104000"/>
              </a:lnSpc>
              <a:spcBef>
                <a:spcPts val="2707"/>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a:t>
            </a:r>
            <a:r>
              <a:rPr sz="2382" spc="97" dirty="0">
                <a:latin typeface="Arial"/>
                <a:cs typeface="Arial"/>
              </a:rPr>
              <a:t> </a:t>
            </a:r>
            <a:r>
              <a:rPr sz="2382" spc="-11" dirty="0">
                <a:latin typeface="Arial"/>
                <a:cs typeface="Arial"/>
              </a:rPr>
              <a:t>of</a:t>
            </a:r>
            <a:endParaRPr sz="2382" dirty="0">
              <a:latin typeface="Arial"/>
              <a:cs typeface="Arial"/>
            </a:endParaRPr>
          </a:p>
        </p:txBody>
      </p:sp>
      <p:sp>
        <p:nvSpPr>
          <p:cNvPr id="10" name="object 10"/>
          <p:cNvSpPr txBox="1"/>
          <p:nvPr/>
        </p:nvSpPr>
        <p:spPr>
          <a:xfrm>
            <a:off x="7729762" y="6698260"/>
            <a:ext cx="6597430" cy="4496680"/>
          </a:xfrm>
          <a:prstGeom prst="rect">
            <a:avLst/>
          </a:prstGeom>
        </p:spPr>
        <p:txBody>
          <a:bodyPr vert="horz" wrap="square" lIns="0" tIns="0" rIns="0" bIns="0" rtlCol="0">
            <a:spAutoFit/>
          </a:bodyPr>
          <a:lstStyle/>
          <a:p>
            <a:pPr marL="27501"/>
            <a:r>
              <a:rPr sz="2923" spc="32" dirty="0">
                <a:latin typeface="Arial"/>
                <a:cs typeface="Arial"/>
              </a:rPr>
              <a:t>3</a:t>
            </a:r>
            <a:r>
              <a:rPr sz="2923" spc="32" dirty="0">
                <a:latin typeface="微软雅黑"/>
                <a:cs typeface="微软雅黑"/>
              </a:rPr>
              <a:t>. </a:t>
            </a:r>
            <a:r>
              <a:rPr sz="2923" spc="65" dirty="0">
                <a:latin typeface="Arial"/>
                <a:cs typeface="Arial"/>
              </a:rPr>
              <a:t>RESEARCH</a:t>
            </a:r>
            <a:r>
              <a:rPr sz="2923" spc="-97" dirty="0">
                <a:latin typeface="Arial"/>
                <a:cs typeface="Arial"/>
              </a:rPr>
              <a:t> </a:t>
            </a:r>
            <a:r>
              <a:rPr sz="2923" spc="65" dirty="0">
                <a:latin typeface="Arial"/>
                <a:cs typeface="Arial"/>
              </a:rPr>
              <a:t>CONTENTS</a:t>
            </a:r>
            <a:endParaRPr sz="2923">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08" dirty="0">
                <a:latin typeface="Arial"/>
                <a:cs typeface="Arial"/>
              </a:rPr>
              <a:t> </a:t>
            </a:r>
            <a:r>
              <a:rPr sz="2382" spc="-32" dirty="0">
                <a:latin typeface="Arial"/>
                <a:cs typeface="Arial"/>
              </a:rPr>
              <a:t>clear.</a:t>
            </a:r>
            <a:endParaRPr sz="2382">
              <a:latin typeface="Arial"/>
              <a:cs typeface="Arial"/>
            </a:endParaRPr>
          </a:p>
          <a:p>
            <a:pPr marL="38501" marR="413884">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a:t>
            </a:r>
            <a:r>
              <a:rPr sz="2382" spc="-32" dirty="0">
                <a:latin typeface="Arial"/>
                <a:cs typeface="Arial"/>
              </a:rPr>
              <a:t> </a:t>
            </a:r>
            <a:r>
              <a:rPr sz="2382" spc="-11" dirty="0">
                <a:latin typeface="Arial"/>
                <a:cs typeface="Arial"/>
              </a:rPr>
              <a:t>metropolitan</a:t>
            </a:r>
            <a:endParaRPr sz="2382">
              <a:latin typeface="Arial"/>
              <a:cs typeface="Arial"/>
            </a:endParaRPr>
          </a:p>
        </p:txBody>
      </p:sp>
      <p:sp>
        <p:nvSpPr>
          <p:cNvPr id="11" name="object 11"/>
          <p:cNvSpPr txBox="1"/>
          <p:nvPr/>
        </p:nvSpPr>
        <p:spPr>
          <a:xfrm>
            <a:off x="7729768" y="11715708"/>
            <a:ext cx="6598805" cy="6564361"/>
          </a:xfrm>
          <a:prstGeom prst="rect">
            <a:avLst/>
          </a:prstGeom>
        </p:spPr>
        <p:txBody>
          <a:bodyPr vert="horz" wrap="square" lIns="0" tIns="0" rIns="0" bIns="0" rtlCol="0">
            <a:spAutoFit/>
          </a:bodyPr>
          <a:lstStyle/>
          <a:p>
            <a:pPr marL="27501"/>
            <a:r>
              <a:rPr sz="2923" spc="65" dirty="0">
                <a:latin typeface="Arial"/>
                <a:cs typeface="Arial"/>
              </a:rPr>
              <a:t>4.RESEARCH</a:t>
            </a:r>
            <a:r>
              <a:rPr sz="2923" spc="-65" dirty="0">
                <a:latin typeface="Arial"/>
                <a:cs typeface="Arial"/>
              </a:rPr>
              <a:t> </a:t>
            </a:r>
            <a:r>
              <a:rPr sz="2923" spc="65" dirty="0">
                <a:latin typeface="Arial"/>
                <a:cs typeface="Arial"/>
              </a:rPr>
              <a:t>FRAMEWORK</a:t>
            </a:r>
            <a:endParaRPr sz="2923" dirty="0">
              <a:latin typeface="Arial"/>
              <a:cs typeface="Arial"/>
            </a:endParaRPr>
          </a:p>
          <a:p>
            <a:pPr marL="38501" marR="11000">
              <a:lnSpc>
                <a:spcPct val="104000"/>
              </a:lnSpc>
              <a:spcBef>
                <a:spcPts val="1592"/>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54" dirty="0">
                <a:latin typeface="Arial"/>
                <a:cs typeface="Arial"/>
              </a:rPr>
              <a:t> </a:t>
            </a:r>
            <a:r>
              <a:rPr sz="2382" spc="-11" dirty="0">
                <a:latin typeface="Arial"/>
                <a:cs typeface="Arial"/>
              </a:rPr>
              <a:t>regions.</a:t>
            </a:r>
            <a:endParaRPr sz="2382" dirty="0">
              <a:latin typeface="Arial"/>
              <a:cs typeface="Arial"/>
            </a:endParaRPr>
          </a:p>
          <a:p>
            <a:pPr marL="38501">
              <a:spcBef>
                <a:spcPts val="159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38501" marR="44001">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a:t>
            </a:r>
            <a:r>
              <a:rPr sz="2382" spc="119" dirty="0">
                <a:latin typeface="Arial"/>
                <a:cs typeface="Arial"/>
              </a:rPr>
              <a:t> </a:t>
            </a:r>
            <a:r>
              <a:rPr sz="2382" spc="-11" dirty="0">
                <a:latin typeface="Arial"/>
                <a:cs typeface="Arial"/>
              </a:rPr>
              <a:t>but</a:t>
            </a:r>
            <a:endParaRPr sz="2382" dirty="0">
              <a:latin typeface="Arial"/>
              <a:cs typeface="Arial"/>
            </a:endParaRPr>
          </a:p>
        </p:txBody>
      </p:sp>
      <p:sp>
        <p:nvSpPr>
          <p:cNvPr id="12" name="object 12"/>
          <p:cNvSpPr txBox="1"/>
          <p:nvPr/>
        </p:nvSpPr>
        <p:spPr>
          <a:xfrm>
            <a:off x="14982320" y="6698260"/>
            <a:ext cx="6598805" cy="6782370"/>
          </a:xfrm>
          <a:prstGeom prst="rect">
            <a:avLst/>
          </a:prstGeom>
        </p:spPr>
        <p:txBody>
          <a:bodyPr vert="horz" wrap="square" lIns="0" tIns="0" rIns="0" bIns="0" rtlCol="0">
            <a:spAutoFit/>
          </a:bodyPr>
          <a:lstStyle/>
          <a:p>
            <a:pPr marL="27501"/>
            <a:r>
              <a:rPr sz="2923" spc="32" dirty="0">
                <a:latin typeface="Arial"/>
                <a:cs typeface="Arial"/>
              </a:rPr>
              <a:t>5</a:t>
            </a:r>
            <a:r>
              <a:rPr sz="2923" spc="32" dirty="0">
                <a:latin typeface="微软雅黑"/>
                <a:cs typeface="微软雅黑"/>
              </a:rPr>
              <a:t>.</a:t>
            </a:r>
            <a:r>
              <a:rPr sz="2923" spc="-141" dirty="0">
                <a:latin typeface="微软雅黑"/>
                <a:cs typeface="微软雅黑"/>
              </a:rPr>
              <a:t> </a:t>
            </a:r>
            <a:r>
              <a:rPr sz="2923" spc="65" dirty="0">
                <a:latin typeface="Arial"/>
                <a:cs typeface="Arial"/>
              </a:rPr>
              <a:t>ROADMAP</a:t>
            </a:r>
            <a:endParaRPr sz="2923" dirty="0">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54" dirty="0">
                <a:latin typeface="Arial"/>
                <a:cs typeface="Arial"/>
              </a:rPr>
              <a:t> </a:t>
            </a:r>
            <a:r>
              <a:rPr sz="2382" spc="-11" dirty="0">
                <a:latin typeface="Arial"/>
                <a:cs typeface="Arial"/>
              </a:rPr>
              <a:t>regions.</a:t>
            </a:r>
            <a:endParaRPr sz="2382" dirty="0">
              <a:latin typeface="Arial"/>
              <a:cs typeface="Arial"/>
            </a:endParaRPr>
          </a:p>
          <a:p>
            <a:pPr marL="38501">
              <a:spcBef>
                <a:spcPts val="159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38501" marR="44001">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a:t>
            </a:r>
            <a:r>
              <a:rPr sz="2382" spc="119" dirty="0">
                <a:latin typeface="Arial"/>
                <a:cs typeface="Arial"/>
              </a:rPr>
              <a:t> </a:t>
            </a:r>
            <a:r>
              <a:rPr sz="2382" spc="-11" dirty="0">
                <a:latin typeface="Arial"/>
                <a:cs typeface="Arial"/>
              </a:rPr>
              <a:t>but</a:t>
            </a:r>
            <a:endParaRPr sz="2382" dirty="0">
              <a:latin typeface="Arial"/>
              <a:cs typeface="Arial"/>
            </a:endParaRPr>
          </a:p>
        </p:txBody>
      </p:sp>
      <p:sp>
        <p:nvSpPr>
          <p:cNvPr id="13" name="object 13"/>
          <p:cNvSpPr txBox="1"/>
          <p:nvPr/>
        </p:nvSpPr>
        <p:spPr>
          <a:xfrm>
            <a:off x="14982320" y="14102250"/>
            <a:ext cx="6598805" cy="4227376"/>
          </a:xfrm>
          <a:prstGeom prst="rect">
            <a:avLst/>
          </a:prstGeom>
        </p:spPr>
        <p:txBody>
          <a:bodyPr vert="horz" wrap="square" lIns="0" tIns="0" rIns="0" bIns="0" rtlCol="0">
            <a:spAutoFit/>
          </a:bodyPr>
          <a:lstStyle/>
          <a:p>
            <a:pPr marL="27501"/>
            <a:r>
              <a:rPr sz="2923" spc="43" dirty="0">
                <a:latin typeface="Arial"/>
                <a:cs typeface="Arial"/>
              </a:rPr>
              <a:t>6.TIMETABLE</a:t>
            </a:r>
            <a:endParaRPr sz="2923">
              <a:latin typeface="Arial"/>
              <a:cs typeface="Arial"/>
            </a:endParaRPr>
          </a:p>
          <a:p>
            <a:pPr marL="38501" marR="11000">
              <a:lnSpc>
                <a:spcPct val="104000"/>
              </a:lnSpc>
              <a:spcBef>
                <a:spcPts val="2707"/>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a:t>
            </a:r>
            <a:r>
              <a:rPr sz="2382" spc="97" dirty="0">
                <a:latin typeface="Arial"/>
                <a:cs typeface="Arial"/>
              </a:rPr>
              <a:t> </a:t>
            </a:r>
            <a:r>
              <a:rPr sz="2382" spc="-11" dirty="0">
                <a:latin typeface="Arial"/>
                <a:cs typeface="Arial"/>
              </a:rPr>
              <a:t>of</a:t>
            </a:r>
            <a:endParaRPr sz="2382">
              <a:latin typeface="Arial"/>
              <a:cs typeface="Arial"/>
            </a:endParaRPr>
          </a:p>
        </p:txBody>
      </p:sp>
      <p:sp>
        <p:nvSpPr>
          <p:cNvPr id="14" name="object 14"/>
          <p:cNvSpPr/>
          <p:nvPr/>
        </p:nvSpPr>
        <p:spPr>
          <a:xfrm>
            <a:off x="457939" y="19235684"/>
            <a:ext cx="429012" cy="429012"/>
          </a:xfrm>
          <a:custGeom>
            <a:avLst/>
            <a:gdLst/>
            <a:ahLst/>
            <a:cxnLst/>
            <a:rect l="l" t="t" r="r" b="b"/>
            <a:pathLst>
              <a:path w="198120" h="198120">
                <a:moveTo>
                  <a:pt x="0" y="0"/>
                </a:moveTo>
                <a:lnTo>
                  <a:pt x="197727" y="0"/>
                </a:lnTo>
                <a:lnTo>
                  <a:pt x="197727" y="197727"/>
                </a:lnTo>
                <a:lnTo>
                  <a:pt x="0" y="197727"/>
                </a:lnTo>
                <a:lnTo>
                  <a:pt x="0" y="0"/>
                </a:lnTo>
                <a:close/>
              </a:path>
            </a:pathLst>
          </a:custGeom>
          <a:solidFill>
            <a:srgbClr val="860038"/>
          </a:solidFill>
          <a:ln>
            <a:solidFill>
              <a:srgbClr val="860038"/>
            </a:solidFill>
          </a:ln>
        </p:spPr>
        <p:txBody>
          <a:bodyPr wrap="square" lIns="0" tIns="0" rIns="0" bIns="0" rtlCol="0"/>
          <a:lstStyle/>
          <a:p>
            <a:endParaRPr sz="8486"/>
          </a:p>
        </p:txBody>
      </p:sp>
      <p:sp>
        <p:nvSpPr>
          <p:cNvPr id="15" name="object 15"/>
          <p:cNvSpPr/>
          <p:nvPr/>
        </p:nvSpPr>
        <p:spPr>
          <a:xfrm>
            <a:off x="457945" y="20026540"/>
            <a:ext cx="7819839" cy="4544499"/>
          </a:xfrm>
          <a:custGeom>
            <a:avLst/>
            <a:gdLst/>
            <a:ahLst/>
            <a:cxnLst/>
            <a:rect l="l" t="t" r="r" b="b"/>
            <a:pathLst>
              <a:path w="3611245" h="2098675">
                <a:moveTo>
                  <a:pt x="99879" y="0"/>
                </a:moveTo>
                <a:lnTo>
                  <a:pt x="3511243" y="0"/>
                </a:lnTo>
                <a:lnTo>
                  <a:pt x="3550024" y="7881"/>
                </a:lnTo>
                <a:lnTo>
                  <a:pt x="3581782" y="29339"/>
                </a:lnTo>
                <a:lnTo>
                  <a:pt x="3603241" y="61097"/>
                </a:lnTo>
                <a:lnTo>
                  <a:pt x="3611122" y="99879"/>
                </a:lnTo>
                <a:lnTo>
                  <a:pt x="3611122" y="1998397"/>
                </a:lnTo>
                <a:lnTo>
                  <a:pt x="3603241" y="2037178"/>
                </a:lnTo>
                <a:lnTo>
                  <a:pt x="3581782" y="2068936"/>
                </a:lnTo>
                <a:lnTo>
                  <a:pt x="3550024" y="2090395"/>
                </a:lnTo>
                <a:lnTo>
                  <a:pt x="3511243" y="2098276"/>
                </a:lnTo>
                <a:lnTo>
                  <a:pt x="99879" y="2098276"/>
                </a:lnTo>
                <a:lnTo>
                  <a:pt x="61097" y="2090395"/>
                </a:lnTo>
                <a:lnTo>
                  <a:pt x="29339" y="2068936"/>
                </a:lnTo>
                <a:lnTo>
                  <a:pt x="7880" y="2037178"/>
                </a:lnTo>
                <a:lnTo>
                  <a:pt x="0" y="1998397"/>
                </a:lnTo>
                <a:lnTo>
                  <a:pt x="0" y="99879"/>
                </a:lnTo>
                <a:lnTo>
                  <a:pt x="7880" y="61097"/>
                </a:lnTo>
                <a:lnTo>
                  <a:pt x="29339" y="29339"/>
                </a:lnTo>
                <a:lnTo>
                  <a:pt x="61097" y="7881"/>
                </a:lnTo>
                <a:lnTo>
                  <a:pt x="99879" y="0"/>
                </a:lnTo>
                <a:close/>
              </a:path>
            </a:pathLst>
          </a:custGeom>
          <a:ln w="16477">
            <a:solidFill>
              <a:srgbClr val="860038"/>
            </a:solidFill>
            <a:prstDash val="lgDash"/>
          </a:ln>
        </p:spPr>
        <p:txBody>
          <a:bodyPr wrap="square" lIns="0" tIns="0" rIns="0" bIns="0" rtlCol="0"/>
          <a:lstStyle/>
          <a:p>
            <a:endParaRPr sz="8486"/>
          </a:p>
        </p:txBody>
      </p:sp>
      <p:sp>
        <p:nvSpPr>
          <p:cNvPr id="16" name="object 16"/>
          <p:cNvSpPr/>
          <p:nvPr/>
        </p:nvSpPr>
        <p:spPr>
          <a:xfrm>
            <a:off x="4045767" y="24932621"/>
            <a:ext cx="479888" cy="390511"/>
          </a:xfrm>
          <a:custGeom>
            <a:avLst/>
            <a:gdLst/>
            <a:ahLst/>
            <a:cxnLst/>
            <a:rect l="l" t="t" r="r" b="b"/>
            <a:pathLst>
              <a:path w="221614" h="180340">
                <a:moveTo>
                  <a:pt x="221065" y="0"/>
                </a:moveTo>
                <a:lnTo>
                  <a:pt x="221065" y="80562"/>
                </a:lnTo>
                <a:lnTo>
                  <a:pt x="110533" y="180159"/>
                </a:lnTo>
                <a:lnTo>
                  <a:pt x="0" y="80562"/>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17" name="object 17"/>
          <p:cNvSpPr/>
          <p:nvPr/>
        </p:nvSpPr>
        <p:spPr>
          <a:xfrm>
            <a:off x="4045767" y="24708713"/>
            <a:ext cx="479888" cy="390511"/>
          </a:xfrm>
          <a:custGeom>
            <a:avLst/>
            <a:gdLst/>
            <a:ahLst/>
            <a:cxnLst/>
            <a:rect l="l" t="t" r="r" b="b"/>
            <a:pathLst>
              <a:path w="221614" h="180340">
                <a:moveTo>
                  <a:pt x="221065" y="0"/>
                </a:moveTo>
                <a:lnTo>
                  <a:pt x="221065" y="80563"/>
                </a:lnTo>
                <a:lnTo>
                  <a:pt x="110533" y="180160"/>
                </a:lnTo>
                <a:lnTo>
                  <a:pt x="0" y="80563"/>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18" name="object 18"/>
          <p:cNvSpPr txBox="1"/>
          <p:nvPr/>
        </p:nvSpPr>
        <p:spPr>
          <a:xfrm>
            <a:off x="842046" y="19184777"/>
            <a:ext cx="7066318" cy="5024324"/>
          </a:xfrm>
          <a:prstGeom prst="rect">
            <a:avLst/>
          </a:prstGeom>
        </p:spPr>
        <p:txBody>
          <a:bodyPr vert="horz" wrap="square" lIns="0" tIns="0" rIns="0" bIns="0" rtlCol="0">
            <a:spAutoFit/>
          </a:bodyPr>
          <a:lstStyle/>
          <a:p>
            <a:pPr marR="2932937" algn="ctr"/>
            <a:r>
              <a:rPr sz="3573" b="1" spc="-11" dirty="0" smtClean="0">
                <a:solidFill>
                  <a:srgbClr val="231916"/>
                </a:solidFill>
                <a:latin typeface="Arial"/>
                <a:cs typeface="Arial"/>
              </a:rPr>
              <a:t>ACHI</a:t>
            </a:r>
            <a:r>
              <a:rPr lang="en-US" sz="3573" b="1" spc="-11" dirty="0" smtClean="0">
                <a:solidFill>
                  <a:srgbClr val="231916"/>
                </a:solidFill>
                <a:latin typeface="Arial"/>
                <a:cs typeface="Arial"/>
              </a:rPr>
              <a:t>E</a:t>
            </a:r>
            <a:r>
              <a:rPr sz="3573" b="1" spc="-11" dirty="0" smtClean="0">
                <a:solidFill>
                  <a:srgbClr val="231916"/>
                </a:solidFill>
                <a:latin typeface="Arial"/>
                <a:cs typeface="Arial"/>
              </a:rPr>
              <a:t>VEMENTS</a:t>
            </a:r>
            <a:endParaRPr sz="3573" dirty="0">
              <a:latin typeface="Arial"/>
              <a:cs typeface="Arial"/>
            </a:endParaRPr>
          </a:p>
          <a:p>
            <a:pPr marL="27501">
              <a:spcBef>
                <a:spcPts val="4090"/>
              </a:spcBef>
            </a:pPr>
            <a:r>
              <a:rPr sz="2923" spc="43" dirty="0">
                <a:latin typeface="Arial"/>
                <a:cs typeface="Arial"/>
              </a:rPr>
              <a:t>1.Transit </a:t>
            </a:r>
            <a:r>
              <a:rPr sz="2923" spc="54" dirty="0">
                <a:latin typeface="Arial"/>
                <a:cs typeface="Arial"/>
              </a:rPr>
              <a:t>Desert </a:t>
            </a:r>
            <a:r>
              <a:rPr sz="2923" spc="32" dirty="0">
                <a:latin typeface="Arial"/>
                <a:cs typeface="Arial"/>
              </a:rPr>
              <a:t>in</a:t>
            </a:r>
            <a:r>
              <a:rPr sz="2923" spc="-162" dirty="0">
                <a:latin typeface="Arial"/>
                <a:cs typeface="Arial"/>
              </a:rPr>
              <a:t> </a:t>
            </a:r>
            <a:r>
              <a:rPr sz="2923" spc="54" dirty="0">
                <a:latin typeface="Arial"/>
                <a:cs typeface="Arial"/>
              </a:rPr>
              <a:t>NYC</a:t>
            </a:r>
            <a:endParaRPr sz="2923" dirty="0">
              <a:latin typeface="Arial"/>
              <a:cs typeface="Arial"/>
            </a:endParaRPr>
          </a:p>
          <a:p>
            <a:pPr marL="52251" marR="246128">
              <a:lnSpc>
                <a:spcPct val="104000"/>
              </a:lnSpc>
              <a:spcBef>
                <a:spcPts val="2035"/>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41" dirty="0">
                <a:latin typeface="Arial"/>
                <a:cs typeface="Arial"/>
              </a:rPr>
              <a:t> </a:t>
            </a:r>
            <a:r>
              <a:rPr sz="2382" spc="-32" dirty="0">
                <a:latin typeface="Arial"/>
                <a:cs typeface="Arial"/>
              </a:rPr>
              <a:t>clear.</a:t>
            </a:r>
            <a:endParaRPr sz="2382" dirty="0">
              <a:latin typeface="Arial"/>
              <a:cs typeface="Arial"/>
            </a:endParaRPr>
          </a:p>
          <a:p>
            <a:pPr marL="52251" marR="11000">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87" dirty="0">
                <a:latin typeface="Arial"/>
                <a:cs typeface="Arial"/>
              </a:rPr>
              <a:t> </a:t>
            </a:r>
            <a:r>
              <a:rPr sz="2382" spc="-11" dirty="0">
                <a:latin typeface="Arial"/>
                <a:cs typeface="Arial"/>
              </a:rPr>
              <a:t>regions.</a:t>
            </a:r>
            <a:endParaRPr sz="2382" dirty="0">
              <a:latin typeface="Arial"/>
              <a:cs typeface="Arial"/>
            </a:endParaRPr>
          </a:p>
        </p:txBody>
      </p:sp>
      <p:sp>
        <p:nvSpPr>
          <p:cNvPr id="19" name="object 19"/>
          <p:cNvSpPr/>
          <p:nvPr/>
        </p:nvSpPr>
        <p:spPr>
          <a:xfrm>
            <a:off x="8808872" y="25461420"/>
            <a:ext cx="12754792" cy="6362936"/>
          </a:xfrm>
          <a:prstGeom prst="rect">
            <a:avLst/>
          </a:prstGeom>
          <a:blipFill>
            <a:blip r:embed="rId2" cstate="print"/>
            <a:stretch>
              <a:fillRect/>
            </a:stretch>
          </a:blipFill>
        </p:spPr>
        <p:txBody>
          <a:bodyPr wrap="square" lIns="0" tIns="0" rIns="0" bIns="0" rtlCol="0"/>
          <a:lstStyle/>
          <a:p>
            <a:endParaRPr sz="8486"/>
          </a:p>
        </p:txBody>
      </p:sp>
      <p:sp>
        <p:nvSpPr>
          <p:cNvPr id="20" name="object 20"/>
          <p:cNvSpPr/>
          <p:nvPr/>
        </p:nvSpPr>
        <p:spPr>
          <a:xfrm>
            <a:off x="457945" y="25544797"/>
            <a:ext cx="7819839" cy="6128543"/>
          </a:xfrm>
          <a:custGeom>
            <a:avLst/>
            <a:gdLst/>
            <a:ahLst/>
            <a:cxnLst/>
            <a:rect l="l" t="t" r="r" b="b"/>
            <a:pathLst>
              <a:path w="3611245" h="2830194">
                <a:moveTo>
                  <a:pt x="134718" y="0"/>
                </a:moveTo>
                <a:lnTo>
                  <a:pt x="3476403" y="0"/>
                </a:lnTo>
                <a:lnTo>
                  <a:pt x="3518866" y="6897"/>
                </a:lnTo>
                <a:lnTo>
                  <a:pt x="3555833" y="26081"/>
                </a:lnTo>
                <a:lnTo>
                  <a:pt x="3585040" y="55288"/>
                </a:lnTo>
                <a:lnTo>
                  <a:pt x="3604224" y="92255"/>
                </a:lnTo>
                <a:lnTo>
                  <a:pt x="3611122" y="134718"/>
                </a:lnTo>
                <a:lnTo>
                  <a:pt x="3611122" y="2695461"/>
                </a:lnTo>
                <a:lnTo>
                  <a:pt x="3604224" y="2737924"/>
                </a:lnTo>
                <a:lnTo>
                  <a:pt x="3585040" y="2774891"/>
                </a:lnTo>
                <a:lnTo>
                  <a:pt x="3555833" y="2804098"/>
                </a:lnTo>
                <a:lnTo>
                  <a:pt x="3518866" y="2823282"/>
                </a:lnTo>
                <a:lnTo>
                  <a:pt x="3476403" y="2830179"/>
                </a:lnTo>
                <a:lnTo>
                  <a:pt x="134718" y="2830179"/>
                </a:lnTo>
                <a:lnTo>
                  <a:pt x="92255" y="2823282"/>
                </a:lnTo>
                <a:lnTo>
                  <a:pt x="55288" y="2804098"/>
                </a:lnTo>
                <a:lnTo>
                  <a:pt x="26081" y="2774891"/>
                </a:lnTo>
                <a:lnTo>
                  <a:pt x="6897" y="2737924"/>
                </a:lnTo>
                <a:lnTo>
                  <a:pt x="0" y="2695461"/>
                </a:lnTo>
                <a:lnTo>
                  <a:pt x="0" y="134718"/>
                </a:lnTo>
                <a:lnTo>
                  <a:pt x="6897" y="92255"/>
                </a:lnTo>
                <a:lnTo>
                  <a:pt x="26081" y="55288"/>
                </a:lnTo>
                <a:lnTo>
                  <a:pt x="55288" y="26081"/>
                </a:lnTo>
                <a:lnTo>
                  <a:pt x="92255" y="6897"/>
                </a:lnTo>
                <a:lnTo>
                  <a:pt x="134718" y="0"/>
                </a:lnTo>
                <a:close/>
              </a:path>
            </a:pathLst>
          </a:custGeom>
          <a:ln w="16477">
            <a:solidFill>
              <a:srgbClr val="860038"/>
            </a:solidFill>
            <a:prstDash val="lgDash"/>
          </a:ln>
        </p:spPr>
        <p:txBody>
          <a:bodyPr wrap="square" lIns="0" tIns="0" rIns="0" bIns="0" rtlCol="0"/>
          <a:lstStyle/>
          <a:p>
            <a:endParaRPr sz="8486"/>
          </a:p>
        </p:txBody>
      </p:sp>
      <p:sp>
        <p:nvSpPr>
          <p:cNvPr id="21" name="object 21"/>
          <p:cNvSpPr txBox="1"/>
          <p:nvPr/>
        </p:nvSpPr>
        <p:spPr>
          <a:xfrm>
            <a:off x="842041" y="25767865"/>
            <a:ext cx="7100694" cy="5865965"/>
          </a:xfrm>
          <a:prstGeom prst="rect">
            <a:avLst/>
          </a:prstGeom>
        </p:spPr>
        <p:txBody>
          <a:bodyPr vert="horz" wrap="square" lIns="0" tIns="0" rIns="0" bIns="0" rtlCol="0">
            <a:spAutoFit/>
          </a:bodyPr>
          <a:lstStyle/>
          <a:p>
            <a:pPr marL="27501"/>
            <a:r>
              <a:rPr sz="2923" spc="43" dirty="0">
                <a:latin typeface="Arial"/>
                <a:cs typeface="Arial"/>
              </a:rPr>
              <a:t>2.</a:t>
            </a:r>
            <a:r>
              <a:rPr lang="en-US" sz="2923" spc="43" dirty="0">
                <a:latin typeface="Arial"/>
                <a:cs typeface="Arial"/>
              </a:rPr>
              <a:t> Bike Sharing</a:t>
            </a:r>
            <a:r>
              <a:rPr sz="2923" spc="54" dirty="0">
                <a:latin typeface="Arial"/>
                <a:cs typeface="Arial"/>
              </a:rPr>
              <a:t> </a:t>
            </a:r>
            <a:r>
              <a:rPr sz="2923" spc="32" dirty="0">
                <a:latin typeface="Arial"/>
                <a:cs typeface="Arial"/>
              </a:rPr>
              <a:t>in</a:t>
            </a:r>
            <a:r>
              <a:rPr sz="2923" spc="-162" dirty="0">
                <a:latin typeface="Arial"/>
                <a:cs typeface="Arial"/>
              </a:rPr>
              <a:t> </a:t>
            </a:r>
            <a:r>
              <a:rPr sz="2923" spc="54" dirty="0">
                <a:latin typeface="Arial"/>
                <a:cs typeface="Arial"/>
              </a:rPr>
              <a:t>NYC</a:t>
            </a:r>
            <a:r>
              <a:rPr lang="en-US" sz="2923" spc="54" dirty="0">
                <a:latin typeface="Arial"/>
                <a:cs typeface="Arial"/>
              </a:rPr>
              <a:t> and Chicago</a:t>
            </a:r>
            <a:endParaRPr sz="2923" dirty="0">
              <a:latin typeface="Arial"/>
              <a:cs typeface="Arial"/>
            </a:endParaRPr>
          </a:p>
          <a:p>
            <a:pPr marL="52251">
              <a:spcBef>
                <a:spcPts val="215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52251" marR="11000">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 but many also encompass several  states, all of which must work collectively to manage  a competitive</a:t>
            </a:r>
            <a:r>
              <a:rPr sz="2382" spc="-22" dirty="0">
                <a:latin typeface="Arial"/>
                <a:cs typeface="Arial"/>
              </a:rPr>
              <a:t> </a:t>
            </a:r>
            <a:r>
              <a:rPr sz="2382" spc="-11" dirty="0">
                <a:latin typeface="Arial"/>
                <a:cs typeface="Arial"/>
              </a:rPr>
              <a:t>megaregion.</a:t>
            </a:r>
            <a:endParaRPr sz="2382" dirty="0">
              <a:latin typeface="Arial"/>
              <a:cs typeface="Arial"/>
            </a:endParaRPr>
          </a:p>
          <a:p>
            <a:pPr marL="52251" marR="324507">
              <a:lnSpc>
                <a:spcPct val="104000"/>
              </a:lnSpc>
              <a:spcBef>
                <a:spcPts val="1483"/>
              </a:spcBef>
            </a:pPr>
            <a:r>
              <a:rPr sz="2382" spc="-11" dirty="0">
                <a:latin typeface="Arial"/>
                <a:cs typeface="Arial"/>
              </a:rPr>
              <a:t>The </a:t>
            </a:r>
            <a:r>
              <a:rPr sz="2382" spc="-32" dirty="0">
                <a:latin typeface="Arial"/>
                <a:cs typeface="Arial"/>
              </a:rPr>
              <a:t>Tier </a:t>
            </a:r>
            <a:r>
              <a:rPr sz="2382" spc="-11" dirty="0">
                <a:latin typeface="Arial"/>
                <a:cs typeface="Arial"/>
              </a:rPr>
              <a:t>1 United States Department of  Transportation (USDOT) University Transportation  Center (UTC) for Cooperative Mobility for  Competitive Megaregions (CM2) aims to foster  cooperative, research-driven coordination</a:t>
            </a:r>
            <a:r>
              <a:rPr sz="2382" spc="141" dirty="0">
                <a:latin typeface="Arial"/>
                <a:cs typeface="Arial"/>
              </a:rPr>
              <a:t> </a:t>
            </a:r>
            <a:r>
              <a:rPr sz="2382" spc="-11" dirty="0">
                <a:latin typeface="Arial"/>
                <a:cs typeface="Arial"/>
              </a:rPr>
              <a:t>of</a:t>
            </a:r>
            <a:endParaRPr lang="en-US" sz="2382" spc="-11" dirty="0">
              <a:latin typeface="Arial"/>
              <a:cs typeface="Arial"/>
            </a:endParaRPr>
          </a:p>
        </p:txBody>
      </p:sp>
      <p:sp>
        <p:nvSpPr>
          <p:cNvPr id="22" name="object 22"/>
          <p:cNvSpPr/>
          <p:nvPr/>
        </p:nvSpPr>
        <p:spPr>
          <a:xfrm>
            <a:off x="4045767" y="32001947"/>
            <a:ext cx="479888" cy="390511"/>
          </a:xfrm>
          <a:custGeom>
            <a:avLst/>
            <a:gdLst/>
            <a:ahLst/>
            <a:cxnLst/>
            <a:rect l="l" t="t" r="r" b="b"/>
            <a:pathLst>
              <a:path w="221614" h="180340">
                <a:moveTo>
                  <a:pt x="221065" y="0"/>
                </a:moveTo>
                <a:lnTo>
                  <a:pt x="221065" y="80563"/>
                </a:lnTo>
                <a:lnTo>
                  <a:pt x="110533" y="180160"/>
                </a:lnTo>
                <a:lnTo>
                  <a:pt x="0" y="80563"/>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23" name="object 23"/>
          <p:cNvSpPr/>
          <p:nvPr/>
        </p:nvSpPr>
        <p:spPr>
          <a:xfrm>
            <a:off x="4045767" y="31778041"/>
            <a:ext cx="479888" cy="390511"/>
          </a:xfrm>
          <a:custGeom>
            <a:avLst/>
            <a:gdLst/>
            <a:ahLst/>
            <a:cxnLst/>
            <a:rect l="l" t="t" r="r" b="b"/>
            <a:pathLst>
              <a:path w="221614" h="180340">
                <a:moveTo>
                  <a:pt x="221065" y="0"/>
                </a:moveTo>
                <a:lnTo>
                  <a:pt x="221065" y="80562"/>
                </a:lnTo>
                <a:lnTo>
                  <a:pt x="110533" y="180159"/>
                </a:lnTo>
                <a:lnTo>
                  <a:pt x="0" y="80562"/>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24" name="object 24"/>
          <p:cNvSpPr/>
          <p:nvPr/>
        </p:nvSpPr>
        <p:spPr>
          <a:xfrm>
            <a:off x="457945" y="32479086"/>
            <a:ext cx="7819839" cy="4544499"/>
          </a:xfrm>
          <a:custGeom>
            <a:avLst/>
            <a:gdLst/>
            <a:ahLst/>
            <a:cxnLst/>
            <a:rect l="l" t="t" r="r" b="b"/>
            <a:pathLst>
              <a:path w="3611245" h="2098675">
                <a:moveTo>
                  <a:pt x="99879" y="0"/>
                </a:moveTo>
                <a:lnTo>
                  <a:pt x="3511243" y="0"/>
                </a:lnTo>
                <a:lnTo>
                  <a:pt x="3550024" y="7881"/>
                </a:lnTo>
                <a:lnTo>
                  <a:pt x="3581782" y="29339"/>
                </a:lnTo>
                <a:lnTo>
                  <a:pt x="3603241" y="61097"/>
                </a:lnTo>
                <a:lnTo>
                  <a:pt x="3611122" y="99879"/>
                </a:lnTo>
                <a:lnTo>
                  <a:pt x="3611122" y="1998397"/>
                </a:lnTo>
                <a:lnTo>
                  <a:pt x="3603241" y="2037178"/>
                </a:lnTo>
                <a:lnTo>
                  <a:pt x="3581782" y="2068936"/>
                </a:lnTo>
                <a:lnTo>
                  <a:pt x="3550024" y="2090395"/>
                </a:lnTo>
                <a:lnTo>
                  <a:pt x="3511243" y="2098276"/>
                </a:lnTo>
                <a:lnTo>
                  <a:pt x="99879" y="2098276"/>
                </a:lnTo>
                <a:lnTo>
                  <a:pt x="61097" y="2090395"/>
                </a:lnTo>
                <a:lnTo>
                  <a:pt x="29339" y="2068936"/>
                </a:lnTo>
                <a:lnTo>
                  <a:pt x="7880" y="2037178"/>
                </a:lnTo>
                <a:lnTo>
                  <a:pt x="0" y="1998397"/>
                </a:lnTo>
                <a:lnTo>
                  <a:pt x="0" y="99879"/>
                </a:lnTo>
                <a:lnTo>
                  <a:pt x="7880" y="61097"/>
                </a:lnTo>
                <a:lnTo>
                  <a:pt x="29339" y="29339"/>
                </a:lnTo>
                <a:lnTo>
                  <a:pt x="61097" y="7881"/>
                </a:lnTo>
                <a:lnTo>
                  <a:pt x="99879" y="0"/>
                </a:lnTo>
                <a:close/>
              </a:path>
            </a:pathLst>
          </a:custGeom>
          <a:ln w="16477">
            <a:solidFill>
              <a:srgbClr val="860038"/>
            </a:solidFill>
            <a:prstDash val="lgDash"/>
          </a:ln>
        </p:spPr>
        <p:txBody>
          <a:bodyPr wrap="square" lIns="0" tIns="0" rIns="0" bIns="0" rtlCol="0"/>
          <a:lstStyle/>
          <a:p>
            <a:endParaRPr sz="8486"/>
          </a:p>
        </p:txBody>
      </p:sp>
      <p:sp>
        <p:nvSpPr>
          <p:cNvPr id="25" name="object 25"/>
          <p:cNvSpPr txBox="1"/>
          <p:nvPr/>
        </p:nvSpPr>
        <p:spPr>
          <a:xfrm>
            <a:off x="842046" y="32702153"/>
            <a:ext cx="7066318" cy="3948710"/>
          </a:xfrm>
          <a:prstGeom prst="rect">
            <a:avLst/>
          </a:prstGeom>
        </p:spPr>
        <p:txBody>
          <a:bodyPr vert="horz" wrap="square" lIns="0" tIns="0" rIns="0" bIns="0" rtlCol="0">
            <a:spAutoFit/>
          </a:bodyPr>
          <a:lstStyle/>
          <a:p>
            <a:pPr marL="27501"/>
            <a:r>
              <a:rPr sz="2923" spc="43" dirty="0">
                <a:latin typeface="Arial"/>
                <a:cs typeface="Arial"/>
              </a:rPr>
              <a:t>3.Transit</a:t>
            </a:r>
            <a:r>
              <a:rPr lang="en-US" sz="2923" spc="43" dirty="0">
                <a:latin typeface="Arial"/>
                <a:cs typeface="Arial"/>
              </a:rPr>
              <a:t> Desert and TNC</a:t>
            </a:r>
            <a:endParaRPr sz="2923" dirty="0">
              <a:latin typeface="Arial"/>
              <a:cs typeface="Arial"/>
            </a:endParaRPr>
          </a:p>
          <a:p>
            <a:pPr marL="52251" marR="246128">
              <a:lnSpc>
                <a:spcPct val="104000"/>
              </a:lnSpc>
              <a:spcBef>
                <a:spcPts val="2035"/>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41" dirty="0">
                <a:latin typeface="Arial"/>
                <a:cs typeface="Arial"/>
              </a:rPr>
              <a:t> </a:t>
            </a:r>
            <a:r>
              <a:rPr sz="2382" spc="-32" dirty="0">
                <a:latin typeface="Arial"/>
                <a:cs typeface="Arial"/>
              </a:rPr>
              <a:t>clear.</a:t>
            </a:r>
            <a:endParaRPr sz="2382" dirty="0">
              <a:latin typeface="Arial"/>
              <a:cs typeface="Arial"/>
            </a:endParaRPr>
          </a:p>
          <a:p>
            <a:pPr marL="52251" marR="11000">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87" dirty="0">
                <a:latin typeface="Arial"/>
                <a:cs typeface="Arial"/>
              </a:rPr>
              <a:t> </a:t>
            </a:r>
            <a:r>
              <a:rPr sz="2382" spc="-11" dirty="0">
                <a:latin typeface="Arial"/>
                <a:cs typeface="Arial"/>
              </a:rPr>
              <a:t>regions.</a:t>
            </a:r>
            <a:endParaRPr sz="2382" dirty="0">
              <a:latin typeface="Arial"/>
              <a:cs typeface="Arial"/>
            </a:endParaRPr>
          </a:p>
        </p:txBody>
      </p:sp>
      <p:sp>
        <p:nvSpPr>
          <p:cNvPr id="26" name="object 26"/>
          <p:cNvSpPr/>
          <p:nvPr/>
        </p:nvSpPr>
        <p:spPr>
          <a:xfrm>
            <a:off x="8972535" y="32424878"/>
            <a:ext cx="6993352" cy="4610252"/>
          </a:xfrm>
          <a:prstGeom prst="rect">
            <a:avLst/>
          </a:prstGeom>
          <a:blipFill>
            <a:blip r:embed="rId3" cstate="print"/>
            <a:stretch>
              <a:fillRect/>
            </a:stretch>
          </a:blipFill>
        </p:spPr>
        <p:txBody>
          <a:bodyPr wrap="square" lIns="0" tIns="0" rIns="0" bIns="0" rtlCol="0"/>
          <a:lstStyle/>
          <a:p>
            <a:endParaRPr sz="8486"/>
          </a:p>
        </p:txBody>
      </p:sp>
      <p:sp>
        <p:nvSpPr>
          <p:cNvPr id="27" name="object 27"/>
          <p:cNvSpPr/>
          <p:nvPr/>
        </p:nvSpPr>
        <p:spPr>
          <a:xfrm>
            <a:off x="19718935" y="32537445"/>
            <a:ext cx="1765141" cy="2239891"/>
          </a:xfrm>
          <a:prstGeom prst="rect">
            <a:avLst/>
          </a:prstGeom>
          <a:blipFill>
            <a:blip r:embed="rId4" cstate="print"/>
            <a:stretch>
              <a:fillRect/>
            </a:stretch>
          </a:blipFill>
        </p:spPr>
        <p:txBody>
          <a:bodyPr wrap="square" lIns="0" tIns="0" rIns="0" bIns="0" rtlCol="0"/>
          <a:lstStyle/>
          <a:p>
            <a:endParaRPr sz="8486"/>
          </a:p>
        </p:txBody>
      </p:sp>
      <p:sp>
        <p:nvSpPr>
          <p:cNvPr id="28" name="object 28"/>
          <p:cNvSpPr/>
          <p:nvPr/>
        </p:nvSpPr>
        <p:spPr>
          <a:xfrm>
            <a:off x="19746229" y="34864066"/>
            <a:ext cx="1757766" cy="2245285"/>
          </a:xfrm>
          <a:prstGeom prst="rect">
            <a:avLst/>
          </a:prstGeom>
          <a:blipFill>
            <a:blip r:embed="rId5" cstate="print"/>
            <a:stretch>
              <a:fillRect/>
            </a:stretch>
          </a:blipFill>
        </p:spPr>
        <p:txBody>
          <a:bodyPr wrap="square" lIns="0" tIns="0" rIns="0" bIns="0" rtlCol="0"/>
          <a:lstStyle/>
          <a:p>
            <a:endParaRPr sz="8486"/>
          </a:p>
        </p:txBody>
      </p:sp>
      <p:sp>
        <p:nvSpPr>
          <p:cNvPr id="29" name="object 29"/>
          <p:cNvSpPr/>
          <p:nvPr/>
        </p:nvSpPr>
        <p:spPr>
          <a:xfrm>
            <a:off x="457945" y="37443531"/>
            <a:ext cx="10293793" cy="3377857"/>
          </a:xfrm>
          <a:prstGeom prst="rect">
            <a:avLst/>
          </a:prstGeom>
          <a:blipFill>
            <a:blip r:embed="rId6" cstate="print"/>
            <a:stretch>
              <a:fillRect/>
            </a:stretch>
          </a:blipFill>
        </p:spPr>
        <p:txBody>
          <a:bodyPr wrap="square" lIns="0" tIns="0" rIns="0" bIns="0" rtlCol="0"/>
          <a:lstStyle/>
          <a:p>
            <a:endParaRPr sz="8486"/>
          </a:p>
        </p:txBody>
      </p:sp>
      <p:sp>
        <p:nvSpPr>
          <p:cNvPr id="30" name="object 30"/>
          <p:cNvSpPr/>
          <p:nvPr/>
        </p:nvSpPr>
        <p:spPr>
          <a:xfrm>
            <a:off x="14004744" y="37647428"/>
            <a:ext cx="3379347" cy="3047549"/>
          </a:xfrm>
          <a:prstGeom prst="rect">
            <a:avLst/>
          </a:prstGeom>
          <a:blipFill>
            <a:blip r:embed="rId7" cstate="print"/>
            <a:stretch>
              <a:fillRect/>
            </a:stretch>
          </a:blipFill>
        </p:spPr>
        <p:txBody>
          <a:bodyPr wrap="square" lIns="0" tIns="0" rIns="0" bIns="0" rtlCol="0"/>
          <a:lstStyle/>
          <a:p>
            <a:endParaRPr sz="8486"/>
          </a:p>
        </p:txBody>
      </p:sp>
      <p:sp>
        <p:nvSpPr>
          <p:cNvPr id="31" name="object 31"/>
          <p:cNvSpPr/>
          <p:nvPr/>
        </p:nvSpPr>
        <p:spPr>
          <a:xfrm>
            <a:off x="10842962" y="37622205"/>
            <a:ext cx="3053731" cy="3079060"/>
          </a:xfrm>
          <a:prstGeom prst="rect">
            <a:avLst/>
          </a:prstGeom>
          <a:blipFill>
            <a:blip r:embed="rId8" cstate="print"/>
            <a:stretch>
              <a:fillRect/>
            </a:stretch>
          </a:blipFill>
        </p:spPr>
        <p:txBody>
          <a:bodyPr wrap="square" lIns="0" tIns="0" rIns="0" bIns="0" rtlCol="0"/>
          <a:lstStyle/>
          <a:p>
            <a:endParaRPr sz="8486"/>
          </a:p>
        </p:txBody>
      </p:sp>
      <p:sp>
        <p:nvSpPr>
          <p:cNvPr id="32" name="object 32"/>
          <p:cNvSpPr/>
          <p:nvPr/>
        </p:nvSpPr>
        <p:spPr>
          <a:xfrm>
            <a:off x="17574710" y="37643663"/>
            <a:ext cx="3988958" cy="3047380"/>
          </a:xfrm>
          <a:prstGeom prst="rect">
            <a:avLst/>
          </a:prstGeom>
          <a:blipFill>
            <a:blip r:embed="rId9" cstate="print"/>
            <a:stretch>
              <a:fillRect/>
            </a:stretch>
          </a:blipFill>
        </p:spPr>
        <p:txBody>
          <a:bodyPr wrap="square" lIns="0" tIns="0" rIns="0" bIns="0" rtlCol="0"/>
          <a:lstStyle/>
          <a:p>
            <a:endParaRPr sz="8486"/>
          </a:p>
        </p:txBody>
      </p:sp>
      <p:sp>
        <p:nvSpPr>
          <p:cNvPr id="33" name="object 33"/>
          <p:cNvSpPr/>
          <p:nvPr/>
        </p:nvSpPr>
        <p:spPr>
          <a:xfrm>
            <a:off x="8741706" y="19997649"/>
            <a:ext cx="10478962" cy="2296263"/>
          </a:xfrm>
          <a:prstGeom prst="rect">
            <a:avLst/>
          </a:prstGeom>
          <a:blipFill>
            <a:blip r:embed="rId10" cstate="print"/>
            <a:stretch>
              <a:fillRect/>
            </a:stretch>
          </a:blipFill>
        </p:spPr>
        <p:txBody>
          <a:bodyPr wrap="square" lIns="0" tIns="0" rIns="0" bIns="0" rtlCol="0"/>
          <a:lstStyle/>
          <a:p>
            <a:endParaRPr sz="8486"/>
          </a:p>
        </p:txBody>
      </p:sp>
      <p:sp>
        <p:nvSpPr>
          <p:cNvPr id="34" name="object 34"/>
          <p:cNvSpPr/>
          <p:nvPr/>
        </p:nvSpPr>
        <p:spPr>
          <a:xfrm>
            <a:off x="8741706" y="22365173"/>
            <a:ext cx="10478962" cy="2284793"/>
          </a:xfrm>
          <a:prstGeom prst="rect">
            <a:avLst/>
          </a:prstGeom>
          <a:blipFill>
            <a:blip r:embed="rId11" cstate="print"/>
            <a:stretch>
              <a:fillRect/>
            </a:stretch>
          </a:blipFill>
        </p:spPr>
        <p:txBody>
          <a:bodyPr wrap="square" lIns="0" tIns="0" rIns="0" bIns="0" rtlCol="0"/>
          <a:lstStyle/>
          <a:p>
            <a:endParaRPr sz="8486"/>
          </a:p>
        </p:txBody>
      </p:sp>
      <p:sp>
        <p:nvSpPr>
          <p:cNvPr id="35" name="object 35"/>
          <p:cNvSpPr/>
          <p:nvPr/>
        </p:nvSpPr>
        <p:spPr>
          <a:xfrm>
            <a:off x="19273810" y="22355082"/>
            <a:ext cx="2289858" cy="2294884"/>
          </a:xfrm>
          <a:prstGeom prst="rect">
            <a:avLst/>
          </a:prstGeom>
          <a:blipFill>
            <a:blip r:embed="rId12" cstate="print"/>
            <a:stretch>
              <a:fillRect/>
            </a:stretch>
          </a:blipFill>
        </p:spPr>
        <p:txBody>
          <a:bodyPr wrap="square" lIns="0" tIns="0" rIns="0" bIns="0" rtlCol="0"/>
          <a:lstStyle/>
          <a:p>
            <a:endParaRPr sz="8486"/>
          </a:p>
        </p:txBody>
      </p:sp>
      <p:sp>
        <p:nvSpPr>
          <p:cNvPr id="36" name="object 36"/>
          <p:cNvSpPr/>
          <p:nvPr/>
        </p:nvSpPr>
        <p:spPr>
          <a:xfrm>
            <a:off x="19277339" y="19997649"/>
            <a:ext cx="2258119" cy="2286120"/>
          </a:xfrm>
          <a:prstGeom prst="rect">
            <a:avLst/>
          </a:prstGeom>
          <a:blipFill>
            <a:blip r:embed="rId13" cstate="print"/>
            <a:stretch>
              <a:fillRect/>
            </a:stretch>
          </a:blipFill>
        </p:spPr>
        <p:txBody>
          <a:bodyPr wrap="square" lIns="0" tIns="0" rIns="0" bIns="0" rtlCol="0"/>
          <a:lstStyle/>
          <a:p>
            <a:endParaRPr sz="8486"/>
          </a:p>
        </p:txBody>
      </p:sp>
      <p:sp>
        <p:nvSpPr>
          <p:cNvPr id="41" name="object 27"/>
          <p:cNvSpPr/>
          <p:nvPr/>
        </p:nvSpPr>
        <p:spPr>
          <a:xfrm>
            <a:off x="16057351" y="32461118"/>
            <a:ext cx="1765141" cy="2239891"/>
          </a:xfrm>
          <a:prstGeom prst="rect">
            <a:avLst/>
          </a:prstGeom>
          <a:blipFill>
            <a:blip r:embed="rId4" cstate="print"/>
            <a:stretch>
              <a:fillRect/>
            </a:stretch>
          </a:blipFill>
        </p:spPr>
        <p:txBody>
          <a:bodyPr wrap="square" lIns="0" tIns="0" rIns="0" bIns="0" rtlCol="0"/>
          <a:lstStyle/>
          <a:p>
            <a:endParaRPr sz="8486"/>
          </a:p>
        </p:txBody>
      </p:sp>
      <p:sp>
        <p:nvSpPr>
          <p:cNvPr id="42" name="object 28"/>
          <p:cNvSpPr/>
          <p:nvPr/>
        </p:nvSpPr>
        <p:spPr>
          <a:xfrm>
            <a:off x="16084645" y="34787739"/>
            <a:ext cx="1757766" cy="2245285"/>
          </a:xfrm>
          <a:prstGeom prst="rect">
            <a:avLst/>
          </a:prstGeom>
          <a:blipFill>
            <a:blip r:embed="rId5" cstate="print"/>
            <a:stretch>
              <a:fillRect/>
            </a:stretch>
          </a:blipFill>
        </p:spPr>
        <p:txBody>
          <a:bodyPr wrap="square" lIns="0" tIns="0" rIns="0" bIns="0" rtlCol="0"/>
          <a:lstStyle/>
          <a:p>
            <a:endParaRPr sz="8486"/>
          </a:p>
        </p:txBody>
      </p:sp>
      <p:sp>
        <p:nvSpPr>
          <p:cNvPr id="43" name="object 27"/>
          <p:cNvSpPr/>
          <p:nvPr/>
        </p:nvSpPr>
        <p:spPr>
          <a:xfrm>
            <a:off x="17850889" y="32493414"/>
            <a:ext cx="1765141" cy="2239891"/>
          </a:xfrm>
          <a:prstGeom prst="rect">
            <a:avLst/>
          </a:prstGeom>
          <a:blipFill>
            <a:blip r:embed="rId4" cstate="print"/>
            <a:stretch>
              <a:fillRect/>
            </a:stretch>
          </a:blipFill>
        </p:spPr>
        <p:txBody>
          <a:bodyPr wrap="square" lIns="0" tIns="0" rIns="0" bIns="0" rtlCol="0"/>
          <a:ls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a:lstStyle>
          <a:p>
            <a:endParaRPr sz="8486"/>
          </a:p>
        </p:txBody>
      </p:sp>
      <p:sp>
        <p:nvSpPr>
          <p:cNvPr id="44" name="object 28"/>
          <p:cNvSpPr/>
          <p:nvPr/>
        </p:nvSpPr>
        <p:spPr>
          <a:xfrm>
            <a:off x="17878183" y="34820035"/>
            <a:ext cx="1757766" cy="2245285"/>
          </a:xfrm>
          <a:prstGeom prst="rect">
            <a:avLst/>
          </a:prstGeom>
          <a:blipFill>
            <a:blip r:embed="rId5" cstate="print"/>
            <a:stretch>
              <a:fillRect/>
            </a:stretch>
          </a:blipFill>
        </p:spPr>
        <p:txBody>
          <a:bodyPr wrap="square" lIns="0" tIns="0" rIns="0" bIns="0" rtlCol="0"/>
          <a:ls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a:lstStyle>
          <a:p>
            <a:endParaRPr sz="8486"/>
          </a:p>
        </p:txBody>
      </p:sp>
      <p:sp>
        <p:nvSpPr>
          <p:cNvPr id="45" name="bk object 25"/>
          <p:cNvSpPr/>
          <p:nvPr/>
        </p:nvSpPr>
        <p:spPr>
          <a:xfrm>
            <a:off x="457939" y="18662956"/>
            <a:ext cx="21100389" cy="45719"/>
          </a:xfrm>
          <a:custGeom>
            <a:avLst/>
            <a:gdLst/>
            <a:ahLst/>
            <a:cxnLst/>
            <a:rect l="l" t="t" r="r" b="b"/>
            <a:pathLst>
              <a:path w="9895840">
                <a:moveTo>
                  <a:pt x="0" y="0"/>
                </a:moveTo>
                <a:lnTo>
                  <a:pt x="9895237" y="0"/>
                </a:lnTo>
              </a:path>
            </a:pathLst>
          </a:custGeom>
          <a:ln w="29064">
            <a:solidFill>
              <a:srgbClr val="860038"/>
            </a:solidFill>
          </a:ln>
        </p:spPr>
        <p:txBody>
          <a:bodyPr wrap="square" lIns="0" tIns="0" rIns="0" bIns="0" rtlCol="0"/>
          <a:lstStyle/>
          <a:p>
            <a:endParaRPr sz="8486"/>
          </a:p>
        </p:txBody>
      </p:sp>
      <p:pic>
        <p:nvPicPr>
          <p:cNvPr id="50" name="Picture 49"/>
          <p:cNvPicPr>
            <a:picLocks noChangeAspect="1"/>
          </p:cNvPicPr>
          <p:nvPr/>
        </p:nvPicPr>
        <p:blipFill rotWithShape="1">
          <a:blip r:embed="rId14">
            <a:extLst>
              <a:ext uri="{28A0092B-C50C-407E-A947-70E740481C1C}">
                <a14:useLocalDpi xmlns:a14="http://schemas.microsoft.com/office/drawing/2010/main" val="0"/>
              </a:ext>
            </a:extLst>
          </a:blip>
          <a:srcRect b="33414"/>
          <a:stretch/>
        </p:blipFill>
        <p:spPr>
          <a:xfrm>
            <a:off x="457939" y="41390271"/>
            <a:ext cx="21026137" cy="1662729"/>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329" y="243119"/>
            <a:ext cx="3143479" cy="1936344"/>
          </a:xfrm>
          <a:prstGeom prst="rect">
            <a:avLst/>
          </a:prstGeom>
        </p:spPr>
      </p:pic>
      <p:sp>
        <p:nvSpPr>
          <p:cNvPr id="37" name="TextBox 36"/>
          <p:cNvSpPr txBox="1"/>
          <p:nvPr/>
        </p:nvSpPr>
        <p:spPr>
          <a:xfrm rot="21127001">
            <a:off x="4007342" y="38259015"/>
            <a:ext cx="14233628" cy="1200329"/>
          </a:xfrm>
          <a:prstGeom prst="rect">
            <a:avLst/>
          </a:prstGeom>
          <a:noFill/>
        </p:spPr>
        <p:txBody>
          <a:bodyPr wrap="square" rtlCol="0">
            <a:spAutoFit/>
          </a:bodyPr>
          <a:lstStyle/>
          <a:p>
            <a:r>
              <a:rPr lang="en-US" sz="7200" dirty="0" smtClean="0">
                <a:solidFill>
                  <a:srgbClr val="0070C0"/>
                </a:solidFill>
              </a:rPr>
              <a:t>Additional space for pictures or text</a:t>
            </a:r>
            <a:endParaRPr lang="en-US" sz="7200"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781</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微软雅黑</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template.cdr</dc:title>
  <dc:creator>wh</dc:creator>
  <cp:lastModifiedBy>Ach, Inessa A</cp:lastModifiedBy>
  <cp:revision>19</cp:revision>
  <dcterms:created xsi:type="dcterms:W3CDTF">2017-11-16T13:56:40Z</dcterms:created>
  <dcterms:modified xsi:type="dcterms:W3CDTF">2019-04-15T19:43:28Z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2017-11-16T00:00:00Z</vt:filetime>
  </property>
  <property fmtid="{D5CDD505-2E9C-101B-9397-08002B2CF9AE}" pid="3" name="Creator">
    <vt:lpwstr>CorelDRAW X5</vt:lpwstr>
  </property>
  <property fmtid="{D5CDD505-2E9C-101B-9397-08002B2CF9AE}" pid="4" name="LastSaved">
    <vt:filetime>2017-11-16T00:00:00Z</vt:filetime>
  </property>
</Properties>
</file>