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56" d="100"/>
          <a:sy n="56" d="100"/>
        </p:scale>
        <p:origin x="62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D383-6E6A-46CC-871F-A3CD08E8CA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02E1E-D0C3-4D8E-901C-9073AD4E3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1FD6A1-56BC-456A-AA49-4A760DD5B613}"/>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6ACA7B78-C3ED-4245-B714-3D05E3A95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2E346-0FC5-44FA-82D6-8F00F5C7950C}"/>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29758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6E74-C29F-432D-894F-5E573E69EC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12B1B5-5D40-4D30-8D58-D872B07E62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A0A47-07C6-4C86-86DC-DFF69D62DC4D}"/>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60129FC6-1E80-4F3B-A74C-262F2C30F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8DAC51-55DD-4EB0-9DE5-B854FF41A32D}"/>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34942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0E82E-B1EA-4441-B3F7-8F3237639D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F07F9F-9505-4A87-A131-A230B50AD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F977F-4298-41A0-9E0F-65A6311EDF54}"/>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01BB7B0F-0A99-41EF-9A5B-820D1EB0A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5781E-0250-4970-B1B7-02E01C1906BE}"/>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218142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E5B0-D451-4C8D-BE00-696FBCA2C0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B9CAC-C677-4955-B1D8-F221E6E50C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DA46E-897D-4AB6-9A02-9D11C9933031}"/>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805BEA15-8D50-4166-BF76-08264BB91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EF1C7-F5EC-44F0-9C9B-54EBB0BF563D}"/>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2859540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0BBE1-E8C0-4FEA-B690-281C76D8D5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A8FBD-899A-4803-A742-B09519352A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EBDDA-D432-4AF3-B8FD-631D9C3687C7}"/>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C9679BF7-A1D6-4902-873F-44EAAAC78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4BDA3-A7C5-4D41-88B7-4E29C96DEF8D}"/>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116121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8A59-05B6-4F05-82A4-6CDA13E84B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04142-87BF-4F9B-A6AD-246E2F7AFA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37F32E-3E57-4022-967A-31988B610C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F48488-81FD-4C04-AAED-F2068BED2CAB}"/>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6" name="Footer Placeholder 5">
            <a:extLst>
              <a:ext uri="{FF2B5EF4-FFF2-40B4-BE49-F238E27FC236}">
                <a16:creationId xmlns:a16="http://schemas.microsoft.com/office/drawing/2014/main" id="{8002792F-F833-4530-B910-B1D02215F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9D36A-1344-4BD8-95AE-61F32DF0A954}"/>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391256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B45A8-ED72-4C16-9998-3E36D3910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52607E-A5D8-4D71-8F8A-BEF3639287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428BFE-D906-4BB1-8480-CBBB1599B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0668F7-4E4E-494B-8FD5-3B8A4DDC0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8C78A-AFA4-40BA-986B-10315FD8E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C73A33-9F2E-4673-AA98-B35A35FF92A8}"/>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8" name="Footer Placeholder 7">
            <a:extLst>
              <a:ext uri="{FF2B5EF4-FFF2-40B4-BE49-F238E27FC236}">
                <a16:creationId xmlns:a16="http://schemas.microsoft.com/office/drawing/2014/main" id="{8B8731A3-E73B-43D0-ACF3-8FAEF413B9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DD4463-6A02-4EA2-9C05-8C4991EE8EA8}"/>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52177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D8311-C7E4-42E5-B0BE-684EFFEE4A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4E4DDF-FB9C-4B5B-9FD5-3ECF772517BC}"/>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4" name="Footer Placeholder 3">
            <a:extLst>
              <a:ext uri="{FF2B5EF4-FFF2-40B4-BE49-F238E27FC236}">
                <a16:creationId xmlns:a16="http://schemas.microsoft.com/office/drawing/2014/main" id="{5B331B1D-4818-4331-89B7-BDFABD1734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0A403E-422D-4041-B78D-973EC4A604E1}"/>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101312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E083D5-3781-4B7E-B145-5CFB51267F9E}"/>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3" name="Footer Placeholder 2">
            <a:extLst>
              <a:ext uri="{FF2B5EF4-FFF2-40B4-BE49-F238E27FC236}">
                <a16:creationId xmlns:a16="http://schemas.microsoft.com/office/drawing/2014/main" id="{54512208-DDF6-40B6-A6CC-A5BD2DB7B3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364CA-92BD-49DD-BBB1-ED7F463FB99E}"/>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161397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CD5B-C986-4754-BC70-A9BEDEC08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0F795-C781-459B-9FD5-72DB47693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3CC0F-D3AB-4187-AC6C-86A280121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1FA637-74FB-4B78-BE24-8F1BE14D8522}"/>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6" name="Footer Placeholder 5">
            <a:extLst>
              <a:ext uri="{FF2B5EF4-FFF2-40B4-BE49-F238E27FC236}">
                <a16:creationId xmlns:a16="http://schemas.microsoft.com/office/drawing/2014/main" id="{B1EF2690-F455-4720-B5D2-4F0E4503E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56EA6-4DAC-4ED5-B57A-698ACA9486E8}"/>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22825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101F-8EF2-4328-AB62-593312F09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1D0B7-2B56-4B1F-A6DB-04B4F293C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D8014-181A-4C2B-995B-6E31B41A0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BA0079-D463-4AF6-8754-5AB2AE2BD5C6}"/>
              </a:ext>
            </a:extLst>
          </p:cNvPr>
          <p:cNvSpPr>
            <a:spLocks noGrp="1"/>
          </p:cNvSpPr>
          <p:nvPr>
            <p:ph type="dt" sz="half" idx="10"/>
          </p:nvPr>
        </p:nvSpPr>
        <p:spPr/>
        <p:txBody>
          <a:bodyPr/>
          <a:lstStyle/>
          <a:p>
            <a:fld id="{03113980-A760-4EF8-9585-1E256105A379}" type="datetimeFigureOut">
              <a:rPr lang="en-US" smtClean="0"/>
              <a:t>9/14/2020</a:t>
            </a:fld>
            <a:endParaRPr lang="en-US"/>
          </a:p>
        </p:txBody>
      </p:sp>
      <p:sp>
        <p:nvSpPr>
          <p:cNvPr id="6" name="Footer Placeholder 5">
            <a:extLst>
              <a:ext uri="{FF2B5EF4-FFF2-40B4-BE49-F238E27FC236}">
                <a16:creationId xmlns:a16="http://schemas.microsoft.com/office/drawing/2014/main" id="{9FAEF848-EFF6-4DA0-AA1D-25620A5474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35931-39C7-41E4-AF2C-9E893D2EBD67}"/>
              </a:ext>
            </a:extLst>
          </p:cNvPr>
          <p:cNvSpPr>
            <a:spLocks noGrp="1"/>
          </p:cNvSpPr>
          <p:nvPr>
            <p:ph type="sldNum" sz="quarter" idx="12"/>
          </p:nvPr>
        </p:nvSpPr>
        <p:spPr/>
        <p:txBody>
          <a:bodyPr/>
          <a:lstStyle/>
          <a:p>
            <a:fld id="{2463E34C-9543-49E1-ACA3-AA332736A53D}" type="slidenum">
              <a:rPr lang="en-US" smtClean="0"/>
              <a:t>‹#›</a:t>
            </a:fld>
            <a:endParaRPr lang="en-US"/>
          </a:p>
        </p:txBody>
      </p:sp>
    </p:spTree>
    <p:extLst>
      <p:ext uri="{BB962C8B-B14F-4D97-AF65-F5344CB8AC3E}">
        <p14:creationId xmlns:p14="http://schemas.microsoft.com/office/powerpoint/2010/main" val="355879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C073D-F781-4421-95D9-206AD8705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AA7562-F892-4D8A-A933-3C886FBA6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9498D-590C-45C3-B464-E07E7D2D8B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113980-A760-4EF8-9585-1E256105A379}" type="datetimeFigureOut">
              <a:rPr lang="en-US" smtClean="0"/>
              <a:t>9/14/2020</a:t>
            </a:fld>
            <a:endParaRPr lang="en-US"/>
          </a:p>
        </p:txBody>
      </p:sp>
      <p:sp>
        <p:nvSpPr>
          <p:cNvPr id="5" name="Footer Placeholder 4">
            <a:extLst>
              <a:ext uri="{FF2B5EF4-FFF2-40B4-BE49-F238E27FC236}">
                <a16:creationId xmlns:a16="http://schemas.microsoft.com/office/drawing/2014/main" id="{472C83A7-7760-482B-8230-65940F3FC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A6FA1B-5377-4EF6-A9BC-EE5AEE013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3E34C-9543-49E1-ACA3-AA332736A53D}" type="slidenum">
              <a:rPr lang="en-US" smtClean="0"/>
              <a:t>‹#›</a:t>
            </a:fld>
            <a:endParaRPr lang="en-US"/>
          </a:p>
        </p:txBody>
      </p:sp>
    </p:spTree>
    <p:extLst>
      <p:ext uri="{BB962C8B-B14F-4D97-AF65-F5344CB8AC3E}">
        <p14:creationId xmlns:p14="http://schemas.microsoft.com/office/powerpoint/2010/main" val="427190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koop.org/" TargetMode="External"/><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A29C-4B24-40B1-B70B-C32ACDD3BA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429BAF-D728-4D5E-8A98-8374BDB3F192}"/>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01A6552E-D4FB-4758-AFEA-EE6FD5F691CD}"/>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EE7FFCC1-8530-48C0-B2C3-9226CBCD072F}"/>
              </a:ext>
            </a:extLst>
          </p:cNvPr>
          <p:cNvPicPr>
            <a:picLocks noChangeAspect="1"/>
          </p:cNvPicPr>
          <p:nvPr/>
        </p:nvPicPr>
        <p:blipFill>
          <a:blip r:embed="rId2"/>
          <a:stretch>
            <a:fillRect/>
          </a:stretch>
        </p:blipFill>
        <p:spPr>
          <a:xfrm>
            <a:off x="0" y="6096"/>
            <a:ext cx="12192000" cy="6845807"/>
          </a:xfrm>
          <a:prstGeom prst="rect">
            <a:avLst/>
          </a:prstGeom>
        </p:spPr>
      </p:pic>
    </p:spTree>
    <p:extLst>
      <p:ext uri="{BB962C8B-B14F-4D97-AF65-F5344CB8AC3E}">
        <p14:creationId xmlns:p14="http://schemas.microsoft.com/office/powerpoint/2010/main" val="352915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15715B-26EF-42AF-89D9-121F1099C6D2}"/>
              </a:ext>
            </a:extLst>
          </p:cNvPr>
          <p:cNvSpPr>
            <a:spLocks noGrp="1"/>
          </p:cNvSpPr>
          <p:nvPr>
            <p:ph type="title"/>
          </p:nvPr>
        </p:nvSpPr>
        <p:spPr/>
        <p:txBody>
          <a:bodyPr/>
          <a:lstStyle/>
          <a:p>
            <a:r>
              <a:rPr lang="en-US" b="1" kern="0" dirty="0">
                <a:solidFill>
                  <a:srgbClr val="00A9B7"/>
                </a:solidFill>
                <a:latin typeface="Century Gothic" panose="020B0502020202020204" pitchFamily="34" charset="0"/>
                <a:ea typeface="Times New Roman" panose="02020603050405020304" pitchFamily="18" charset="0"/>
                <a:cs typeface="Times New Roman" panose="02020603050405020304" pitchFamily="18" charset="0"/>
              </a:rPr>
              <a:t>September Brown Bag 2020 </a:t>
            </a:r>
            <a:r>
              <a:rPr lang="en-US" b="1" kern="0" dirty="0">
                <a:solidFill>
                  <a:srgbClr val="F3A447"/>
                </a:solidFill>
                <a:latin typeface="Century Gothic" panose="020B0502020202020204" pitchFamily="34" charset="0"/>
                <a:ea typeface="Times New Roman" panose="02020603050405020304" pitchFamily="18" charset="0"/>
                <a:cs typeface="Times New Roman" panose="02020603050405020304" pitchFamily="18" charset="0"/>
              </a:rPr>
              <a:t>Agenda</a:t>
            </a:r>
            <a:endParaRPr lang="en-US" dirty="0"/>
          </a:p>
        </p:txBody>
      </p:sp>
      <p:sp>
        <p:nvSpPr>
          <p:cNvPr id="6" name="Content Placeholder 5">
            <a:extLst>
              <a:ext uri="{FF2B5EF4-FFF2-40B4-BE49-F238E27FC236}">
                <a16:creationId xmlns:a16="http://schemas.microsoft.com/office/drawing/2014/main" id="{BBA45C22-32E8-4966-880F-E1A24FD2B007}"/>
              </a:ext>
            </a:extLst>
          </p:cNvPr>
          <p:cNvSpPr>
            <a:spLocks noGrp="1"/>
          </p:cNvSpPr>
          <p:nvPr>
            <p:ph idx="1"/>
          </p:nvPr>
        </p:nvSpPr>
        <p:spPr/>
        <p:txBody>
          <a:bodyPr/>
          <a:lstStyle/>
          <a:p>
            <a:pPr marL="0" lvl="0" indent="0">
              <a:buNone/>
              <a:tabLst>
                <a:tab pos="3368675" algn="l"/>
                <a:tab pos="8001000" algn="l"/>
              </a:tabLst>
            </a:pPr>
            <a:r>
              <a:rPr lang="en-US" sz="2600" dirty="0">
                <a:solidFill>
                  <a:prstClr val="black"/>
                </a:solidFill>
              </a:rPr>
              <a:t>3:30 pm: 	Welcome &amp; Introductions	Sandra Ciarletta </a:t>
            </a:r>
          </a:p>
          <a:p>
            <a:pPr marL="0" lvl="0" indent="0">
              <a:buNone/>
              <a:tabLst>
                <a:tab pos="3368675" algn="l"/>
                <a:tab pos="8001000" algn="l"/>
              </a:tabLst>
            </a:pPr>
            <a:r>
              <a:rPr lang="en-US" sz="2600" dirty="0">
                <a:solidFill>
                  <a:prstClr val="black"/>
                </a:solidFill>
              </a:rPr>
              <a:t>	</a:t>
            </a:r>
          </a:p>
          <a:p>
            <a:pPr marL="0" lvl="0" indent="0">
              <a:buNone/>
              <a:tabLst>
                <a:tab pos="3368675" algn="l"/>
                <a:tab pos="8001000" algn="l"/>
              </a:tabLst>
            </a:pPr>
            <a:endParaRPr lang="en-US" sz="2600" dirty="0">
              <a:solidFill>
                <a:prstClr val="black"/>
              </a:solidFill>
            </a:endParaRPr>
          </a:p>
          <a:p>
            <a:pPr marL="0" lvl="0" indent="0">
              <a:buNone/>
              <a:tabLst>
                <a:tab pos="3368675" algn="l"/>
                <a:tab pos="8001000" algn="l"/>
              </a:tabLst>
            </a:pPr>
            <a:r>
              <a:rPr lang="en-US" sz="2600" dirty="0">
                <a:solidFill>
                  <a:prstClr val="black"/>
                </a:solidFill>
              </a:rPr>
              <a:t>3:30 – 4:00 pm: 	Pedestrian Crash Fatality Analysis	Max Bernhardt</a:t>
            </a:r>
            <a:endParaRPr lang="en-US" sz="2000" dirty="0">
              <a:solidFill>
                <a:prstClr val="black"/>
              </a:solidFill>
            </a:endParaRPr>
          </a:p>
          <a:p>
            <a:pPr marL="0" lvl="0" indent="0">
              <a:buNone/>
              <a:tabLst>
                <a:tab pos="3368675" algn="l"/>
                <a:tab pos="8001000" algn="l"/>
              </a:tabLst>
            </a:pPr>
            <a:r>
              <a:rPr lang="en-US" sz="2600" dirty="0">
                <a:solidFill>
                  <a:prstClr val="black"/>
                </a:solidFill>
              </a:rPr>
              <a:t>	Q&amp;A</a:t>
            </a:r>
          </a:p>
          <a:p>
            <a:pPr marL="0" lvl="0" indent="0">
              <a:buNone/>
              <a:tabLst>
                <a:tab pos="3368675" algn="l"/>
                <a:tab pos="8001000" algn="l"/>
              </a:tabLst>
            </a:pPr>
            <a:endParaRPr lang="en-US" sz="2600" dirty="0">
              <a:solidFill>
                <a:prstClr val="black"/>
              </a:solidFill>
            </a:endParaRPr>
          </a:p>
          <a:p>
            <a:pPr marL="0" lvl="0" indent="0">
              <a:buNone/>
              <a:tabLst>
                <a:tab pos="3368675" algn="l"/>
                <a:tab pos="8001000" algn="l"/>
              </a:tabLst>
            </a:pPr>
            <a:endParaRPr lang="en-US" sz="2600" dirty="0">
              <a:solidFill>
                <a:prstClr val="black"/>
              </a:solidFill>
            </a:endParaRPr>
          </a:p>
          <a:p>
            <a:pPr marL="0" lvl="0" indent="0">
              <a:buNone/>
              <a:tabLst>
                <a:tab pos="3368675" algn="l"/>
                <a:tab pos="8001000" algn="l"/>
              </a:tabLst>
            </a:pPr>
            <a:r>
              <a:rPr lang="en-US" sz="2600" dirty="0">
                <a:solidFill>
                  <a:prstClr val="black"/>
                </a:solidFill>
              </a:rPr>
              <a:t>4:00 – 4:30 pm:	Capital Metro’s Project Connect	Lonny Stern</a:t>
            </a:r>
          </a:p>
          <a:p>
            <a:pPr marL="0" lvl="0" indent="0">
              <a:buNone/>
              <a:tabLst>
                <a:tab pos="3368675" algn="l"/>
                <a:tab pos="8001000" algn="l"/>
              </a:tabLst>
            </a:pPr>
            <a:r>
              <a:rPr lang="en-US" sz="2600" dirty="0">
                <a:solidFill>
                  <a:prstClr val="black"/>
                </a:solidFill>
              </a:rPr>
              <a:t>	Q&amp;A</a:t>
            </a:r>
          </a:p>
          <a:p>
            <a:pPr marL="0" indent="0">
              <a:buNone/>
            </a:pPr>
            <a:endParaRPr lang="en-US" dirty="0"/>
          </a:p>
        </p:txBody>
      </p:sp>
    </p:spTree>
    <p:extLst>
      <p:ext uri="{BB962C8B-B14F-4D97-AF65-F5344CB8AC3E}">
        <p14:creationId xmlns:p14="http://schemas.microsoft.com/office/powerpoint/2010/main" val="26587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397BBE-890B-421E-890F-4FF27C1FE3FC}"/>
              </a:ext>
            </a:extLst>
          </p:cNvPr>
          <p:cNvSpPr/>
          <p:nvPr/>
        </p:nvSpPr>
        <p:spPr>
          <a:xfrm>
            <a:off x="6265277" y="1402061"/>
            <a:ext cx="5761717" cy="5416866"/>
          </a:xfrm>
          <a:prstGeom prst="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7387D4D-7454-4161-BAAA-7F969FD7151B}"/>
              </a:ext>
            </a:extLst>
          </p:cNvPr>
          <p:cNvSpPr/>
          <p:nvPr/>
        </p:nvSpPr>
        <p:spPr>
          <a:xfrm>
            <a:off x="165006" y="1405568"/>
            <a:ext cx="5761717" cy="5416866"/>
          </a:xfrm>
          <a:prstGeom prst="rect">
            <a:avLst/>
          </a:prstGeom>
          <a:solidFill>
            <a:schemeClr val="bg1"/>
          </a:solidFill>
          <a:ln w="28575">
            <a:solidFill>
              <a:schemeClr val="tx1">
                <a:lumMod val="65000"/>
                <a:lumOff val="35000"/>
              </a:schemeClr>
            </a:solidFill>
            <a:extLst>
              <a:ext uri="{C807C97D-BFC1-408E-A445-0C87EB9F89A2}">
                <ask:lineSketchStyleProps xmlns:ask="http://schemas.microsoft.com/office/drawing/2018/sketchyshapes" xmlns="" sd="981765707">
                  <a:custGeom>
                    <a:avLst/>
                    <a:gdLst>
                      <a:gd name="connsiteX0" fmla="*/ 0 w 5761717"/>
                      <a:gd name="connsiteY0" fmla="*/ 0 h 5416866"/>
                      <a:gd name="connsiteX1" fmla="*/ 5761717 w 5761717"/>
                      <a:gd name="connsiteY1" fmla="*/ 0 h 5416866"/>
                      <a:gd name="connsiteX2" fmla="*/ 5761717 w 5761717"/>
                      <a:gd name="connsiteY2" fmla="*/ 5416866 h 5416866"/>
                      <a:gd name="connsiteX3" fmla="*/ 0 w 5761717"/>
                      <a:gd name="connsiteY3" fmla="*/ 5416866 h 5416866"/>
                      <a:gd name="connsiteX4" fmla="*/ 0 w 5761717"/>
                      <a:gd name="connsiteY4" fmla="*/ 0 h 541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1717" h="5416866" fill="none" extrusionOk="0">
                        <a:moveTo>
                          <a:pt x="0" y="0"/>
                        </a:moveTo>
                        <a:cubicBezTo>
                          <a:pt x="933776" y="-33775"/>
                          <a:pt x="4966934" y="138873"/>
                          <a:pt x="5761717" y="0"/>
                        </a:cubicBezTo>
                        <a:cubicBezTo>
                          <a:pt x="5687946" y="803021"/>
                          <a:pt x="5605834" y="3071209"/>
                          <a:pt x="5761717" y="5416866"/>
                        </a:cubicBezTo>
                        <a:cubicBezTo>
                          <a:pt x="4969539" y="5279536"/>
                          <a:pt x="2676124" y="5279010"/>
                          <a:pt x="0" y="5416866"/>
                        </a:cubicBezTo>
                        <a:cubicBezTo>
                          <a:pt x="152408" y="2759120"/>
                          <a:pt x="73868" y="2439145"/>
                          <a:pt x="0" y="0"/>
                        </a:cubicBezTo>
                        <a:close/>
                      </a:path>
                      <a:path w="5761717" h="5416866" stroke="0" extrusionOk="0">
                        <a:moveTo>
                          <a:pt x="0" y="0"/>
                        </a:moveTo>
                        <a:cubicBezTo>
                          <a:pt x="2197645" y="-101487"/>
                          <a:pt x="5165569" y="-162162"/>
                          <a:pt x="5761717" y="0"/>
                        </a:cubicBezTo>
                        <a:cubicBezTo>
                          <a:pt x="5822430" y="751779"/>
                          <a:pt x="5700645" y="3492721"/>
                          <a:pt x="5761717" y="5416866"/>
                        </a:cubicBezTo>
                        <a:cubicBezTo>
                          <a:pt x="3153432" y="5466931"/>
                          <a:pt x="750499" y="5258417"/>
                          <a:pt x="0" y="5416866"/>
                        </a:cubicBezTo>
                        <a:cubicBezTo>
                          <a:pt x="-24452" y="3593523"/>
                          <a:pt x="-67663" y="2326892"/>
                          <a:pt x="0" y="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BFD402D-41A3-454D-984F-267BC1B914DF}"/>
              </a:ext>
            </a:extLst>
          </p:cNvPr>
          <p:cNvSpPr>
            <a:spLocks noGrp="1"/>
          </p:cNvSpPr>
          <p:nvPr>
            <p:ph type="title"/>
          </p:nvPr>
        </p:nvSpPr>
        <p:spPr>
          <a:xfrm>
            <a:off x="7792767" y="1771393"/>
            <a:ext cx="4234227" cy="5047534"/>
          </a:xfrm>
        </p:spPr>
        <p:txBody>
          <a:bodyPr vert="horz" lIns="91440" tIns="45720" rIns="91440" bIns="45720" rtlCol="0" anchor="ctr">
            <a:noAutofit/>
          </a:bodyPr>
          <a:lstStyle/>
          <a:p>
            <a:pPr>
              <a:lnSpc>
                <a:spcPct val="100000"/>
              </a:lnSpc>
            </a:pPr>
            <a:r>
              <a:rPr lang="en-US" sz="1300" dirty="0">
                <a:latin typeface="+mn-lt"/>
              </a:rPr>
              <a:t>M</a:t>
            </a:r>
            <a:r>
              <a:rPr lang="en-US" sz="1300" b="0" i="0" dirty="0">
                <a:effectLst/>
                <a:latin typeface="+mn-lt"/>
              </a:rPr>
              <a:t>ax Bernhardt is in his second year of a Masters in Community and Regional Planning. A native of Las Vegas and longtime resident of Austin, Max received his BA in Government from UT Austin in 2018 and worked in renewable energy before returning to graduate school, focusing on sustainability in transportation and housing. He is working with Dr. </a:t>
            </a:r>
            <a:r>
              <a:rPr lang="en-US" sz="1300" b="0" i="0" dirty="0" err="1">
                <a:effectLst/>
                <a:latin typeface="+mn-lt"/>
              </a:rPr>
              <a:t>Kockelman</a:t>
            </a:r>
            <a:r>
              <a:rPr lang="en-US" sz="1300" b="0" i="0" dirty="0">
                <a:effectLst/>
                <a:latin typeface="+mn-lt"/>
              </a:rPr>
              <a:t> on a Pedestrian Crash Fatality Analysis for TxDOT to identify factors that lead to pedestrian crashes, as well as countermeasures to reduce pedestrian fatalities through design, planning and other improvements.</a:t>
            </a:r>
            <a:br>
              <a:rPr lang="en-US" sz="1300" b="0" i="0" dirty="0">
                <a:effectLst/>
                <a:latin typeface="+mn-lt"/>
              </a:rPr>
            </a:br>
            <a:br>
              <a:rPr lang="en-US" sz="600" b="0" i="0" dirty="0">
                <a:effectLst/>
                <a:latin typeface="+mn-lt"/>
              </a:rPr>
            </a:br>
            <a:r>
              <a:rPr lang="en-US" sz="1300" b="0" i="0" dirty="0">
                <a:effectLst/>
                <a:latin typeface="+mn-lt"/>
              </a:rPr>
              <a:t>Max's research focuses on issues of pedestrian safety, an important topic as pedestrian-vehicle collisions and fatalities have increased across the United States over the past decade. As part of an Innovative Research Project for the Texas Department of Transportation (TxDOT), Max has analyzed the salience of a variety of crash factors including meteorological data, demographic variables and roadway design variables in the context of vehicle miles travelled (VMT), as well as walk miles travelled (WMT) at the county level for the 254 counties of Texas. His work focused on issues of pedestrian safety that go beyond road design, such as the enhanced risks posed to marginalized communities including persons experiencing homelessness, as well as the role of vehicle size and design in pedestrian safety. </a:t>
            </a:r>
            <a:endParaRPr lang="en-US" sz="1300" dirty="0">
              <a:latin typeface="+mn-lt"/>
            </a:endParaRPr>
          </a:p>
        </p:txBody>
      </p:sp>
      <p:pic>
        <p:nvPicPr>
          <p:cNvPr id="15" name="Content Placeholder 14" descr="Daily calendar">
            <a:extLst>
              <a:ext uri="{FF2B5EF4-FFF2-40B4-BE49-F238E27FC236}">
                <a16:creationId xmlns:a16="http://schemas.microsoft.com/office/drawing/2014/main" id="{BF9FC2DA-6BCD-4300-8E89-FD9B9F201199}"/>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884" y="783681"/>
            <a:ext cx="338554" cy="338554"/>
          </a:xfrm>
          <a:prstGeom prst="rect">
            <a:avLst/>
          </a:prstGeom>
        </p:spPr>
      </p:pic>
      <p:sp>
        <p:nvSpPr>
          <p:cNvPr id="6" name="Text Placeholder 5">
            <a:extLst>
              <a:ext uri="{FF2B5EF4-FFF2-40B4-BE49-F238E27FC236}">
                <a16:creationId xmlns:a16="http://schemas.microsoft.com/office/drawing/2014/main" id="{6A7D1194-165A-4595-A9BF-F67028965E0D}"/>
              </a:ext>
            </a:extLst>
          </p:cNvPr>
          <p:cNvSpPr>
            <a:spLocks noGrp="1"/>
          </p:cNvSpPr>
          <p:nvPr>
            <p:ph sz="half" idx="2"/>
          </p:nvPr>
        </p:nvSpPr>
        <p:spPr>
          <a:xfrm>
            <a:off x="-1827441" y="2118158"/>
            <a:ext cx="5181600" cy="4351338"/>
          </a:xfrm>
        </p:spPr>
        <p:txBody>
          <a:bodyPr vert="horz" lIns="91440" tIns="45720" rIns="91440" bIns="45720" rtlCol="0">
            <a:normAutofit/>
          </a:bodyPr>
          <a:lstStyle/>
          <a:p>
            <a:endParaRPr lang="en-US" sz="2000" b="1" dirty="0"/>
          </a:p>
          <a:p>
            <a:pPr indent="-228600">
              <a:buFont typeface="Arial" panose="020B0604020202020204" pitchFamily="34" charset="0"/>
              <a:buChar char="•"/>
            </a:pPr>
            <a:endParaRPr lang="en-US" sz="2000" b="1" dirty="0"/>
          </a:p>
        </p:txBody>
      </p:sp>
      <p:pic>
        <p:nvPicPr>
          <p:cNvPr id="17" name="Graphic 16" descr="Marker">
            <a:extLst>
              <a:ext uri="{FF2B5EF4-FFF2-40B4-BE49-F238E27FC236}">
                <a16:creationId xmlns:a16="http://schemas.microsoft.com/office/drawing/2014/main" id="{7E096A1A-713A-4CC7-B7BC-DA6E83F893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3370" y="788704"/>
            <a:ext cx="421578" cy="421578"/>
          </a:xfrm>
          <a:prstGeom prst="rect">
            <a:avLst/>
          </a:prstGeom>
        </p:spPr>
      </p:pic>
      <p:sp>
        <p:nvSpPr>
          <p:cNvPr id="32" name="TextBox 31">
            <a:extLst>
              <a:ext uri="{FF2B5EF4-FFF2-40B4-BE49-F238E27FC236}">
                <a16:creationId xmlns:a16="http://schemas.microsoft.com/office/drawing/2014/main" id="{2A2CD785-6477-450F-BBB5-C69700519315}"/>
              </a:ext>
            </a:extLst>
          </p:cNvPr>
          <p:cNvSpPr txBox="1"/>
          <p:nvPr/>
        </p:nvSpPr>
        <p:spPr>
          <a:xfrm>
            <a:off x="126588" y="-108503"/>
            <a:ext cx="7098671" cy="923330"/>
          </a:xfrm>
          <a:prstGeom prst="rect">
            <a:avLst/>
          </a:prstGeom>
          <a:noFill/>
        </p:spPr>
        <p:txBody>
          <a:bodyPr wrap="square">
            <a:spAutoFit/>
          </a:bodyPr>
          <a:lstStyle/>
          <a:p>
            <a:r>
              <a:rPr lang="en-US" sz="5400" b="1" spc="300" dirty="0">
                <a:solidFill>
                  <a:srgbClr val="2A2A2A"/>
                </a:solidFill>
                <a:latin typeface="+mj-lt"/>
              </a:rPr>
              <a:t>September Brownbag</a:t>
            </a:r>
            <a:endParaRPr lang="en-US" sz="5400" spc="300" dirty="0">
              <a:latin typeface="+mj-lt"/>
            </a:endParaRPr>
          </a:p>
        </p:txBody>
      </p:sp>
      <p:sp>
        <p:nvSpPr>
          <p:cNvPr id="19" name="TextBox 18">
            <a:extLst>
              <a:ext uri="{FF2B5EF4-FFF2-40B4-BE49-F238E27FC236}">
                <a16:creationId xmlns:a16="http://schemas.microsoft.com/office/drawing/2014/main" id="{131517D5-8CC0-48ED-84D3-6BC7071A0C01}"/>
              </a:ext>
            </a:extLst>
          </p:cNvPr>
          <p:cNvSpPr txBox="1"/>
          <p:nvPr/>
        </p:nvSpPr>
        <p:spPr>
          <a:xfrm>
            <a:off x="469037" y="786157"/>
            <a:ext cx="2764828" cy="646331"/>
          </a:xfrm>
          <a:prstGeom prst="rect">
            <a:avLst/>
          </a:prstGeom>
          <a:noFill/>
        </p:spPr>
        <p:txBody>
          <a:bodyPr wrap="square" rtlCol="0">
            <a:spAutoFit/>
          </a:bodyPr>
          <a:lstStyle/>
          <a:p>
            <a:r>
              <a:rPr lang="en-US" sz="1600" dirty="0"/>
              <a:t>September 15, 2020 @3:30pm</a:t>
            </a:r>
          </a:p>
          <a:p>
            <a:endParaRPr lang="en-US" sz="2000" dirty="0"/>
          </a:p>
        </p:txBody>
      </p:sp>
      <p:pic>
        <p:nvPicPr>
          <p:cNvPr id="23" name="Picture 22" descr="A person looking at the camera&#10;&#10;Description automatically generated">
            <a:extLst>
              <a:ext uri="{FF2B5EF4-FFF2-40B4-BE49-F238E27FC236}">
                <a16:creationId xmlns:a16="http://schemas.microsoft.com/office/drawing/2014/main" id="{EA9E5BEF-C5BC-49C0-9C61-5D2C61C39A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837" y="2298106"/>
            <a:ext cx="1213466" cy="1820655"/>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9E5800E2-8127-4E7D-B46B-795A37C71E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45503" y="212308"/>
            <a:ext cx="2531140" cy="464042"/>
          </a:xfrm>
          <a:prstGeom prst="rect">
            <a:avLst/>
          </a:prstGeom>
        </p:spPr>
      </p:pic>
      <p:sp>
        <p:nvSpPr>
          <p:cNvPr id="34" name="TextBox 33">
            <a:extLst>
              <a:ext uri="{FF2B5EF4-FFF2-40B4-BE49-F238E27FC236}">
                <a16:creationId xmlns:a16="http://schemas.microsoft.com/office/drawing/2014/main" id="{22F70985-544B-4019-A42A-88D386ACD976}"/>
              </a:ext>
            </a:extLst>
          </p:cNvPr>
          <p:cNvSpPr txBox="1"/>
          <p:nvPr/>
        </p:nvSpPr>
        <p:spPr>
          <a:xfrm>
            <a:off x="1464513" y="1755995"/>
            <a:ext cx="4418396" cy="5047536"/>
          </a:xfrm>
          <a:prstGeom prst="rect">
            <a:avLst/>
          </a:prstGeom>
          <a:noFill/>
        </p:spPr>
        <p:txBody>
          <a:bodyPr wrap="square" rtlCol="0">
            <a:spAutoFit/>
          </a:bodyPr>
          <a:lstStyle/>
          <a:p>
            <a:r>
              <a:rPr lang="en-US" sz="1300" b="0" i="0" dirty="0">
                <a:effectLst/>
              </a:rPr>
              <a:t>CM2 invites you for a conversation about Project Connect, Capital Metro’s plan to improve and expand transit in the region. The plan includes a transition to an all-electric fleet and adding new light rail, commuter rail, neighborhood circulators, MetroRapid, and park &amp; ride services across the region. Join us for a lively discussion about the unanimously approved System Plan, including project features, timelines, funding, and how this investment could impact our city for generations to come.</a:t>
            </a:r>
            <a:endParaRPr lang="en-US" sz="1300" dirty="0"/>
          </a:p>
          <a:p>
            <a:endParaRPr lang="en-US" sz="1000" b="0" i="0" dirty="0">
              <a:effectLst/>
            </a:endParaRPr>
          </a:p>
          <a:p>
            <a:r>
              <a:rPr lang="en-US" sz="1300" b="0" i="0" dirty="0">
                <a:effectLst/>
              </a:rPr>
              <a:t>Lonny is an enterprising </a:t>
            </a:r>
            <a:r>
              <a:rPr lang="en-US" sz="1300" b="0" i="0" dirty="0" err="1">
                <a:effectLst/>
              </a:rPr>
              <a:t>Austinist</a:t>
            </a:r>
            <a:r>
              <a:rPr lang="en-US" sz="1300" b="0" i="0" dirty="0">
                <a:effectLst/>
              </a:rPr>
              <a:t> focused on the economic development of Central Texas. He currently works as a Community Engagement Administrator at Capital Metro, Austin's regional transportation provider. A recipient of an Austin Under 40 Award for Community Service &amp; Non-Profits in 2015, Lonny has worked in a variety of roles before Capital Metro, including as a Senior Director at Skillpoint Alliance; Outreach Director at Every Texan (formerly CPPP);  Communications Director at Hope Street Group and 91.7 FM KO-OP</a:t>
            </a:r>
            <a:r>
              <a:rPr lang="en-US" sz="1300" b="0" i="0" dirty="0">
                <a:effectLst/>
                <a:hlinkClick r:id="rId8">
                  <a:extLst>
                    <a:ext uri="{A12FA001-AC4F-418D-AE19-62706E023703}">
                      <ahyp:hlinkClr xmlns:ahyp="http://schemas.microsoft.com/office/drawing/2018/hyperlinkcolor" val="tx"/>
                    </a:ext>
                  </a:extLst>
                </a:hlinkClick>
              </a:rPr>
              <a:t> </a:t>
            </a:r>
            <a:r>
              <a:rPr lang="en-US" sz="1300" b="0" i="0" dirty="0">
                <a:effectLst/>
              </a:rPr>
              <a:t>Radio; Research Analyst at the Texas Legislature; and Executive Director of aGLIFF. He earned a Bachelors at Florida State University and a Masters at the LBJ School of Public Affairs at UT-Austin. https://twitter.com/lonnystern </a:t>
            </a:r>
          </a:p>
          <a:p>
            <a:r>
              <a:rPr lang="en-US" sz="1300" b="0" i="0" dirty="0">
                <a:effectLst/>
              </a:rPr>
              <a:t>https://linkedin.com/in/lonnystern</a:t>
            </a:r>
            <a:endParaRPr lang="en-US" sz="1300" dirty="0"/>
          </a:p>
        </p:txBody>
      </p:sp>
      <p:sp>
        <p:nvSpPr>
          <p:cNvPr id="36" name="TextBox 35">
            <a:extLst>
              <a:ext uri="{FF2B5EF4-FFF2-40B4-BE49-F238E27FC236}">
                <a16:creationId xmlns:a16="http://schemas.microsoft.com/office/drawing/2014/main" id="{150A06D7-B6E9-4F4D-8CBE-A0CF44F65DF7}"/>
              </a:ext>
            </a:extLst>
          </p:cNvPr>
          <p:cNvSpPr txBox="1"/>
          <p:nvPr/>
        </p:nvSpPr>
        <p:spPr>
          <a:xfrm>
            <a:off x="165006" y="1405568"/>
            <a:ext cx="2374008" cy="369332"/>
          </a:xfrm>
          <a:prstGeom prst="rect">
            <a:avLst/>
          </a:prstGeom>
          <a:noFill/>
        </p:spPr>
        <p:txBody>
          <a:bodyPr wrap="square" rtlCol="0">
            <a:spAutoFit/>
          </a:bodyPr>
          <a:lstStyle/>
          <a:p>
            <a:pPr algn="ctr"/>
            <a:r>
              <a:rPr lang="en-US" b="1" dirty="0"/>
              <a:t>Lonny Stern</a:t>
            </a:r>
            <a:r>
              <a:rPr lang="en-US" dirty="0"/>
              <a:t>, </a:t>
            </a:r>
            <a:r>
              <a:rPr lang="en-US" b="1" dirty="0" err="1"/>
              <a:t>CapMetro</a:t>
            </a:r>
            <a:endParaRPr lang="en-US" b="1" dirty="0"/>
          </a:p>
        </p:txBody>
      </p:sp>
      <p:sp>
        <p:nvSpPr>
          <p:cNvPr id="40" name="TextBox 39">
            <a:extLst>
              <a:ext uri="{FF2B5EF4-FFF2-40B4-BE49-F238E27FC236}">
                <a16:creationId xmlns:a16="http://schemas.microsoft.com/office/drawing/2014/main" id="{B247DC58-FED2-4B1B-AE62-D1EA08023232}"/>
              </a:ext>
            </a:extLst>
          </p:cNvPr>
          <p:cNvSpPr txBox="1"/>
          <p:nvPr/>
        </p:nvSpPr>
        <p:spPr>
          <a:xfrm>
            <a:off x="6238068" y="1402061"/>
            <a:ext cx="3550247" cy="369332"/>
          </a:xfrm>
          <a:prstGeom prst="rect">
            <a:avLst/>
          </a:prstGeom>
          <a:noFill/>
        </p:spPr>
        <p:txBody>
          <a:bodyPr wrap="square" rtlCol="0">
            <a:spAutoFit/>
          </a:bodyPr>
          <a:lstStyle/>
          <a:p>
            <a:r>
              <a:rPr lang="en-US" b="1" dirty="0"/>
              <a:t>Max Bernhardt</a:t>
            </a:r>
            <a:r>
              <a:rPr lang="en-US" dirty="0"/>
              <a:t>, </a:t>
            </a:r>
            <a:r>
              <a:rPr lang="en-US" b="1" dirty="0"/>
              <a:t>UT Austin</a:t>
            </a:r>
          </a:p>
        </p:txBody>
      </p:sp>
      <p:pic>
        <p:nvPicPr>
          <p:cNvPr id="54" name="Picture 53" descr="A close up of text on a black background&#10;&#10;Description automatically generated">
            <a:extLst>
              <a:ext uri="{FF2B5EF4-FFF2-40B4-BE49-F238E27FC236}">
                <a16:creationId xmlns:a16="http://schemas.microsoft.com/office/drawing/2014/main" id="{5F963391-695A-4737-8107-CF3C7B4022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3192" y="81124"/>
            <a:ext cx="1258548" cy="726410"/>
          </a:xfrm>
          <a:prstGeom prst="rect">
            <a:avLst/>
          </a:prstGeom>
        </p:spPr>
      </p:pic>
      <p:sp>
        <p:nvSpPr>
          <p:cNvPr id="3" name="TextBox 2">
            <a:extLst>
              <a:ext uri="{FF2B5EF4-FFF2-40B4-BE49-F238E27FC236}">
                <a16:creationId xmlns:a16="http://schemas.microsoft.com/office/drawing/2014/main" id="{300F25C6-4486-4D34-8C11-C10518E6D895}"/>
              </a:ext>
            </a:extLst>
          </p:cNvPr>
          <p:cNvSpPr txBox="1"/>
          <p:nvPr/>
        </p:nvSpPr>
        <p:spPr>
          <a:xfrm>
            <a:off x="3425851" y="790507"/>
            <a:ext cx="3472957" cy="338554"/>
          </a:xfrm>
          <a:prstGeom prst="rect">
            <a:avLst/>
          </a:prstGeom>
          <a:noFill/>
        </p:spPr>
        <p:txBody>
          <a:bodyPr wrap="square" rtlCol="0">
            <a:spAutoFit/>
          </a:bodyPr>
          <a:lstStyle/>
          <a:p>
            <a:r>
              <a:rPr lang="en-US" sz="1600" b="0" i="0" dirty="0">
                <a:effectLst/>
              </a:rPr>
              <a:t>https://utexas.zoom.us/j/99141577369</a:t>
            </a:r>
            <a:endParaRPr lang="en-US" sz="1600" dirty="0"/>
          </a:p>
        </p:txBody>
      </p:sp>
      <p:pic>
        <p:nvPicPr>
          <p:cNvPr id="7" name="Picture 6">
            <a:extLst>
              <a:ext uri="{FF2B5EF4-FFF2-40B4-BE49-F238E27FC236}">
                <a16:creationId xmlns:a16="http://schemas.microsoft.com/office/drawing/2014/main" id="{75508486-65BE-4A07-BB3C-0443F2BF60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6843" y="2298629"/>
            <a:ext cx="1475924" cy="1820132"/>
          </a:xfrm>
          <a:prstGeom prst="rect">
            <a:avLst/>
          </a:prstGeom>
        </p:spPr>
      </p:pic>
    </p:spTree>
    <p:extLst>
      <p:ext uri="{BB962C8B-B14F-4D97-AF65-F5344CB8AC3E}">
        <p14:creationId xmlns:p14="http://schemas.microsoft.com/office/powerpoint/2010/main" val="158987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358</TotalTime>
  <Words>557</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Office Theme</vt:lpstr>
      <vt:lpstr>PowerPoint Presentation</vt:lpstr>
      <vt:lpstr>September Brown Bag 2020 Agenda</vt:lpstr>
      <vt:lpstr>Max Bernhardt is in his second year of a Masters in Community and Regional Planning. A native of Las Vegas and longtime resident of Austin, Max received his BA in Government from UT Austin in 2018 and worked in renewable energy before returning to graduate school, focusing on sustainability in transportation and housing. He is working with Dr. Kockelman on a Pedestrian Crash Fatality Analysis for TxDOT to identify factors that lead to pedestrian crashes, as well as countermeasures to reduce pedestrian fatalities through design, planning and other improvements.  Max's research focuses on issues of pedestrian safety, an important topic as pedestrian-vehicle collisions and fatalities have increased across the United States over the past decade. As part of an Innovative Research Project for the Texas Department of Transportation (TxDOT), Max has analyzed the salience of a variety of crash factors including meteorological data, demographic variables and roadway design variables in the context of vehicle miles travelled (VMT), as well as walk miles travelled (WMT) at the county level for the 254 counties of Texas. His work focused on issues of pedestrian safety that go beyond road design, such as the enhanced risks posed to marginalized communities including persons experiencing homelessness, as well as the role of vehicle size and design in pedestrian safety.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Bernhardt is in his second year of a Masters in Community and Regional Planning. A native of Las Vegas and longtime resident of Austin, Max received his BA in Government from UT Austin in 2018 and worked in renewable energy before returning to graduate school, focusing on sustainability in transportation and housing. He is working with Dr. Kockelman on a Pedestrian Crash Fatality Analysis for TxDOT, to identify factors that lead to pedestrian crashes as well as countermeasures to reduce pedestrian fatalities through design, planning and other improvements.  Max's current research focuses on issues of pedestrian safety, an important topic as pedestrian-vehicle collisions and fatalities have increased across the United States over the past decade. As part of an Innovative Research Project for the Texas Department of Transportation (TxDOT), Max has analyzed the salience of a variety of crash factors including meteorological data, demographic variables and roadway design variables in the context of vehicle miles travelled (VMT), as well as walk miles travelled (WMT) at the county level for the 254 counties of Texas. His work has focused on issues of pedestrian safety that go beyond road design, such as the enhanced risks posed to marginalized communities including persons experiencing homelessness, as well as the role of vehicle size and design in pedestrian safety.</dc:title>
  <dc:creator>Tressa Olsen</dc:creator>
  <cp:lastModifiedBy>Ciarletta, Sandra I</cp:lastModifiedBy>
  <cp:revision>20</cp:revision>
  <dcterms:created xsi:type="dcterms:W3CDTF">2020-09-03T16:40:21Z</dcterms:created>
  <dcterms:modified xsi:type="dcterms:W3CDTF">2020-09-15T01:30:57Z</dcterms:modified>
</cp:coreProperties>
</file>