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945600" cy="43891200"/>
  <p:notesSz cx="10134600" cy="20104100"/>
  <p:defaultTextStyle>
    <a:defPPr>
      <a:defRPr lang="zh-CN"/>
    </a:defPPr>
    <a:lvl1pPr marL="0" algn="l" defTabSz="1990374" rtl="0" eaLnBrk="1" latinLnBrk="0" hangingPunct="1">
      <a:defRPr sz="3919" kern="1200">
        <a:solidFill>
          <a:schemeClr val="tx1"/>
        </a:solidFill>
        <a:latin typeface="+mn-lt"/>
        <a:ea typeface="+mn-ea"/>
        <a:cs typeface="+mn-cs"/>
      </a:defRPr>
    </a:lvl1pPr>
    <a:lvl2pPr marL="995187" algn="l" defTabSz="1990374" rtl="0" eaLnBrk="1" latinLnBrk="0" hangingPunct="1">
      <a:defRPr sz="3919" kern="1200">
        <a:solidFill>
          <a:schemeClr val="tx1"/>
        </a:solidFill>
        <a:latin typeface="+mn-lt"/>
        <a:ea typeface="+mn-ea"/>
        <a:cs typeface="+mn-cs"/>
      </a:defRPr>
    </a:lvl2pPr>
    <a:lvl3pPr marL="1990374" algn="l" defTabSz="1990374" rtl="0" eaLnBrk="1" latinLnBrk="0" hangingPunct="1">
      <a:defRPr sz="3919" kern="1200">
        <a:solidFill>
          <a:schemeClr val="tx1"/>
        </a:solidFill>
        <a:latin typeface="+mn-lt"/>
        <a:ea typeface="+mn-ea"/>
        <a:cs typeface="+mn-cs"/>
      </a:defRPr>
    </a:lvl3pPr>
    <a:lvl4pPr marL="2985562" algn="l" defTabSz="1990374" rtl="0" eaLnBrk="1" latinLnBrk="0" hangingPunct="1">
      <a:defRPr sz="3919" kern="1200">
        <a:solidFill>
          <a:schemeClr val="tx1"/>
        </a:solidFill>
        <a:latin typeface="+mn-lt"/>
        <a:ea typeface="+mn-ea"/>
        <a:cs typeface="+mn-cs"/>
      </a:defRPr>
    </a:lvl4pPr>
    <a:lvl5pPr marL="3980749" algn="l" defTabSz="1990374" rtl="0" eaLnBrk="1" latinLnBrk="0" hangingPunct="1">
      <a:defRPr sz="3919" kern="1200">
        <a:solidFill>
          <a:schemeClr val="tx1"/>
        </a:solidFill>
        <a:latin typeface="+mn-lt"/>
        <a:ea typeface="+mn-ea"/>
        <a:cs typeface="+mn-cs"/>
      </a:defRPr>
    </a:lvl5pPr>
    <a:lvl6pPr marL="4975936" algn="l" defTabSz="1990374" rtl="0" eaLnBrk="1" latinLnBrk="0" hangingPunct="1">
      <a:defRPr sz="3919" kern="1200">
        <a:solidFill>
          <a:schemeClr val="tx1"/>
        </a:solidFill>
        <a:latin typeface="+mn-lt"/>
        <a:ea typeface="+mn-ea"/>
        <a:cs typeface="+mn-cs"/>
      </a:defRPr>
    </a:lvl6pPr>
    <a:lvl7pPr marL="5971123" algn="l" defTabSz="1990374" rtl="0" eaLnBrk="1" latinLnBrk="0" hangingPunct="1">
      <a:defRPr sz="3919" kern="1200">
        <a:solidFill>
          <a:schemeClr val="tx1"/>
        </a:solidFill>
        <a:latin typeface="+mn-lt"/>
        <a:ea typeface="+mn-ea"/>
        <a:cs typeface="+mn-cs"/>
      </a:defRPr>
    </a:lvl7pPr>
    <a:lvl8pPr marL="6966311" algn="l" defTabSz="1990374" rtl="0" eaLnBrk="1" latinLnBrk="0" hangingPunct="1">
      <a:defRPr sz="3919" kern="1200">
        <a:solidFill>
          <a:schemeClr val="tx1"/>
        </a:solidFill>
        <a:latin typeface="+mn-lt"/>
        <a:ea typeface="+mn-ea"/>
        <a:cs typeface="+mn-cs"/>
      </a:defRPr>
    </a:lvl8pPr>
    <a:lvl9pPr marL="7961498" algn="l" defTabSz="1990374" rtl="0" eaLnBrk="1" latinLnBrk="0" hangingPunct="1">
      <a:defRPr sz="39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8" userDrawn="1">
          <p15:clr>
            <a:srgbClr val="A4A3A4"/>
          </p15:clr>
        </p15:guide>
        <p15:guide id="2" pos="46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 d="100"/>
          <a:sy n="17" d="100"/>
        </p:scale>
        <p:origin x="3642" y="114"/>
      </p:cViewPr>
      <p:guideLst>
        <p:guide orient="horz" pos="6288"/>
        <p:guide pos="46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45920" y="13606275"/>
            <a:ext cx="1865376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291840" y="24579075"/>
            <a:ext cx="153619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6" name="Holder 6"/>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97281" y="10094979"/>
            <a:ext cx="95463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1301985" y="10094979"/>
            <a:ext cx="954633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7" name="Holder 7"/>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a:xfrm>
            <a:off x="7461504" y="40818819"/>
            <a:ext cx="7022592" cy="60311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1097280" y="40818819"/>
            <a:ext cx="5047488" cy="60311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8/16/2021</a:t>
            </a:fld>
            <a:endParaRPr lang="en-US"/>
          </a:p>
        </p:txBody>
      </p:sp>
      <p:sp>
        <p:nvSpPr>
          <p:cNvPr id="5" name="Holder 5"/>
          <p:cNvSpPr>
            <a:spLocks noGrp="1"/>
          </p:cNvSpPr>
          <p:nvPr>
            <p:ph type="sldNum" sz="quarter" idx="7"/>
          </p:nvPr>
        </p:nvSpPr>
        <p:spPr>
          <a:xfrm>
            <a:off x="15800832" y="40818819"/>
            <a:ext cx="5047488" cy="60311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bk object 20"/>
          <p:cNvSpPr/>
          <p:nvPr/>
        </p:nvSpPr>
        <p:spPr>
          <a:xfrm>
            <a:off x="16157" y="16288"/>
            <a:ext cx="21902974" cy="43859314"/>
          </a:xfrm>
          <a:custGeom>
            <a:avLst/>
            <a:gdLst/>
            <a:ahLst/>
            <a:cxnLst/>
            <a:rect l="l" t="t" r="r" b="b"/>
            <a:pathLst>
              <a:path w="10114915" h="20089495">
                <a:moveTo>
                  <a:pt x="0" y="0"/>
                </a:moveTo>
                <a:lnTo>
                  <a:pt x="10114773" y="0"/>
                </a:lnTo>
                <a:lnTo>
                  <a:pt x="10114773" y="20089179"/>
                </a:lnTo>
                <a:lnTo>
                  <a:pt x="0" y="20089179"/>
                </a:lnTo>
                <a:lnTo>
                  <a:pt x="0" y="0"/>
                </a:lnTo>
                <a:close/>
              </a:path>
            </a:pathLst>
          </a:custGeom>
          <a:ln w="3295">
            <a:solidFill>
              <a:srgbClr val="231916"/>
            </a:solidFill>
          </a:ln>
        </p:spPr>
        <p:txBody>
          <a:bodyPr wrap="square" lIns="0" tIns="0" rIns="0" bIns="0" rtlCol="0"/>
          <a:lstStyle/>
          <a:p>
            <a:endParaRPr sz="8486"/>
          </a:p>
        </p:txBody>
      </p:sp>
      <p:sp>
        <p:nvSpPr>
          <p:cNvPr id="2" name="Holder 2"/>
          <p:cNvSpPr>
            <a:spLocks noGrp="1"/>
          </p:cNvSpPr>
          <p:nvPr>
            <p:ph type="title"/>
          </p:nvPr>
        </p:nvSpPr>
        <p:spPr>
          <a:xfrm>
            <a:off x="1097280" y="1755649"/>
            <a:ext cx="197510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97280" y="10094979"/>
            <a:ext cx="19751040" cy="276999"/>
          </a:xfrm>
          <a:prstGeom prst="rect">
            <a:avLst/>
          </a:prstGeom>
        </p:spPr>
        <p:txBody>
          <a:bodyPr wrap="square" lIns="0" tIns="0" rIns="0" bIns="0">
            <a:spAutoFit/>
          </a:bodyPr>
          <a:lstStyle>
            <a:lvl1pPr>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0021">
        <a:defRPr>
          <a:latin typeface="+mn-lt"/>
          <a:ea typeface="+mn-ea"/>
          <a:cs typeface="+mn-cs"/>
        </a:defRPr>
      </a:lvl2pPr>
      <a:lvl3pPr marL="1980042">
        <a:defRPr>
          <a:latin typeface="+mn-lt"/>
          <a:ea typeface="+mn-ea"/>
          <a:cs typeface="+mn-cs"/>
        </a:defRPr>
      </a:lvl3pPr>
      <a:lvl4pPr marL="2970063">
        <a:defRPr>
          <a:latin typeface="+mn-lt"/>
          <a:ea typeface="+mn-ea"/>
          <a:cs typeface="+mn-cs"/>
        </a:defRPr>
      </a:lvl4pPr>
      <a:lvl5pPr marL="3960084">
        <a:defRPr>
          <a:latin typeface="+mn-lt"/>
          <a:ea typeface="+mn-ea"/>
          <a:cs typeface="+mn-cs"/>
        </a:defRPr>
      </a:lvl5pPr>
      <a:lvl6pPr marL="4950104">
        <a:defRPr>
          <a:latin typeface="+mn-lt"/>
          <a:ea typeface="+mn-ea"/>
          <a:cs typeface="+mn-cs"/>
        </a:defRPr>
      </a:lvl6pPr>
      <a:lvl7pPr marL="5940125">
        <a:defRPr>
          <a:latin typeface="+mn-lt"/>
          <a:ea typeface="+mn-ea"/>
          <a:cs typeface="+mn-cs"/>
        </a:defRPr>
      </a:lvl7pPr>
      <a:lvl8pPr marL="6930146">
        <a:defRPr>
          <a:latin typeface="+mn-lt"/>
          <a:ea typeface="+mn-ea"/>
          <a:cs typeface="+mn-cs"/>
        </a:defRPr>
      </a:lvl8pPr>
      <a:lvl9pPr marL="7920167">
        <a:defRPr>
          <a:latin typeface="+mn-lt"/>
          <a:ea typeface="+mn-ea"/>
          <a:cs typeface="+mn-cs"/>
        </a:defRPr>
      </a:lvl9pPr>
    </p:bodyStyle>
    <p:otherStyle>
      <a:lvl1pPr marL="0">
        <a:defRPr>
          <a:latin typeface="+mn-lt"/>
          <a:ea typeface="+mn-ea"/>
          <a:cs typeface="+mn-cs"/>
        </a:defRPr>
      </a:lvl1pPr>
      <a:lvl2pPr marL="990021">
        <a:defRPr>
          <a:latin typeface="+mn-lt"/>
          <a:ea typeface="+mn-ea"/>
          <a:cs typeface="+mn-cs"/>
        </a:defRPr>
      </a:lvl2pPr>
      <a:lvl3pPr marL="1980042">
        <a:defRPr>
          <a:latin typeface="+mn-lt"/>
          <a:ea typeface="+mn-ea"/>
          <a:cs typeface="+mn-cs"/>
        </a:defRPr>
      </a:lvl3pPr>
      <a:lvl4pPr marL="2970063">
        <a:defRPr>
          <a:latin typeface="+mn-lt"/>
          <a:ea typeface="+mn-ea"/>
          <a:cs typeface="+mn-cs"/>
        </a:defRPr>
      </a:lvl4pPr>
      <a:lvl5pPr marL="3960084">
        <a:defRPr>
          <a:latin typeface="+mn-lt"/>
          <a:ea typeface="+mn-ea"/>
          <a:cs typeface="+mn-cs"/>
        </a:defRPr>
      </a:lvl5pPr>
      <a:lvl6pPr marL="4950104">
        <a:defRPr>
          <a:latin typeface="+mn-lt"/>
          <a:ea typeface="+mn-ea"/>
          <a:cs typeface="+mn-cs"/>
        </a:defRPr>
      </a:lvl6pPr>
      <a:lvl7pPr marL="5940125">
        <a:defRPr>
          <a:latin typeface="+mn-lt"/>
          <a:ea typeface="+mn-ea"/>
          <a:cs typeface="+mn-cs"/>
        </a:defRPr>
      </a:lvl7pPr>
      <a:lvl8pPr marL="6930146">
        <a:defRPr>
          <a:latin typeface="+mn-lt"/>
          <a:ea typeface="+mn-ea"/>
          <a:cs typeface="+mn-cs"/>
        </a:defRPr>
      </a:lvl8pPr>
      <a:lvl9pPr marL="792016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5333" y="31736"/>
            <a:ext cx="21945600" cy="2471466"/>
          </a:xfrm>
          <a:custGeom>
            <a:avLst/>
            <a:gdLst/>
            <a:ahLst/>
            <a:cxnLst/>
            <a:rect l="l" t="t" r="r" b="b"/>
            <a:pathLst>
              <a:path w="3483609" h="791844">
                <a:moveTo>
                  <a:pt x="0" y="791800"/>
                </a:moveTo>
                <a:lnTo>
                  <a:pt x="3483363" y="791800"/>
                </a:lnTo>
                <a:lnTo>
                  <a:pt x="3483363" y="0"/>
                </a:lnTo>
                <a:lnTo>
                  <a:pt x="0" y="0"/>
                </a:lnTo>
                <a:lnTo>
                  <a:pt x="0" y="791800"/>
                </a:lnTo>
                <a:close/>
              </a:path>
            </a:pathLst>
          </a:custGeom>
          <a:solidFill>
            <a:schemeClr val="accent5">
              <a:lumMod val="75000"/>
            </a:schemeClr>
          </a:solidFill>
        </p:spPr>
        <p:txBody>
          <a:bodyPr wrap="square" lIns="0" tIns="0" rIns="0" bIns="0" rtlCol="0"/>
          <a:lstStyle/>
          <a:p>
            <a:endParaRPr sz="8486" dirty="0"/>
          </a:p>
        </p:txBody>
      </p:sp>
      <p:sp>
        <p:nvSpPr>
          <p:cNvPr id="2" name="object 2"/>
          <p:cNvSpPr txBox="1"/>
          <p:nvPr/>
        </p:nvSpPr>
        <p:spPr>
          <a:xfrm>
            <a:off x="3881066" y="710234"/>
            <a:ext cx="9581611" cy="1320874"/>
          </a:xfrm>
          <a:prstGeom prst="rect">
            <a:avLst/>
          </a:prstGeom>
        </p:spPr>
        <p:txBody>
          <a:bodyPr vert="horz" wrap="square" lIns="0" tIns="0" rIns="0" bIns="0" rtlCol="0">
            <a:spAutoFit/>
          </a:bodyPr>
          <a:lstStyle/>
          <a:p>
            <a:pPr marL="27501">
              <a:lnSpc>
                <a:spcPts val="10286"/>
              </a:lnSpc>
            </a:pPr>
            <a:r>
              <a:rPr lang="en-US" sz="8878" spc="-628" dirty="0">
                <a:solidFill>
                  <a:schemeClr val="bg1"/>
                </a:solidFill>
                <a:latin typeface="Arial"/>
                <a:cs typeface="Arial"/>
              </a:rPr>
              <a:t>2021 Fall Exhibition</a:t>
            </a:r>
            <a:endParaRPr sz="8878" dirty="0">
              <a:solidFill>
                <a:schemeClr val="bg1"/>
              </a:solidFill>
              <a:latin typeface="Arial"/>
              <a:cs typeface="Arial"/>
            </a:endParaRPr>
          </a:p>
        </p:txBody>
      </p:sp>
      <p:sp>
        <p:nvSpPr>
          <p:cNvPr id="3" name="object 3"/>
          <p:cNvSpPr/>
          <p:nvPr/>
        </p:nvSpPr>
        <p:spPr>
          <a:xfrm>
            <a:off x="457939" y="5530780"/>
            <a:ext cx="429012" cy="429012"/>
          </a:xfrm>
          <a:custGeom>
            <a:avLst/>
            <a:gdLst/>
            <a:ahLst/>
            <a:cxnLst/>
            <a:rect l="l" t="t" r="r" b="b"/>
            <a:pathLst>
              <a:path w="198120" h="198119">
                <a:moveTo>
                  <a:pt x="0" y="0"/>
                </a:moveTo>
                <a:lnTo>
                  <a:pt x="197727" y="0"/>
                </a:lnTo>
                <a:lnTo>
                  <a:pt x="197727" y="197728"/>
                </a:lnTo>
                <a:lnTo>
                  <a:pt x="0" y="197728"/>
                </a:lnTo>
                <a:lnTo>
                  <a:pt x="0" y="0"/>
                </a:lnTo>
                <a:close/>
              </a:path>
            </a:pathLst>
          </a:custGeom>
          <a:solidFill>
            <a:schemeClr val="accent5">
              <a:lumMod val="75000"/>
            </a:schemeClr>
          </a:solidFill>
          <a:ln>
            <a:solidFill>
              <a:schemeClr val="accent5">
                <a:lumMod val="50000"/>
              </a:schemeClr>
            </a:solidFill>
          </a:ln>
        </p:spPr>
        <p:txBody>
          <a:bodyPr wrap="square" lIns="0" tIns="0" rIns="0" bIns="0" rtlCol="0"/>
          <a:lstStyle/>
          <a:p>
            <a:endParaRPr sz="8486"/>
          </a:p>
        </p:txBody>
      </p:sp>
      <p:sp>
        <p:nvSpPr>
          <p:cNvPr id="4" name="object 4"/>
          <p:cNvSpPr/>
          <p:nvPr/>
        </p:nvSpPr>
        <p:spPr>
          <a:xfrm>
            <a:off x="39876" y="43177555"/>
            <a:ext cx="21905724" cy="713645"/>
          </a:xfrm>
          <a:custGeom>
            <a:avLst/>
            <a:gdLst/>
            <a:ahLst/>
            <a:cxnLst/>
            <a:rect l="l" t="t" r="r" b="b"/>
            <a:pathLst>
              <a:path w="10116185" h="329565">
                <a:moveTo>
                  <a:pt x="0" y="329546"/>
                </a:moveTo>
                <a:lnTo>
                  <a:pt x="10116131" y="329546"/>
                </a:lnTo>
                <a:lnTo>
                  <a:pt x="10116131" y="0"/>
                </a:lnTo>
                <a:lnTo>
                  <a:pt x="0" y="0"/>
                </a:lnTo>
                <a:lnTo>
                  <a:pt x="0" y="329546"/>
                </a:lnTo>
                <a:close/>
              </a:path>
            </a:pathLst>
          </a:custGeom>
          <a:solidFill>
            <a:srgbClr val="4F4C4A"/>
          </a:solidFill>
        </p:spPr>
        <p:txBody>
          <a:bodyPr wrap="square" lIns="0" tIns="0" rIns="0" bIns="0" rtlCol="0"/>
          <a:lstStyle/>
          <a:p>
            <a:endParaRPr sz="8486"/>
          </a:p>
        </p:txBody>
      </p:sp>
      <p:sp>
        <p:nvSpPr>
          <p:cNvPr id="5" name="object 5"/>
          <p:cNvSpPr txBox="1"/>
          <p:nvPr/>
        </p:nvSpPr>
        <p:spPr>
          <a:xfrm>
            <a:off x="1072587" y="3117605"/>
            <a:ext cx="18814639" cy="2975302"/>
          </a:xfrm>
          <a:prstGeom prst="rect">
            <a:avLst/>
          </a:prstGeom>
        </p:spPr>
        <p:txBody>
          <a:bodyPr vert="horz" wrap="square" lIns="0" tIns="0" rIns="0" bIns="0" rtlCol="0">
            <a:spAutoFit/>
          </a:bodyPr>
          <a:lstStyle/>
          <a:p>
            <a:pPr marL="2410426" marR="11000" indent="-620138" algn="ctr">
              <a:lnSpc>
                <a:spcPct val="109800"/>
              </a:lnSpc>
            </a:pPr>
            <a:r>
              <a:rPr lang="en-US" sz="4764" b="1" spc="-108" dirty="0">
                <a:solidFill>
                  <a:srgbClr val="231916"/>
                </a:solidFill>
                <a:latin typeface="微软雅黑"/>
                <a:cs typeface="微软雅黑"/>
              </a:rPr>
              <a:t>Project</a:t>
            </a:r>
          </a:p>
          <a:p>
            <a:pPr marL="2410426" marR="11000" indent="-620138" algn="ctr">
              <a:lnSpc>
                <a:spcPct val="109800"/>
              </a:lnSpc>
            </a:pPr>
            <a:r>
              <a:rPr lang="en-US" sz="4764" b="1" spc="-108" dirty="0">
                <a:solidFill>
                  <a:srgbClr val="231916"/>
                </a:solidFill>
                <a:latin typeface="微软雅黑"/>
                <a:cs typeface="微软雅黑"/>
              </a:rPr>
              <a:t>Title</a:t>
            </a:r>
            <a:endParaRPr sz="4764" dirty="0">
              <a:latin typeface="微软雅黑"/>
              <a:cs typeface="微软雅黑"/>
            </a:endParaRPr>
          </a:p>
          <a:p>
            <a:pPr>
              <a:spcBef>
                <a:spcPts val="108"/>
              </a:spcBef>
            </a:pPr>
            <a:endParaRPr sz="5197" dirty="0">
              <a:latin typeface="Times New Roman"/>
              <a:cs typeface="Times New Roman"/>
            </a:endParaRPr>
          </a:p>
          <a:p>
            <a:pPr marL="27501"/>
            <a:r>
              <a:rPr sz="3573" b="1" spc="-11" dirty="0">
                <a:solidFill>
                  <a:srgbClr val="231916"/>
                </a:solidFill>
                <a:latin typeface="Arial"/>
                <a:cs typeface="Arial"/>
              </a:rPr>
              <a:t>RESEARCH</a:t>
            </a:r>
            <a:r>
              <a:rPr sz="3573" b="1" spc="-54" dirty="0">
                <a:solidFill>
                  <a:srgbClr val="231916"/>
                </a:solidFill>
                <a:latin typeface="Arial"/>
                <a:cs typeface="Arial"/>
              </a:rPr>
              <a:t> </a:t>
            </a:r>
            <a:r>
              <a:rPr sz="3573" b="1" spc="-11" dirty="0">
                <a:solidFill>
                  <a:srgbClr val="231916"/>
                </a:solidFill>
                <a:latin typeface="Arial"/>
                <a:cs typeface="Arial"/>
              </a:rPr>
              <a:t>AGENDA</a:t>
            </a:r>
            <a:endParaRPr sz="3573" dirty="0">
              <a:latin typeface="Arial"/>
              <a:cs typeface="Arial"/>
            </a:endParaRPr>
          </a:p>
        </p:txBody>
      </p:sp>
      <p:sp>
        <p:nvSpPr>
          <p:cNvPr id="7" name="object 7"/>
          <p:cNvSpPr txBox="1"/>
          <p:nvPr/>
        </p:nvSpPr>
        <p:spPr>
          <a:xfrm>
            <a:off x="14327192" y="319778"/>
            <a:ext cx="7476617" cy="1762983"/>
          </a:xfrm>
          <a:prstGeom prst="rect">
            <a:avLst/>
          </a:prstGeom>
        </p:spPr>
        <p:txBody>
          <a:bodyPr vert="horz" wrap="square" lIns="0" tIns="0" rIns="0" bIns="0" rtlCol="0">
            <a:spAutoFit/>
          </a:bodyPr>
          <a:lstStyle/>
          <a:p>
            <a:pPr marL="27501"/>
            <a:r>
              <a:rPr sz="3573" b="1" spc="-97" dirty="0">
                <a:solidFill>
                  <a:srgbClr val="FFFFFF"/>
                </a:solidFill>
                <a:latin typeface="微软雅黑"/>
                <a:cs typeface="微软雅黑"/>
              </a:rPr>
              <a:t>UNIVERSITY </a:t>
            </a:r>
            <a:r>
              <a:rPr lang="en-US" sz="3573" b="1" spc="-65" dirty="0">
                <a:solidFill>
                  <a:srgbClr val="FFFFFF"/>
                </a:solidFill>
                <a:latin typeface="微软雅黑"/>
                <a:cs typeface="微软雅黑"/>
              </a:rPr>
              <a:t>NAME</a:t>
            </a:r>
            <a:endParaRPr sz="3573" b="1" dirty="0">
              <a:latin typeface="微软雅黑"/>
              <a:cs typeface="微软雅黑"/>
            </a:endParaRPr>
          </a:p>
          <a:p>
            <a:pPr marL="45376">
              <a:spcBef>
                <a:spcPts val="2977"/>
              </a:spcBef>
            </a:pPr>
            <a:r>
              <a:rPr lang="en-US" sz="2650" b="1" spc="-43" dirty="0">
                <a:solidFill>
                  <a:srgbClr val="FFFFFF"/>
                </a:solidFill>
                <a:latin typeface="Arial"/>
                <a:cs typeface="Arial"/>
              </a:rPr>
              <a:t>PI(s): </a:t>
            </a:r>
            <a:r>
              <a:rPr lang="en-US" sz="2650" spc="-43" dirty="0">
                <a:solidFill>
                  <a:srgbClr val="FFFFFF"/>
                </a:solidFill>
                <a:latin typeface="Arial"/>
                <a:cs typeface="Arial"/>
              </a:rPr>
              <a:t>First and Last Name(s)</a:t>
            </a:r>
            <a:endParaRPr sz="2650" dirty="0">
              <a:latin typeface="Arial"/>
              <a:cs typeface="Arial"/>
            </a:endParaRPr>
          </a:p>
          <a:p>
            <a:pPr marL="45376">
              <a:spcBef>
                <a:spcPts val="54"/>
              </a:spcBef>
            </a:pPr>
            <a:r>
              <a:rPr lang="en-US" sz="2650" b="1" spc="-43" dirty="0">
                <a:solidFill>
                  <a:srgbClr val="FFFFFF"/>
                </a:solidFill>
                <a:latin typeface="Arial"/>
                <a:cs typeface="Arial"/>
              </a:rPr>
              <a:t>GRA(s): </a:t>
            </a:r>
            <a:r>
              <a:rPr lang="en-US" sz="2650" spc="-43" dirty="0">
                <a:solidFill>
                  <a:srgbClr val="FFFFFF"/>
                </a:solidFill>
                <a:effectLst>
                  <a:outerShdw blurRad="38100" dist="38100" dir="2700000" algn="tl">
                    <a:srgbClr val="000000">
                      <a:alpha val="43137"/>
                    </a:srgbClr>
                  </a:outerShdw>
                </a:effectLst>
                <a:latin typeface="Arial"/>
                <a:cs typeface="Arial"/>
              </a:rPr>
              <a:t>First and Last Name(s)</a:t>
            </a:r>
          </a:p>
        </p:txBody>
      </p:sp>
      <p:sp>
        <p:nvSpPr>
          <p:cNvPr id="8" name="object 8"/>
          <p:cNvSpPr txBox="1"/>
          <p:nvPr/>
        </p:nvSpPr>
        <p:spPr>
          <a:xfrm>
            <a:off x="419117" y="6698264"/>
            <a:ext cx="6598805" cy="6976590"/>
          </a:xfrm>
          <a:prstGeom prst="rect">
            <a:avLst/>
          </a:prstGeom>
        </p:spPr>
        <p:txBody>
          <a:bodyPr vert="horz" wrap="square" lIns="0" tIns="0" rIns="0" bIns="0" rtlCol="0">
            <a:spAutoFit/>
          </a:bodyPr>
          <a:lstStyle/>
          <a:p>
            <a:pPr marL="27501"/>
            <a:r>
              <a:rPr sz="2923" spc="32" dirty="0">
                <a:latin typeface="Arial"/>
                <a:cs typeface="Arial"/>
              </a:rPr>
              <a:t>1</a:t>
            </a:r>
            <a:r>
              <a:rPr sz="2923" spc="32" dirty="0">
                <a:latin typeface="微软雅黑"/>
                <a:cs typeface="微软雅黑"/>
              </a:rPr>
              <a:t>.</a:t>
            </a:r>
            <a:r>
              <a:rPr sz="2923" spc="-97" dirty="0">
                <a:latin typeface="微软雅黑"/>
                <a:cs typeface="微软雅黑"/>
              </a:rPr>
              <a:t> </a:t>
            </a:r>
            <a:r>
              <a:rPr sz="2923" spc="65" dirty="0">
                <a:latin typeface="Arial"/>
                <a:cs typeface="Arial"/>
              </a:rPr>
              <a:t>BACKGROUND</a:t>
            </a:r>
            <a:endParaRPr sz="2923">
              <a:latin typeface="Arial"/>
              <a:cs typeface="Arial"/>
            </a:endParaRPr>
          </a:p>
          <a:p>
            <a:pPr marL="38501" marR="11000">
              <a:lnSpc>
                <a:spcPct val="104000"/>
              </a:lnSpc>
              <a:spcBef>
                <a:spcPts val="3346"/>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08" dirty="0">
                <a:latin typeface="Arial"/>
                <a:cs typeface="Arial"/>
              </a:rPr>
              <a:t> </a:t>
            </a:r>
            <a:r>
              <a:rPr sz="2382" spc="-32" dirty="0">
                <a:latin typeface="Arial"/>
                <a:cs typeface="Arial"/>
              </a:rPr>
              <a:t>clear.</a:t>
            </a:r>
            <a:endParaRPr sz="2382">
              <a:latin typeface="Arial"/>
              <a:cs typeface="Arial"/>
            </a:endParaRPr>
          </a:p>
          <a:p>
            <a:pPr marL="38501" marR="195254">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  regions. This new scale of geography is known  as the</a:t>
            </a:r>
            <a:r>
              <a:rPr sz="2382" spc="-87" dirty="0">
                <a:latin typeface="Arial"/>
                <a:cs typeface="Arial"/>
              </a:rPr>
              <a:t> </a:t>
            </a:r>
            <a:r>
              <a:rPr sz="2382" spc="-11" dirty="0">
                <a:latin typeface="Arial"/>
                <a:cs typeface="Arial"/>
              </a:rPr>
              <a:t>megaregion.</a:t>
            </a:r>
            <a:endParaRPr sz="2382">
              <a:latin typeface="Arial"/>
              <a:cs typeface="Arial"/>
            </a:endParaRPr>
          </a:p>
          <a:p>
            <a:pPr marL="38501" marR="211754">
              <a:lnSpc>
                <a:spcPct val="104000"/>
              </a:lnSpc>
              <a:spcBef>
                <a:spcPts val="1483"/>
              </a:spcBef>
            </a:pPr>
            <a:r>
              <a:rPr sz="2382" spc="-11" dirty="0">
                <a:latin typeface="Arial"/>
                <a:cs typeface="Arial"/>
              </a:rPr>
              <a:t>The coordination of planning for megaregions  challenges established planning practices by  disregarding boundaries of governance. Not  only do megaregions encompass multiple</a:t>
            </a:r>
            <a:r>
              <a:rPr sz="2382" spc="141" dirty="0">
                <a:latin typeface="Arial"/>
                <a:cs typeface="Arial"/>
              </a:rPr>
              <a:t> </a:t>
            </a:r>
            <a:r>
              <a:rPr sz="2382" spc="-11" dirty="0">
                <a:latin typeface="Arial"/>
                <a:cs typeface="Arial"/>
              </a:rPr>
              <a:t>cities</a:t>
            </a:r>
            <a:endParaRPr sz="2382">
              <a:latin typeface="Arial"/>
              <a:cs typeface="Arial"/>
            </a:endParaRPr>
          </a:p>
        </p:txBody>
      </p:sp>
      <p:sp>
        <p:nvSpPr>
          <p:cNvPr id="9" name="object 9"/>
          <p:cNvSpPr txBox="1"/>
          <p:nvPr/>
        </p:nvSpPr>
        <p:spPr>
          <a:xfrm>
            <a:off x="419117" y="14102250"/>
            <a:ext cx="6598805" cy="4227376"/>
          </a:xfrm>
          <a:prstGeom prst="rect">
            <a:avLst/>
          </a:prstGeom>
        </p:spPr>
        <p:txBody>
          <a:bodyPr vert="horz" wrap="square" lIns="0" tIns="0" rIns="0" bIns="0" rtlCol="0">
            <a:spAutoFit/>
          </a:bodyPr>
          <a:lstStyle/>
          <a:p>
            <a:pPr marL="27501"/>
            <a:r>
              <a:rPr sz="2923" spc="65" dirty="0">
                <a:latin typeface="Arial"/>
                <a:cs typeface="Arial"/>
              </a:rPr>
              <a:t>2.RESEARCH</a:t>
            </a:r>
            <a:r>
              <a:rPr sz="2923" spc="-97" dirty="0">
                <a:latin typeface="Arial"/>
                <a:cs typeface="Arial"/>
              </a:rPr>
              <a:t> </a:t>
            </a:r>
            <a:r>
              <a:rPr sz="2923" spc="65" dirty="0">
                <a:latin typeface="Arial"/>
                <a:cs typeface="Arial"/>
              </a:rPr>
              <a:t>QUESTIONS</a:t>
            </a:r>
            <a:endParaRPr sz="2923" dirty="0">
              <a:latin typeface="Arial"/>
              <a:cs typeface="Arial"/>
            </a:endParaRPr>
          </a:p>
          <a:p>
            <a:pPr marL="38501" marR="11000">
              <a:lnSpc>
                <a:spcPct val="104000"/>
              </a:lnSpc>
              <a:spcBef>
                <a:spcPts val="2707"/>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 regions.  This new scale</a:t>
            </a:r>
            <a:r>
              <a:rPr sz="2382" spc="97" dirty="0">
                <a:latin typeface="Arial"/>
                <a:cs typeface="Arial"/>
              </a:rPr>
              <a:t> </a:t>
            </a:r>
            <a:r>
              <a:rPr sz="2382" spc="-11" dirty="0">
                <a:latin typeface="Arial"/>
                <a:cs typeface="Arial"/>
              </a:rPr>
              <a:t>of</a:t>
            </a:r>
            <a:endParaRPr sz="2382" dirty="0">
              <a:latin typeface="Arial"/>
              <a:cs typeface="Arial"/>
            </a:endParaRPr>
          </a:p>
        </p:txBody>
      </p:sp>
      <p:sp>
        <p:nvSpPr>
          <p:cNvPr id="10" name="object 10"/>
          <p:cNvSpPr txBox="1"/>
          <p:nvPr/>
        </p:nvSpPr>
        <p:spPr>
          <a:xfrm>
            <a:off x="7729762" y="6698260"/>
            <a:ext cx="6597430" cy="4496680"/>
          </a:xfrm>
          <a:prstGeom prst="rect">
            <a:avLst/>
          </a:prstGeom>
        </p:spPr>
        <p:txBody>
          <a:bodyPr vert="horz" wrap="square" lIns="0" tIns="0" rIns="0" bIns="0" rtlCol="0">
            <a:spAutoFit/>
          </a:bodyPr>
          <a:lstStyle/>
          <a:p>
            <a:pPr marL="27501"/>
            <a:r>
              <a:rPr sz="2923" spc="32" dirty="0">
                <a:latin typeface="Arial"/>
                <a:cs typeface="Arial"/>
              </a:rPr>
              <a:t>3</a:t>
            </a:r>
            <a:r>
              <a:rPr sz="2923" spc="32" dirty="0">
                <a:latin typeface="微软雅黑"/>
                <a:cs typeface="微软雅黑"/>
              </a:rPr>
              <a:t>. </a:t>
            </a:r>
            <a:r>
              <a:rPr sz="2923" spc="65" dirty="0">
                <a:latin typeface="Arial"/>
                <a:cs typeface="Arial"/>
              </a:rPr>
              <a:t>RESEARCH</a:t>
            </a:r>
            <a:r>
              <a:rPr sz="2923" spc="-97" dirty="0">
                <a:latin typeface="Arial"/>
                <a:cs typeface="Arial"/>
              </a:rPr>
              <a:t> </a:t>
            </a:r>
            <a:r>
              <a:rPr sz="2923" spc="65" dirty="0">
                <a:latin typeface="Arial"/>
                <a:cs typeface="Arial"/>
              </a:rPr>
              <a:t>CONTENTS</a:t>
            </a:r>
            <a:endParaRPr sz="2923">
              <a:latin typeface="Arial"/>
              <a:cs typeface="Arial"/>
            </a:endParaRPr>
          </a:p>
          <a:p>
            <a:pPr marL="38501" marR="11000">
              <a:lnSpc>
                <a:spcPct val="104000"/>
              </a:lnSpc>
              <a:spcBef>
                <a:spcPts val="3346"/>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08" dirty="0">
                <a:latin typeface="Arial"/>
                <a:cs typeface="Arial"/>
              </a:rPr>
              <a:t> </a:t>
            </a:r>
            <a:r>
              <a:rPr sz="2382" spc="-32" dirty="0">
                <a:latin typeface="Arial"/>
                <a:cs typeface="Arial"/>
              </a:rPr>
              <a:t>clear.</a:t>
            </a:r>
            <a:endParaRPr sz="2382">
              <a:latin typeface="Arial"/>
              <a:cs typeface="Arial"/>
            </a:endParaRPr>
          </a:p>
          <a:p>
            <a:pPr marL="38501" marR="413884">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a:t>
            </a:r>
            <a:r>
              <a:rPr sz="2382" spc="-32" dirty="0">
                <a:latin typeface="Arial"/>
                <a:cs typeface="Arial"/>
              </a:rPr>
              <a:t> </a:t>
            </a:r>
            <a:r>
              <a:rPr sz="2382" spc="-11" dirty="0">
                <a:latin typeface="Arial"/>
                <a:cs typeface="Arial"/>
              </a:rPr>
              <a:t>metropolitan</a:t>
            </a:r>
            <a:endParaRPr sz="2382">
              <a:latin typeface="Arial"/>
              <a:cs typeface="Arial"/>
            </a:endParaRPr>
          </a:p>
        </p:txBody>
      </p:sp>
      <p:sp>
        <p:nvSpPr>
          <p:cNvPr id="11" name="object 11"/>
          <p:cNvSpPr txBox="1"/>
          <p:nvPr/>
        </p:nvSpPr>
        <p:spPr>
          <a:xfrm>
            <a:off x="7729768" y="11715708"/>
            <a:ext cx="6598805" cy="6564361"/>
          </a:xfrm>
          <a:prstGeom prst="rect">
            <a:avLst/>
          </a:prstGeom>
        </p:spPr>
        <p:txBody>
          <a:bodyPr vert="horz" wrap="square" lIns="0" tIns="0" rIns="0" bIns="0" rtlCol="0">
            <a:spAutoFit/>
          </a:bodyPr>
          <a:lstStyle/>
          <a:p>
            <a:pPr marL="27501"/>
            <a:r>
              <a:rPr sz="2923" spc="65" dirty="0">
                <a:latin typeface="Arial"/>
                <a:cs typeface="Arial"/>
              </a:rPr>
              <a:t>4.RESEARCH</a:t>
            </a:r>
            <a:r>
              <a:rPr sz="2923" spc="-65" dirty="0">
                <a:latin typeface="Arial"/>
                <a:cs typeface="Arial"/>
              </a:rPr>
              <a:t> </a:t>
            </a:r>
            <a:r>
              <a:rPr sz="2923" spc="65" dirty="0">
                <a:latin typeface="Arial"/>
                <a:cs typeface="Arial"/>
              </a:rPr>
              <a:t>FRAMEWORK</a:t>
            </a:r>
            <a:endParaRPr sz="2923" dirty="0">
              <a:latin typeface="Arial"/>
              <a:cs typeface="Arial"/>
            </a:endParaRPr>
          </a:p>
          <a:p>
            <a:pPr marL="38501" marR="11000">
              <a:lnSpc>
                <a:spcPct val="104000"/>
              </a:lnSpc>
              <a:spcBef>
                <a:spcPts val="1592"/>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54" dirty="0">
                <a:latin typeface="Arial"/>
                <a:cs typeface="Arial"/>
              </a:rPr>
              <a:t> </a:t>
            </a:r>
            <a:r>
              <a:rPr sz="2382" spc="-11" dirty="0">
                <a:latin typeface="Arial"/>
                <a:cs typeface="Arial"/>
              </a:rPr>
              <a:t>regions.</a:t>
            </a:r>
            <a:endParaRPr sz="2382" dirty="0">
              <a:latin typeface="Arial"/>
              <a:cs typeface="Arial"/>
            </a:endParaRPr>
          </a:p>
          <a:p>
            <a:pPr marL="38501">
              <a:spcBef>
                <a:spcPts val="1592"/>
              </a:spcBef>
            </a:pPr>
            <a:r>
              <a:rPr sz="2382" spc="-11" dirty="0">
                <a:latin typeface="Arial"/>
                <a:cs typeface="Arial"/>
              </a:rPr>
              <a:t>This new scale of geography is known</a:t>
            </a:r>
            <a:r>
              <a:rPr sz="2382" spc="54" dirty="0">
                <a:latin typeface="Arial"/>
                <a:cs typeface="Arial"/>
              </a:rPr>
              <a:t> </a:t>
            </a:r>
            <a:r>
              <a:rPr sz="2382" spc="-11" dirty="0">
                <a:latin typeface="Arial"/>
                <a:cs typeface="Arial"/>
              </a:rPr>
              <a:t>as</a:t>
            </a:r>
            <a:endParaRPr sz="2382" dirty="0">
              <a:latin typeface="Arial"/>
              <a:cs typeface="Arial"/>
            </a:endParaRPr>
          </a:p>
          <a:p>
            <a:pPr marL="38501" marR="44001">
              <a:lnSpc>
                <a:spcPct val="104000"/>
              </a:lnSpc>
            </a:pPr>
            <a:r>
              <a:rPr sz="2382" spc="-11" dirty="0">
                <a:latin typeface="Arial"/>
                <a:cs typeface="Arial"/>
              </a:rPr>
              <a:t>the megaregion. The coordination of planning  for megaregions challenges established  planning practices by disregarding boundaries of  governance. Not only do megaregions  encompass multiple cities and counties,</a:t>
            </a:r>
            <a:r>
              <a:rPr sz="2382" spc="119" dirty="0">
                <a:latin typeface="Arial"/>
                <a:cs typeface="Arial"/>
              </a:rPr>
              <a:t> </a:t>
            </a:r>
            <a:r>
              <a:rPr sz="2382" spc="-11" dirty="0">
                <a:latin typeface="Arial"/>
                <a:cs typeface="Arial"/>
              </a:rPr>
              <a:t>but</a:t>
            </a:r>
            <a:endParaRPr sz="2382" dirty="0">
              <a:latin typeface="Arial"/>
              <a:cs typeface="Arial"/>
            </a:endParaRPr>
          </a:p>
        </p:txBody>
      </p:sp>
      <p:sp>
        <p:nvSpPr>
          <p:cNvPr id="12" name="object 12"/>
          <p:cNvSpPr txBox="1"/>
          <p:nvPr/>
        </p:nvSpPr>
        <p:spPr>
          <a:xfrm>
            <a:off x="14982320" y="6698260"/>
            <a:ext cx="6598805" cy="6782370"/>
          </a:xfrm>
          <a:prstGeom prst="rect">
            <a:avLst/>
          </a:prstGeom>
        </p:spPr>
        <p:txBody>
          <a:bodyPr vert="horz" wrap="square" lIns="0" tIns="0" rIns="0" bIns="0" rtlCol="0">
            <a:spAutoFit/>
          </a:bodyPr>
          <a:lstStyle/>
          <a:p>
            <a:pPr marL="27501"/>
            <a:r>
              <a:rPr sz="2923" spc="32" dirty="0">
                <a:latin typeface="Arial"/>
                <a:cs typeface="Arial"/>
              </a:rPr>
              <a:t>5</a:t>
            </a:r>
            <a:r>
              <a:rPr sz="2923" spc="32" dirty="0">
                <a:latin typeface="微软雅黑"/>
                <a:cs typeface="微软雅黑"/>
              </a:rPr>
              <a:t>.</a:t>
            </a:r>
            <a:r>
              <a:rPr sz="2923" spc="-141" dirty="0">
                <a:latin typeface="微软雅黑"/>
                <a:cs typeface="微软雅黑"/>
              </a:rPr>
              <a:t> </a:t>
            </a:r>
            <a:r>
              <a:rPr sz="2923" spc="65" dirty="0">
                <a:latin typeface="Arial"/>
                <a:cs typeface="Arial"/>
              </a:rPr>
              <a:t>ROADMAP</a:t>
            </a:r>
            <a:endParaRPr sz="2923" dirty="0">
              <a:latin typeface="Arial"/>
              <a:cs typeface="Arial"/>
            </a:endParaRPr>
          </a:p>
          <a:p>
            <a:pPr marL="38501" marR="11000">
              <a:lnSpc>
                <a:spcPct val="104000"/>
              </a:lnSpc>
              <a:spcBef>
                <a:spcPts val="3346"/>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54" dirty="0">
                <a:latin typeface="Arial"/>
                <a:cs typeface="Arial"/>
              </a:rPr>
              <a:t> </a:t>
            </a:r>
            <a:r>
              <a:rPr sz="2382" spc="-11" dirty="0">
                <a:latin typeface="Arial"/>
                <a:cs typeface="Arial"/>
              </a:rPr>
              <a:t>regions.</a:t>
            </a:r>
            <a:endParaRPr sz="2382" dirty="0">
              <a:latin typeface="Arial"/>
              <a:cs typeface="Arial"/>
            </a:endParaRPr>
          </a:p>
          <a:p>
            <a:pPr marL="38501">
              <a:spcBef>
                <a:spcPts val="1592"/>
              </a:spcBef>
            </a:pPr>
            <a:r>
              <a:rPr sz="2382" spc="-11" dirty="0">
                <a:latin typeface="Arial"/>
                <a:cs typeface="Arial"/>
              </a:rPr>
              <a:t>This new scale of geography is known</a:t>
            </a:r>
            <a:r>
              <a:rPr sz="2382" spc="54" dirty="0">
                <a:latin typeface="Arial"/>
                <a:cs typeface="Arial"/>
              </a:rPr>
              <a:t> </a:t>
            </a:r>
            <a:r>
              <a:rPr sz="2382" spc="-11" dirty="0">
                <a:latin typeface="Arial"/>
                <a:cs typeface="Arial"/>
              </a:rPr>
              <a:t>as</a:t>
            </a:r>
            <a:endParaRPr sz="2382" dirty="0">
              <a:latin typeface="Arial"/>
              <a:cs typeface="Arial"/>
            </a:endParaRPr>
          </a:p>
          <a:p>
            <a:pPr marL="38501" marR="44001">
              <a:lnSpc>
                <a:spcPct val="104000"/>
              </a:lnSpc>
            </a:pPr>
            <a:r>
              <a:rPr sz="2382" spc="-11" dirty="0">
                <a:latin typeface="Arial"/>
                <a:cs typeface="Arial"/>
              </a:rPr>
              <a:t>the megaregion. The coordination of planning  for megaregions challenges established  planning practices by disregarding boundaries of  governance. Not only do megaregions  encompass multiple cities and counties,</a:t>
            </a:r>
            <a:r>
              <a:rPr sz="2382" spc="119" dirty="0">
                <a:latin typeface="Arial"/>
                <a:cs typeface="Arial"/>
              </a:rPr>
              <a:t> </a:t>
            </a:r>
            <a:r>
              <a:rPr sz="2382" spc="-11" dirty="0">
                <a:latin typeface="Arial"/>
                <a:cs typeface="Arial"/>
              </a:rPr>
              <a:t>but</a:t>
            </a:r>
            <a:endParaRPr sz="2382" dirty="0">
              <a:latin typeface="Arial"/>
              <a:cs typeface="Arial"/>
            </a:endParaRPr>
          </a:p>
        </p:txBody>
      </p:sp>
      <p:sp>
        <p:nvSpPr>
          <p:cNvPr id="13" name="object 13"/>
          <p:cNvSpPr txBox="1"/>
          <p:nvPr/>
        </p:nvSpPr>
        <p:spPr>
          <a:xfrm>
            <a:off x="14982320" y="14102250"/>
            <a:ext cx="6598805" cy="4227376"/>
          </a:xfrm>
          <a:prstGeom prst="rect">
            <a:avLst/>
          </a:prstGeom>
        </p:spPr>
        <p:txBody>
          <a:bodyPr vert="horz" wrap="square" lIns="0" tIns="0" rIns="0" bIns="0" rtlCol="0">
            <a:spAutoFit/>
          </a:bodyPr>
          <a:lstStyle/>
          <a:p>
            <a:pPr marL="27501"/>
            <a:r>
              <a:rPr sz="2923" spc="43" dirty="0">
                <a:latin typeface="Arial"/>
                <a:cs typeface="Arial"/>
              </a:rPr>
              <a:t>6.TIMETABLE</a:t>
            </a:r>
            <a:endParaRPr sz="2923">
              <a:latin typeface="Arial"/>
              <a:cs typeface="Arial"/>
            </a:endParaRPr>
          </a:p>
          <a:p>
            <a:pPr marL="38501" marR="11000">
              <a:lnSpc>
                <a:spcPct val="104000"/>
              </a:lnSpc>
              <a:spcBef>
                <a:spcPts val="2707"/>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 </a:t>
            </a:r>
            <a:r>
              <a:rPr sz="2382" spc="-32" dirty="0">
                <a:latin typeface="Arial"/>
                <a:cs typeface="Arial"/>
              </a:rPr>
              <a:t>clear. 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 regions.  This new scale</a:t>
            </a:r>
            <a:r>
              <a:rPr sz="2382" spc="97" dirty="0">
                <a:latin typeface="Arial"/>
                <a:cs typeface="Arial"/>
              </a:rPr>
              <a:t> </a:t>
            </a:r>
            <a:r>
              <a:rPr sz="2382" spc="-11" dirty="0">
                <a:latin typeface="Arial"/>
                <a:cs typeface="Arial"/>
              </a:rPr>
              <a:t>of</a:t>
            </a:r>
            <a:endParaRPr sz="2382">
              <a:latin typeface="Arial"/>
              <a:cs typeface="Arial"/>
            </a:endParaRPr>
          </a:p>
        </p:txBody>
      </p:sp>
      <p:sp>
        <p:nvSpPr>
          <p:cNvPr id="14" name="object 14"/>
          <p:cNvSpPr/>
          <p:nvPr/>
        </p:nvSpPr>
        <p:spPr>
          <a:xfrm>
            <a:off x="457939" y="19235590"/>
            <a:ext cx="429012" cy="429012"/>
          </a:xfrm>
          <a:custGeom>
            <a:avLst/>
            <a:gdLst/>
            <a:ahLst/>
            <a:cxnLst/>
            <a:rect l="l" t="t" r="r" b="b"/>
            <a:pathLst>
              <a:path w="198120" h="198120">
                <a:moveTo>
                  <a:pt x="0" y="0"/>
                </a:moveTo>
                <a:lnTo>
                  <a:pt x="197727" y="0"/>
                </a:lnTo>
                <a:lnTo>
                  <a:pt x="197727" y="197727"/>
                </a:lnTo>
                <a:lnTo>
                  <a:pt x="0" y="197727"/>
                </a:lnTo>
                <a:lnTo>
                  <a:pt x="0" y="0"/>
                </a:lnTo>
                <a:close/>
              </a:path>
            </a:pathLst>
          </a:custGeom>
          <a:solidFill>
            <a:schemeClr val="accent5">
              <a:lumMod val="75000"/>
            </a:schemeClr>
          </a:solidFill>
          <a:ln>
            <a:solidFill>
              <a:schemeClr val="accent5">
                <a:lumMod val="50000"/>
              </a:schemeClr>
            </a:solidFill>
          </a:ln>
        </p:spPr>
        <p:txBody>
          <a:bodyPr wrap="square" lIns="0" tIns="0" rIns="0" bIns="0" rtlCol="0"/>
          <a:lstStyle/>
          <a:p>
            <a:endParaRPr sz="8486"/>
          </a:p>
        </p:txBody>
      </p:sp>
      <p:sp>
        <p:nvSpPr>
          <p:cNvPr id="15" name="object 15"/>
          <p:cNvSpPr/>
          <p:nvPr/>
        </p:nvSpPr>
        <p:spPr>
          <a:xfrm>
            <a:off x="457945" y="20026540"/>
            <a:ext cx="7819839" cy="4544499"/>
          </a:xfrm>
          <a:custGeom>
            <a:avLst/>
            <a:gdLst/>
            <a:ahLst/>
            <a:cxnLst/>
            <a:rect l="l" t="t" r="r" b="b"/>
            <a:pathLst>
              <a:path w="3611245" h="2098675">
                <a:moveTo>
                  <a:pt x="99879" y="0"/>
                </a:moveTo>
                <a:lnTo>
                  <a:pt x="3511243" y="0"/>
                </a:lnTo>
                <a:lnTo>
                  <a:pt x="3550024" y="7881"/>
                </a:lnTo>
                <a:lnTo>
                  <a:pt x="3581782" y="29339"/>
                </a:lnTo>
                <a:lnTo>
                  <a:pt x="3603241" y="61097"/>
                </a:lnTo>
                <a:lnTo>
                  <a:pt x="3611122" y="99879"/>
                </a:lnTo>
                <a:lnTo>
                  <a:pt x="3611122" y="1998397"/>
                </a:lnTo>
                <a:lnTo>
                  <a:pt x="3603241" y="2037178"/>
                </a:lnTo>
                <a:lnTo>
                  <a:pt x="3581782" y="2068936"/>
                </a:lnTo>
                <a:lnTo>
                  <a:pt x="3550024" y="2090395"/>
                </a:lnTo>
                <a:lnTo>
                  <a:pt x="3511243" y="2098276"/>
                </a:lnTo>
                <a:lnTo>
                  <a:pt x="99879" y="2098276"/>
                </a:lnTo>
                <a:lnTo>
                  <a:pt x="61097" y="2090395"/>
                </a:lnTo>
                <a:lnTo>
                  <a:pt x="29339" y="2068936"/>
                </a:lnTo>
                <a:lnTo>
                  <a:pt x="7880" y="2037178"/>
                </a:lnTo>
                <a:lnTo>
                  <a:pt x="0" y="1998397"/>
                </a:lnTo>
                <a:lnTo>
                  <a:pt x="0" y="99879"/>
                </a:lnTo>
                <a:lnTo>
                  <a:pt x="7880" y="61097"/>
                </a:lnTo>
                <a:lnTo>
                  <a:pt x="29339" y="29339"/>
                </a:lnTo>
                <a:lnTo>
                  <a:pt x="61097" y="7881"/>
                </a:lnTo>
                <a:lnTo>
                  <a:pt x="99879" y="0"/>
                </a:lnTo>
                <a:close/>
              </a:path>
            </a:pathLst>
          </a:custGeom>
          <a:ln w="16477">
            <a:solidFill>
              <a:srgbClr val="860038"/>
            </a:solidFill>
            <a:prstDash val="lgDash"/>
          </a:ln>
        </p:spPr>
        <p:txBody>
          <a:bodyPr wrap="square" lIns="0" tIns="0" rIns="0" bIns="0" rtlCol="0"/>
          <a:lstStyle/>
          <a:p>
            <a:endParaRPr sz="8486"/>
          </a:p>
        </p:txBody>
      </p:sp>
      <p:sp>
        <p:nvSpPr>
          <p:cNvPr id="16" name="object 16"/>
          <p:cNvSpPr/>
          <p:nvPr/>
        </p:nvSpPr>
        <p:spPr>
          <a:xfrm>
            <a:off x="4045767" y="24932621"/>
            <a:ext cx="479888" cy="390511"/>
          </a:xfrm>
          <a:custGeom>
            <a:avLst/>
            <a:gdLst/>
            <a:ahLst/>
            <a:cxnLst/>
            <a:rect l="l" t="t" r="r" b="b"/>
            <a:pathLst>
              <a:path w="221614" h="180340">
                <a:moveTo>
                  <a:pt x="221065" y="0"/>
                </a:moveTo>
                <a:lnTo>
                  <a:pt x="221065" y="80562"/>
                </a:lnTo>
                <a:lnTo>
                  <a:pt x="110533" y="180159"/>
                </a:lnTo>
                <a:lnTo>
                  <a:pt x="0" y="80562"/>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17" name="object 17"/>
          <p:cNvSpPr/>
          <p:nvPr/>
        </p:nvSpPr>
        <p:spPr>
          <a:xfrm>
            <a:off x="4045767" y="24708713"/>
            <a:ext cx="479888" cy="390511"/>
          </a:xfrm>
          <a:custGeom>
            <a:avLst/>
            <a:gdLst/>
            <a:ahLst/>
            <a:cxnLst/>
            <a:rect l="l" t="t" r="r" b="b"/>
            <a:pathLst>
              <a:path w="221614" h="180340">
                <a:moveTo>
                  <a:pt x="221065" y="0"/>
                </a:moveTo>
                <a:lnTo>
                  <a:pt x="221065" y="80563"/>
                </a:lnTo>
                <a:lnTo>
                  <a:pt x="110533" y="180160"/>
                </a:lnTo>
                <a:lnTo>
                  <a:pt x="0" y="80563"/>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18" name="object 18"/>
          <p:cNvSpPr txBox="1"/>
          <p:nvPr/>
        </p:nvSpPr>
        <p:spPr>
          <a:xfrm>
            <a:off x="842046" y="19184777"/>
            <a:ext cx="7066318" cy="5024324"/>
          </a:xfrm>
          <a:prstGeom prst="rect">
            <a:avLst/>
          </a:prstGeom>
        </p:spPr>
        <p:txBody>
          <a:bodyPr vert="horz" wrap="square" lIns="0" tIns="0" rIns="0" bIns="0" rtlCol="0">
            <a:spAutoFit/>
          </a:bodyPr>
          <a:lstStyle/>
          <a:p>
            <a:pPr marR="2932937" algn="ctr"/>
            <a:r>
              <a:rPr sz="3573" b="1" spc="-11" dirty="0">
                <a:solidFill>
                  <a:srgbClr val="231916"/>
                </a:solidFill>
                <a:latin typeface="Arial"/>
                <a:cs typeface="Arial"/>
              </a:rPr>
              <a:t>ACHI</a:t>
            </a:r>
            <a:r>
              <a:rPr lang="en-US" sz="3573" b="1" spc="-11" dirty="0">
                <a:solidFill>
                  <a:srgbClr val="231916"/>
                </a:solidFill>
                <a:latin typeface="Arial"/>
                <a:cs typeface="Arial"/>
              </a:rPr>
              <a:t>E</a:t>
            </a:r>
            <a:r>
              <a:rPr sz="3573" b="1" spc="-11" dirty="0">
                <a:solidFill>
                  <a:srgbClr val="231916"/>
                </a:solidFill>
                <a:latin typeface="Arial"/>
                <a:cs typeface="Arial"/>
              </a:rPr>
              <a:t>VEMENTS</a:t>
            </a:r>
            <a:endParaRPr sz="3573" dirty="0">
              <a:latin typeface="Arial"/>
              <a:cs typeface="Arial"/>
            </a:endParaRPr>
          </a:p>
          <a:p>
            <a:pPr marL="27501">
              <a:spcBef>
                <a:spcPts val="4090"/>
              </a:spcBef>
            </a:pPr>
            <a:r>
              <a:rPr sz="2923" spc="43" dirty="0">
                <a:latin typeface="Arial"/>
                <a:cs typeface="Arial"/>
              </a:rPr>
              <a:t>1.Transit </a:t>
            </a:r>
            <a:r>
              <a:rPr sz="2923" spc="54" dirty="0">
                <a:latin typeface="Arial"/>
                <a:cs typeface="Arial"/>
              </a:rPr>
              <a:t>Desert </a:t>
            </a:r>
            <a:r>
              <a:rPr sz="2923" spc="32" dirty="0">
                <a:latin typeface="Arial"/>
                <a:cs typeface="Arial"/>
              </a:rPr>
              <a:t>in</a:t>
            </a:r>
            <a:r>
              <a:rPr sz="2923" spc="-162" dirty="0">
                <a:latin typeface="Arial"/>
                <a:cs typeface="Arial"/>
              </a:rPr>
              <a:t> </a:t>
            </a:r>
            <a:r>
              <a:rPr sz="2923" spc="54" dirty="0">
                <a:latin typeface="Arial"/>
                <a:cs typeface="Arial"/>
              </a:rPr>
              <a:t>NYC</a:t>
            </a:r>
            <a:endParaRPr sz="2923" dirty="0">
              <a:latin typeface="Arial"/>
              <a:cs typeface="Arial"/>
            </a:endParaRPr>
          </a:p>
          <a:p>
            <a:pPr marL="52251" marR="246128">
              <a:lnSpc>
                <a:spcPct val="104000"/>
              </a:lnSpc>
              <a:spcBef>
                <a:spcPts val="2035"/>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41" dirty="0">
                <a:latin typeface="Arial"/>
                <a:cs typeface="Arial"/>
              </a:rPr>
              <a:t> </a:t>
            </a:r>
            <a:r>
              <a:rPr sz="2382" spc="-32" dirty="0">
                <a:latin typeface="Arial"/>
                <a:cs typeface="Arial"/>
              </a:rPr>
              <a:t>clear.</a:t>
            </a:r>
            <a:endParaRPr sz="2382" dirty="0">
              <a:latin typeface="Arial"/>
              <a:cs typeface="Arial"/>
            </a:endParaRPr>
          </a:p>
          <a:p>
            <a:pPr marL="52251" marR="11000">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87" dirty="0">
                <a:latin typeface="Arial"/>
                <a:cs typeface="Arial"/>
              </a:rPr>
              <a:t> </a:t>
            </a:r>
            <a:r>
              <a:rPr sz="2382" spc="-11" dirty="0">
                <a:latin typeface="Arial"/>
                <a:cs typeface="Arial"/>
              </a:rPr>
              <a:t>regions.</a:t>
            </a:r>
            <a:endParaRPr sz="2382" dirty="0">
              <a:latin typeface="Arial"/>
              <a:cs typeface="Arial"/>
            </a:endParaRPr>
          </a:p>
        </p:txBody>
      </p:sp>
      <p:sp>
        <p:nvSpPr>
          <p:cNvPr id="19" name="object 19"/>
          <p:cNvSpPr/>
          <p:nvPr/>
        </p:nvSpPr>
        <p:spPr>
          <a:xfrm>
            <a:off x="8808872" y="25461420"/>
            <a:ext cx="12754792" cy="6362936"/>
          </a:xfrm>
          <a:prstGeom prst="rect">
            <a:avLst/>
          </a:prstGeom>
          <a:blipFill>
            <a:blip r:embed="rId2" cstate="print"/>
            <a:stretch>
              <a:fillRect/>
            </a:stretch>
          </a:blipFill>
        </p:spPr>
        <p:txBody>
          <a:bodyPr wrap="square" lIns="0" tIns="0" rIns="0" bIns="0" rtlCol="0"/>
          <a:lstStyle/>
          <a:p>
            <a:endParaRPr sz="8486"/>
          </a:p>
        </p:txBody>
      </p:sp>
      <p:sp>
        <p:nvSpPr>
          <p:cNvPr id="20" name="object 20"/>
          <p:cNvSpPr/>
          <p:nvPr/>
        </p:nvSpPr>
        <p:spPr>
          <a:xfrm>
            <a:off x="457945" y="25544797"/>
            <a:ext cx="7819839" cy="6128543"/>
          </a:xfrm>
          <a:custGeom>
            <a:avLst/>
            <a:gdLst/>
            <a:ahLst/>
            <a:cxnLst/>
            <a:rect l="l" t="t" r="r" b="b"/>
            <a:pathLst>
              <a:path w="3611245" h="2830194">
                <a:moveTo>
                  <a:pt x="134718" y="0"/>
                </a:moveTo>
                <a:lnTo>
                  <a:pt x="3476403" y="0"/>
                </a:lnTo>
                <a:lnTo>
                  <a:pt x="3518866" y="6897"/>
                </a:lnTo>
                <a:lnTo>
                  <a:pt x="3555833" y="26081"/>
                </a:lnTo>
                <a:lnTo>
                  <a:pt x="3585040" y="55288"/>
                </a:lnTo>
                <a:lnTo>
                  <a:pt x="3604224" y="92255"/>
                </a:lnTo>
                <a:lnTo>
                  <a:pt x="3611122" y="134718"/>
                </a:lnTo>
                <a:lnTo>
                  <a:pt x="3611122" y="2695461"/>
                </a:lnTo>
                <a:lnTo>
                  <a:pt x="3604224" y="2737924"/>
                </a:lnTo>
                <a:lnTo>
                  <a:pt x="3585040" y="2774891"/>
                </a:lnTo>
                <a:lnTo>
                  <a:pt x="3555833" y="2804098"/>
                </a:lnTo>
                <a:lnTo>
                  <a:pt x="3518866" y="2823282"/>
                </a:lnTo>
                <a:lnTo>
                  <a:pt x="3476403" y="2830179"/>
                </a:lnTo>
                <a:lnTo>
                  <a:pt x="134718" y="2830179"/>
                </a:lnTo>
                <a:lnTo>
                  <a:pt x="92255" y="2823282"/>
                </a:lnTo>
                <a:lnTo>
                  <a:pt x="55288" y="2804098"/>
                </a:lnTo>
                <a:lnTo>
                  <a:pt x="26081" y="2774891"/>
                </a:lnTo>
                <a:lnTo>
                  <a:pt x="6897" y="2737924"/>
                </a:lnTo>
                <a:lnTo>
                  <a:pt x="0" y="2695461"/>
                </a:lnTo>
                <a:lnTo>
                  <a:pt x="0" y="134718"/>
                </a:lnTo>
                <a:lnTo>
                  <a:pt x="6897" y="92255"/>
                </a:lnTo>
                <a:lnTo>
                  <a:pt x="26081" y="55288"/>
                </a:lnTo>
                <a:lnTo>
                  <a:pt x="55288" y="26081"/>
                </a:lnTo>
                <a:lnTo>
                  <a:pt x="92255" y="6897"/>
                </a:lnTo>
                <a:lnTo>
                  <a:pt x="134718" y="0"/>
                </a:lnTo>
                <a:close/>
              </a:path>
            </a:pathLst>
          </a:custGeom>
          <a:ln w="16477">
            <a:solidFill>
              <a:srgbClr val="860038"/>
            </a:solidFill>
            <a:prstDash val="lgDash"/>
          </a:ln>
        </p:spPr>
        <p:txBody>
          <a:bodyPr wrap="square" lIns="0" tIns="0" rIns="0" bIns="0" rtlCol="0"/>
          <a:lstStyle/>
          <a:p>
            <a:endParaRPr sz="8486"/>
          </a:p>
        </p:txBody>
      </p:sp>
      <p:sp>
        <p:nvSpPr>
          <p:cNvPr id="21" name="object 21"/>
          <p:cNvSpPr txBox="1"/>
          <p:nvPr/>
        </p:nvSpPr>
        <p:spPr>
          <a:xfrm>
            <a:off x="842041" y="25767865"/>
            <a:ext cx="7100694" cy="5865965"/>
          </a:xfrm>
          <a:prstGeom prst="rect">
            <a:avLst/>
          </a:prstGeom>
        </p:spPr>
        <p:txBody>
          <a:bodyPr vert="horz" wrap="square" lIns="0" tIns="0" rIns="0" bIns="0" rtlCol="0">
            <a:spAutoFit/>
          </a:bodyPr>
          <a:lstStyle/>
          <a:p>
            <a:pPr marL="27501"/>
            <a:r>
              <a:rPr sz="2923" spc="43" dirty="0">
                <a:latin typeface="Arial"/>
                <a:cs typeface="Arial"/>
              </a:rPr>
              <a:t>2.</a:t>
            </a:r>
            <a:r>
              <a:rPr lang="en-US" sz="2923" spc="43" dirty="0">
                <a:latin typeface="Arial"/>
                <a:cs typeface="Arial"/>
              </a:rPr>
              <a:t> Bike Sharing</a:t>
            </a:r>
            <a:r>
              <a:rPr sz="2923" spc="54" dirty="0">
                <a:latin typeface="Arial"/>
                <a:cs typeface="Arial"/>
              </a:rPr>
              <a:t> </a:t>
            </a:r>
            <a:r>
              <a:rPr sz="2923" spc="32" dirty="0">
                <a:latin typeface="Arial"/>
                <a:cs typeface="Arial"/>
              </a:rPr>
              <a:t>in</a:t>
            </a:r>
            <a:r>
              <a:rPr sz="2923" spc="-162" dirty="0">
                <a:latin typeface="Arial"/>
                <a:cs typeface="Arial"/>
              </a:rPr>
              <a:t> </a:t>
            </a:r>
            <a:r>
              <a:rPr sz="2923" spc="54" dirty="0">
                <a:latin typeface="Arial"/>
                <a:cs typeface="Arial"/>
              </a:rPr>
              <a:t>NYC</a:t>
            </a:r>
            <a:r>
              <a:rPr lang="en-US" sz="2923" spc="54" dirty="0">
                <a:latin typeface="Arial"/>
                <a:cs typeface="Arial"/>
              </a:rPr>
              <a:t> and Chicago</a:t>
            </a:r>
            <a:endParaRPr sz="2923" dirty="0">
              <a:latin typeface="Arial"/>
              <a:cs typeface="Arial"/>
            </a:endParaRPr>
          </a:p>
          <a:p>
            <a:pPr marL="52251">
              <a:spcBef>
                <a:spcPts val="2152"/>
              </a:spcBef>
            </a:pPr>
            <a:r>
              <a:rPr sz="2382" spc="-11" dirty="0">
                <a:latin typeface="Arial"/>
                <a:cs typeface="Arial"/>
              </a:rPr>
              <a:t>This new scale of geography is known</a:t>
            </a:r>
            <a:r>
              <a:rPr sz="2382" spc="54" dirty="0">
                <a:latin typeface="Arial"/>
                <a:cs typeface="Arial"/>
              </a:rPr>
              <a:t> </a:t>
            </a:r>
            <a:r>
              <a:rPr sz="2382" spc="-11" dirty="0">
                <a:latin typeface="Arial"/>
                <a:cs typeface="Arial"/>
              </a:rPr>
              <a:t>as</a:t>
            </a:r>
            <a:endParaRPr sz="2382" dirty="0">
              <a:latin typeface="Arial"/>
              <a:cs typeface="Arial"/>
            </a:endParaRPr>
          </a:p>
          <a:p>
            <a:pPr marL="52251" marR="11000">
              <a:lnSpc>
                <a:spcPct val="104000"/>
              </a:lnSpc>
            </a:pPr>
            <a:r>
              <a:rPr sz="2382" spc="-11" dirty="0">
                <a:latin typeface="Arial"/>
                <a:cs typeface="Arial"/>
              </a:rPr>
              <a:t>the megaregion. The coordination of planning for  megaregions challenges established planning  practices by disregarding boundaries of governance.  Not only do megaregions encompass multiple cities  and counties, but many also encompass several  states, all of which must work collectively to manage  a competitive</a:t>
            </a:r>
            <a:r>
              <a:rPr sz="2382" spc="-22" dirty="0">
                <a:latin typeface="Arial"/>
                <a:cs typeface="Arial"/>
              </a:rPr>
              <a:t> </a:t>
            </a:r>
            <a:r>
              <a:rPr sz="2382" spc="-11" dirty="0">
                <a:latin typeface="Arial"/>
                <a:cs typeface="Arial"/>
              </a:rPr>
              <a:t>megaregion.</a:t>
            </a:r>
            <a:endParaRPr sz="2382" dirty="0">
              <a:latin typeface="Arial"/>
              <a:cs typeface="Arial"/>
            </a:endParaRPr>
          </a:p>
          <a:p>
            <a:pPr marL="52251" marR="324507">
              <a:lnSpc>
                <a:spcPct val="104000"/>
              </a:lnSpc>
              <a:spcBef>
                <a:spcPts val="1483"/>
              </a:spcBef>
            </a:pPr>
            <a:r>
              <a:rPr sz="2382" spc="-11" dirty="0">
                <a:latin typeface="Arial"/>
                <a:cs typeface="Arial"/>
              </a:rPr>
              <a:t>The </a:t>
            </a:r>
            <a:r>
              <a:rPr sz="2382" spc="-32" dirty="0">
                <a:latin typeface="Arial"/>
                <a:cs typeface="Arial"/>
              </a:rPr>
              <a:t>Tier </a:t>
            </a:r>
            <a:r>
              <a:rPr sz="2382" spc="-11" dirty="0">
                <a:latin typeface="Arial"/>
                <a:cs typeface="Arial"/>
              </a:rPr>
              <a:t>1 United States Department of  Transportation (USDOT) University Transportation  Center (UTC) for Cooperative Mobility for  Competitive Megaregions (CM2) aims to foster  cooperative, research-driven coordination</a:t>
            </a:r>
            <a:r>
              <a:rPr sz="2382" spc="141" dirty="0">
                <a:latin typeface="Arial"/>
                <a:cs typeface="Arial"/>
              </a:rPr>
              <a:t> </a:t>
            </a:r>
            <a:r>
              <a:rPr sz="2382" spc="-11" dirty="0">
                <a:latin typeface="Arial"/>
                <a:cs typeface="Arial"/>
              </a:rPr>
              <a:t>of</a:t>
            </a:r>
            <a:endParaRPr lang="en-US" sz="2382" spc="-11" dirty="0">
              <a:latin typeface="Arial"/>
              <a:cs typeface="Arial"/>
            </a:endParaRPr>
          </a:p>
        </p:txBody>
      </p:sp>
      <p:sp>
        <p:nvSpPr>
          <p:cNvPr id="22" name="object 22"/>
          <p:cNvSpPr/>
          <p:nvPr/>
        </p:nvSpPr>
        <p:spPr>
          <a:xfrm>
            <a:off x="4045767" y="32001947"/>
            <a:ext cx="479888" cy="390511"/>
          </a:xfrm>
          <a:custGeom>
            <a:avLst/>
            <a:gdLst/>
            <a:ahLst/>
            <a:cxnLst/>
            <a:rect l="l" t="t" r="r" b="b"/>
            <a:pathLst>
              <a:path w="221614" h="180340">
                <a:moveTo>
                  <a:pt x="221065" y="0"/>
                </a:moveTo>
                <a:lnTo>
                  <a:pt x="221065" y="80563"/>
                </a:lnTo>
                <a:lnTo>
                  <a:pt x="110533" y="180160"/>
                </a:lnTo>
                <a:lnTo>
                  <a:pt x="0" y="80563"/>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23" name="object 23"/>
          <p:cNvSpPr/>
          <p:nvPr/>
        </p:nvSpPr>
        <p:spPr>
          <a:xfrm>
            <a:off x="4045767" y="31778041"/>
            <a:ext cx="479888" cy="390511"/>
          </a:xfrm>
          <a:custGeom>
            <a:avLst/>
            <a:gdLst/>
            <a:ahLst/>
            <a:cxnLst/>
            <a:rect l="l" t="t" r="r" b="b"/>
            <a:pathLst>
              <a:path w="221614" h="180340">
                <a:moveTo>
                  <a:pt x="221065" y="0"/>
                </a:moveTo>
                <a:lnTo>
                  <a:pt x="221065" y="80562"/>
                </a:lnTo>
                <a:lnTo>
                  <a:pt x="110533" y="180159"/>
                </a:lnTo>
                <a:lnTo>
                  <a:pt x="0" y="80562"/>
                </a:lnTo>
                <a:lnTo>
                  <a:pt x="0" y="0"/>
                </a:lnTo>
                <a:lnTo>
                  <a:pt x="110533" y="99597"/>
                </a:lnTo>
                <a:lnTo>
                  <a:pt x="221065" y="0"/>
                </a:lnTo>
                <a:close/>
              </a:path>
            </a:pathLst>
          </a:custGeom>
          <a:ln w="8238">
            <a:solidFill>
              <a:srgbClr val="860038"/>
            </a:solidFill>
          </a:ln>
        </p:spPr>
        <p:txBody>
          <a:bodyPr wrap="square" lIns="0" tIns="0" rIns="0" bIns="0" rtlCol="0"/>
          <a:lstStyle/>
          <a:p>
            <a:endParaRPr sz="8486"/>
          </a:p>
        </p:txBody>
      </p:sp>
      <p:sp>
        <p:nvSpPr>
          <p:cNvPr id="24" name="object 24"/>
          <p:cNvSpPr/>
          <p:nvPr/>
        </p:nvSpPr>
        <p:spPr>
          <a:xfrm>
            <a:off x="457945" y="32479086"/>
            <a:ext cx="7819839" cy="4544499"/>
          </a:xfrm>
          <a:custGeom>
            <a:avLst/>
            <a:gdLst/>
            <a:ahLst/>
            <a:cxnLst/>
            <a:rect l="l" t="t" r="r" b="b"/>
            <a:pathLst>
              <a:path w="3611245" h="2098675">
                <a:moveTo>
                  <a:pt x="99879" y="0"/>
                </a:moveTo>
                <a:lnTo>
                  <a:pt x="3511243" y="0"/>
                </a:lnTo>
                <a:lnTo>
                  <a:pt x="3550024" y="7881"/>
                </a:lnTo>
                <a:lnTo>
                  <a:pt x="3581782" y="29339"/>
                </a:lnTo>
                <a:lnTo>
                  <a:pt x="3603241" y="61097"/>
                </a:lnTo>
                <a:lnTo>
                  <a:pt x="3611122" y="99879"/>
                </a:lnTo>
                <a:lnTo>
                  <a:pt x="3611122" y="1998397"/>
                </a:lnTo>
                <a:lnTo>
                  <a:pt x="3603241" y="2037178"/>
                </a:lnTo>
                <a:lnTo>
                  <a:pt x="3581782" y="2068936"/>
                </a:lnTo>
                <a:lnTo>
                  <a:pt x="3550024" y="2090395"/>
                </a:lnTo>
                <a:lnTo>
                  <a:pt x="3511243" y="2098276"/>
                </a:lnTo>
                <a:lnTo>
                  <a:pt x="99879" y="2098276"/>
                </a:lnTo>
                <a:lnTo>
                  <a:pt x="61097" y="2090395"/>
                </a:lnTo>
                <a:lnTo>
                  <a:pt x="29339" y="2068936"/>
                </a:lnTo>
                <a:lnTo>
                  <a:pt x="7880" y="2037178"/>
                </a:lnTo>
                <a:lnTo>
                  <a:pt x="0" y="1998397"/>
                </a:lnTo>
                <a:lnTo>
                  <a:pt x="0" y="99879"/>
                </a:lnTo>
                <a:lnTo>
                  <a:pt x="7880" y="61097"/>
                </a:lnTo>
                <a:lnTo>
                  <a:pt x="29339" y="29339"/>
                </a:lnTo>
                <a:lnTo>
                  <a:pt x="61097" y="7881"/>
                </a:lnTo>
                <a:lnTo>
                  <a:pt x="99879" y="0"/>
                </a:lnTo>
                <a:close/>
              </a:path>
            </a:pathLst>
          </a:custGeom>
          <a:ln w="16477">
            <a:solidFill>
              <a:srgbClr val="860038"/>
            </a:solidFill>
            <a:prstDash val="lgDash"/>
          </a:ln>
        </p:spPr>
        <p:txBody>
          <a:bodyPr wrap="square" lIns="0" tIns="0" rIns="0" bIns="0" rtlCol="0"/>
          <a:lstStyle/>
          <a:p>
            <a:endParaRPr sz="8486"/>
          </a:p>
        </p:txBody>
      </p:sp>
      <p:sp>
        <p:nvSpPr>
          <p:cNvPr id="25" name="object 25"/>
          <p:cNvSpPr txBox="1"/>
          <p:nvPr/>
        </p:nvSpPr>
        <p:spPr>
          <a:xfrm>
            <a:off x="842046" y="32702153"/>
            <a:ext cx="7066318" cy="3948710"/>
          </a:xfrm>
          <a:prstGeom prst="rect">
            <a:avLst/>
          </a:prstGeom>
        </p:spPr>
        <p:txBody>
          <a:bodyPr vert="horz" wrap="square" lIns="0" tIns="0" rIns="0" bIns="0" rtlCol="0">
            <a:spAutoFit/>
          </a:bodyPr>
          <a:lstStyle/>
          <a:p>
            <a:pPr marL="27501"/>
            <a:r>
              <a:rPr sz="2923" spc="43" dirty="0">
                <a:latin typeface="Arial"/>
                <a:cs typeface="Arial"/>
              </a:rPr>
              <a:t>3.Transit</a:t>
            </a:r>
            <a:r>
              <a:rPr lang="en-US" sz="2923" spc="43" dirty="0">
                <a:latin typeface="Arial"/>
                <a:cs typeface="Arial"/>
              </a:rPr>
              <a:t> Desert and TNC</a:t>
            </a:r>
            <a:endParaRPr sz="2923" dirty="0">
              <a:latin typeface="Arial"/>
              <a:cs typeface="Arial"/>
            </a:endParaRPr>
          </a:p>
          <a:p>
            <a:pPr marL="52251" marR="246128">
              <a:lnSpc>
                <a:spcPct val="104000"/>
              </a:lnSpc>
              <a:spcBef>
                <a:spcPts val="2035"/>
              </a:spcBef>
            </a:pPr>
            <a:r>
              <a:rPr sz="2382" spc="-11" dirty="0">
                <a:latin typeface="Arial"/>
                <a:cs typeface="Arial"/>
              </a:rPr>
              <a:t>America’s metropolitan regions are expanding at a  rapid pace. As these regions </a:t>
            </a:r>
            <a:r>
              <a:rPr sz="2382" spc="-32" dirty="0">
                <a:latin typeface="Arial"/>
                <a:cs typeface="Arial"/>
              </a:rPr>
              <a:t>grow, </a:t>
            </a:r>
            <a:r>
              <a:rPr sz="2382" spc="-11" dirty="0">
                <a:latin typeface="Arial"/>
                <a:cs typeface="Arial"/>
              </a:rPr>
              <a:t>they connect  and overlap with their neighboring regions until the  boundaries between regions are no longer</a:t>
            </a:r>
            <a:r>
              <a:rPr sz="2382" spc="141" dirty="0">
                <a:latin typeface="Arial"/>
                <a:cs typeface="Arial"/>
              </a:rPr>
              <a:t> </a:t>
            </a:r>
            <a:r>
              <a:rPr sz="2382" spc="-32" dirty="0">
                <a:latin typeface="Arial"/>
                <a:cs typeface="Arial"/>
              </a:rPr>
              <a:t>clear.</a:t>
            </a:r>
            <a:endParaRPr sz="2382" dirty="0">
              <a:latin typeface="Arial"/>
              <a:cs typeface="Arial"/>
            </a:endParaRPr>
          </a:p>
          <a:p>
            <a:pPr marL="52251" marR="11000">
              <a:lnSpc>
                <a:spcPct val="104000"/>
              </a:lnSpc>
              <a:spcBef>
                <a:spcPts val="1483"/>
              </a:spcBef>
            </a:pPr>
            <a:r>
              <a:rPr sz="2382" spc="-32" dirty="0">
                <a:latin typeface="Arial"/>
                <a:cs typeface="Arial"/>
              </a:rPr>
              <a:t>Already, </a:t>
            </a:r>
            <a:r>
              <a:rPr sz="2382" spc="-11" dirty="0">
                <a:latin typeface="Arial"/>
                <a:cs typeface="Arial"/>
              </a:rPr>
              <a:t>one may find it challenging to draw a  boundary between the New </a:t>
            </a:r>
            <a:r>
              <a:rPr sz="2382" spc="-65" dirty="0">
                <a:latin typeface="Arial"/>
                <a:cs typeface="Arial"/>
              </a:rPr>
              <a:t>York </a:t>
            </a:r>
            <a:r>
              <a:rPr sz="2382" spc="-11" dirty="0">
                <a:latin typeface="Arial"/>
                <a:cs typeface="Arial"/>
              </a:rPr>
              <a:t>and Philadelphia  metropolitan regions, or between the San Diego and  Los Angeles metropolitan</a:t>
            </a:r>
            <a:r>
              <a:rPr sz="2382" spc="-87" dirty="0">
                <a:latin typeface="Arial"/>
                <a:cs typeface="Arial"/>
              </a:rPr>
              <a:t> </a:t>
            </a:r>
            <a:r>
              <a:rPr sz="2382" spc="-11" dirty="0">
                <a:latin typeface="Arial"/>
                <a:cs typeface="Arial"/>
              </a:rPr>
              <a:t>regions.</a:t>
            </a:r>
            <a:endParaRPr sz="2382" dirty="0">
              <a:latin typeface="Arial"/>
              <a:cs typeface="Arial"/>
            </a:endParaRPr>
          </a:p>
        </p:txBody>
      </p:sp>
      <p:sp>
        <p:nvSpPr>
          <p:cNvPr id="26" name="object 26"/>
          <p:cNvSpPr/>
          <p:nvPr/>
        </p:nvSpPr>
        <p:spPr>
          <a:xfrm>
            <a:off x="8972535" y="32424878"/>
            <a:ext cx="6993352" cy="4610252"/>
          </a:xfrm>
          <a:prstGeom prst="rect">
            <a:avLst/>
          </a:prstGeom>
          <a:blipFill>
            <a:blip r:embed="rId3" cstate="print"/>
            <a:stretch>
              <a:fillRect/>
            </a:stretch>
          </a:blipFill>
        </p:spPr>
        <p:txBody>
          <a:bodyPr wrap="square" lIns="0" tIns="0" rIns="0" bIns="0" rtlCol="0"/>
          <a:lstStyle/>
          <a:p>
            <a:endParaRPr sz="8486"/>
          </a:p>
        </p:txBody>
      </p:sp>
      <p:sp>
        <p:nvSpPr>
          <p:cNvPr id="27" name="object 27"/>
          <p:cNvSpPr/>
          <p:nvPr/>
        </p:nvSpPr>
        <p:spPr>
          <a:xfrm>
            <a:off x="19718935" y="32537445"/>
            <a:ext cx="1765141" cy="2239891"/>
          </a:xfrm>
          <a:prstGeom prst="rect">
            <a:avLst/>
          </a:prstGeom>
          <a:blipFill>
            <a:blip r:embed="rId4" cstate="print"/>
            <a:stretch>
              <a:fillRect/>
            </a:stretch>
          </a:blipFill>
        </p:spPr>
        <p:txBody>
          <a:bodyPr wrap="square" lIns="0" tIns="0" rIns="0" bIns="0" rtlCol="0"/>
          <a:lstStyle/>
          <a:p>
            <a:endParaRPr sz="8486"/>
          </a:p>
        </p:txBody>
      </p:sp>
      <p:sp>
        <p:nvSpPr>
          <p:cNvPr id="28" name="object 28"/>
          <p:cNvSpPr/>
          <p:nvPr/>
        </p:nvSpPr>
        <p:spPr>
          <a:xfrm>
            <a:off x="19746229" y="34864066"/>
            <a:ext cx="1757766" cy="2245285"/>
          </a:xfrm>
          <a:prstGeom prst="rect">
            <a:avLst/>
          </a:prstGeom>
          <a:blipFill>
            <a:blip r:embed="rId5" cstate="print"/>
            <a:stretch>
              <a:fillRect/>
            </a:stretch>
          </a:blipFill>
        </p:spPr>
        <p:txBody>
          <a:bodyPr wrap="square" lIns="0" tIns="0" rIns="0" bIns="0" rtlCol="0"/>
          <a:lstStyle/>
          <a:p>
            <a:endParaRPr sz="8486"/>
          </a:p>
        </p:txBody>
      </p:sp>
      <p:sp>
        <p:nvSpPr>
          <p:cNvPr id="29" name="object 29"/>
          <p:cNvSpPr/>
          <p:nvPr/>
        </p:nvSpPr>
        <p:spPr>
          <a:xfrm>
            <a:off x="457945" y="37443531"/>
            <a:ext cx="10293793" cy="3377857"/>
          </a:xfrm>
          <a:prstGeom prst="rect">
            <a:avLst/>
          </a:prstGeom>
          <a:blipFill>
            <a:blip r:embed="rId6" cstate="print"/>
            <a:stretch>
              <a:fillRect/>
            </a:stretch>
          </a:blipFill>
        </p:spPr>
        <p:txBody>
          <a:bodyPr wrap="square" lIns="0" tIns="0" rIns="0" bIns="0" rtlCol="0"/>
          <a:lstStyle/>
          <a:p>
            <a:endParaRPr sz="8486"/>
          </a:p>
        </p:txBody>
      </p:sp>
      <p:sp>
        <p:nvSpPr>
          <p:cNvPr id="30" name="object 30"/>
          <p:cNvSpPr/>
          <p:nvPr/>
        </p:nvSpPr>
        <p:spPr>
          <a:xfrm>
            <a:off x="14004744" y="37647428"/>
            <a:ext cx="3379347" cy="3047549"/>
          </a:xfrm>
          <a:prstGeom prst="rect">
            <a:avLst/>
          </a:prstGeom>
          <a:blipFill>
            <a:blip r:embed="rId7" cstate="print"/>
            <a:stretch>
              <a:fillRect/>
            </a:stretch>
          </a:blipFill>
        </p:spPr>
        <p:txBody>
          <a:bodyPr wrap="square" lIns="0" tIns="0" rIns="0" bIns="0" rtlCol="0"/>
          <a:lstStyle/>
          <a:p>
            <a:endParaRPr sz="8486"/>
          </a:p>
        </p:txBody>
      </p:sp>
      <p:sp>
        <p:nvSpPr>
          <p:cNvPr id="31" name="object 31"/>
          <p:cNvSpPr/>
          <p:nvPr/>
        </p:nvSpPr>
        <p:spPr>
          <a:xfrm>
            <a:off x="10842962" y="37622205"/>
            <a:ext cx="3053731" cy="3079060"/>
          </a:xfrm>
          <a:prstGeom prst="rect">
            <a:avLst/>
          </a:prstGeom>
          <a:blipFill>
            <a:blip r:embed="rId8" cstate="print"/>
            <a:stretch>
              <a:fillRect/>
            </a:stretch>
          </a:blipFill>
        </p:spPr>
        <p:txBody>
          <a:bodyPr wrap="square" lIns="0" tIns="0" rIns="0" bIns="0" rtlCol="0"/>
          <a:lstStyle/>
          <a:p>
            <a:endParaRPr sz="8486"/>
          </a:p>
        </p:txBody>
      </p:sp>
      <p:sp>
        <p:nvSpPr>
          <p:cNvPr id="32" name="object 32"/>
          <p:cNvSpPr/>
          <p:nvPr/>
        </p:nvSpPr>
        <p:spPr>
          <a:xfrm>
            <a:off x="17574710" y="37643663"/>
            <a:ext cx="3988958" cy="3047380"/>
          </a:xfrm>
          <a:prstGeom prst="rect">
            <a:avLst/>
          </a:prstGeom>
          <a:blipFill>
            <a:blip r:embed="rId9" cstate="print"/>
            <a:stretch>
              <a:fillRect/>
            </a:stretch>
          </a:blipFill>
        </p:spPr>
        <p:txBody>
          <a:bodyPr wrap="square" lIns="0" tIns="0" rIns="0" bIns="0" rtlCol="0"/>
          <a:lstStyle/>
          <a:p>
            <a:endParaRPr sz="8486"/>
          </a:p>
        </p:txBody>
      </p:sp>
      <p:sp>
        <p:nvSpPr>
          <p:cNvPr id="33" name="object 33"/>
          <p:cNvSpPr/>
          <p:nvPr/>
        </p:nvSpPr>
        <p:spPr>
          <a:xfrm>
            <a:off x="8741706" y="19997649"/>
            <a:ext cx="10478962" cy="2296263"/>
          </a:xfrm>
          <a:prstGeom prst="rect">
            <a:avLst/>
          </a:prstGeom>
          <a:blipFill>
            <a:blip r:embed="rId10" cstate="print"/>
            <a:stretch>
              <a:fillRect/>
            </a:stretch>
          </a:blipFill>
        </p:spPr>
        <p:txBody>
          <a:bodyPr wrap="square" lIns="0" tIns="0" rIns="0" bIns="0" rtlCol="0"/>
          <a:lstStyle/>
          <a:p>
            <a:endParaRPr sz="8486"/>
          </a:p>
        </p:txBody>
      </p:sp>
      <p:sp>
        <p:nvSpPr>
          <p:cNvPr id="34" name="object 34"/>
          <p:cNvSpPr/>
          <p:nvPr/>
        </p:nvSpPr>
        <p:spPr>
          <a:xfrm>
            <a:off x="8741706" y="22365173"/>
            <a:ext cx="10478962" cy="2284793"/>
          </a:xfrm>
          <a:prstGeom prst="rect">
            <a:avLst/>
          </a:prstGeom>
          <a:blipFill>
            <a:blip r:embed="rId11" cstate="print"/>
            <a:stretch>
              <a:fillRect/>
            </a:stretch>
          </a:blipFill>
        </p:spPr>
        <p:txBody>
          <a:bodyPr wrap="square" lIns="0" tIns="0" rIns="0" bIns="0" rtlCol="0"/>
          <a:lstStyle/>
          <a:p>
            <a:endParaRPr sz="8486"/>
          </a:p>
        </p:txBody>
      </p:sp>
      <p:sp>
        <p:nvSpPr>
          <p:cNvPr id="35" name="object 35"/>
          <p:cNvSpPr/>
          <p:nvPr/>
        </p:nvSpPr>
        <p:spPr>
          <a:xfrm>
            <a:off x="19273810" y="22355082"/>
            <a:ext cx="2289858" cy="2294884"/>
          </a:xfrm>
          <a:prstGeom prst="rect">
            <a:avLst/>
          </a:prstGeom>
          <a:blipFill>
            <a:blip r:embed="rId12" cstate="print"/>
            <a:stretch>
              <a:fillRect/>
            </a:stretch>
          </a:blipFill>
        </p:spPr>
        <p:txBody>
          <a:bodyPr wrap="square" lIns="0" tIns="0" rIns="0" bIns="0" rtlCol="0"/>
          <a:lstStyle/>
          <a:p>
            <a:endParaRPr sz="8486"/>
          </a:p>
        </p:txBody>
      </p:sp>
      <p:sp>
        <p:nvSpPr>
          <p:cNvPr id="36" name="object 36"/>
          <p:cNvSpPr/>
          <p:nvPr/>
        </p:nvSpPr>
        <p:spPr>
          <a:xfrm>
            <a:off x="19277339" y="19997649"/>
            <a:ext cx="2258119" cy="2286120"/>
          </a:xfrm>
          <a:prstGeom prst="rect">
            <a:avLst/>
          </a:prstGeom>
          <a:blipFill>
            <a:blip r:embed="rId13" cstate="print"/>
            <a:stretch>
              <a:fillRect/>
            </a:stretch>
          </a:blipFill>
        </p:spPr>
        <p:txBody>
          <a:bodyPr wrap="square" lIns="0" tIns="0" rIns="0" bIns="0" rtlCol="0"/>
          <a:lstStyle/>
          <a:p>
            <a:endParaRPr sz="8486"/>
          </a:p>
        </p:txBody>
      </p:sp>
      <p:sp>
        <p:nvSpPr>
          <p:cNvPr id="41" name="object 27"/>
          <p:cNvSpPr/>
          <p:nvPr/>
        </p:nvSpPr>
        <p:spPr>
          <a:xfrm>
            <a:off x="16057351" y="32461118"/>
            <a:ext cx="1765141" cy="2239891"/>
          </a:xfrm>
          <a:prstGeom prst="rect">
            <a:avLst/>
          </a:prstGeom>
          <a:blipFill>
            <a:blip r:embed="rId4" cstate="print"/>
            <a:stretch>
              <a:fillRect/>
            </a:stretch>
          </a:blipFill>
        </p:spPr>
        <p:txBody>
          <a:bodyPr wrap="square" lIns="0" tIns="0" rIns="0" bIns="0" rtlCol="0"/>
          <a:lstStyle/>
          <a:p>
            <a:endParaRPr sz="8486"/>
          </a:p>
        </p:txBody>
      </p:sp>
      <p:sp>
        <p:nvSpPr>
          <p:cNvPr id="42" name="object 28"/>
          <p:cNvSpPr/>
          <p:nvPr/>
        </p:nvSpPr>
        <p:spPr>
          <a:xfrm>
            <a:off x="16084645" y="34787739"/>
            <a:ext cx="1757766" cy="2245285"/>
          </a:xfrm>
          <a:prstGeom prst="rect">
            <a:avLst/>
          </a:prstGeom>
          <a:blipFill>
            <a:blip r:embed="rId5" cstate="print"/>
            <a:stretch>
              <a:fillRect/>
            </a:stretch>
          </a:blipFill>
        </p:spPr>
        <p:txBody>
          <a:bodyPr wrap="square" lIns="0" tIns="0" rIns="0" bIns="0" rtlCol="0"/>
          <a:lstStyle/>
          <a:p>
            <a:endParaRPr sz="8486"/>
          </a:p>
        </p:txBody>
      </p:sp>
      <p:sp>
        <p:nvSpPr>
          <p:cNvPr id="43" name="object 27"/>
          <p:cNvSpPr/>
          <p:nvPr/>
        </p:nvSpPr>
        <p:spPr>
          <a:xfrm>
            <a:off x="17850889" y="32493414"/>
            <a:ext cx="1765141" cy="2239891"/>
          </a:xfrm>
          <a:prstGeom prst="rect">
            <a:avLst/>
          </a:prstGeom>
          <a:blipFill>
            <a:blip r:embed="rId4" cstate="print"/>
            <a:stretch>
              <a:fillRect/>
            </a:stretch>
          </a:blipFill>
        </p:spPr>
        <p:txBody>
          <a:bodyPr wrap="square" lIns="0" tIns="0" rIns="0" bIns="0" rtlCol="0"/>
          <a:lstStyle>
            <a:defPPr>
              <a:defRPr lang="zh-CN"/>
            </a:defPPr>
            <a:lvl1pPr marL="0" algn="l" defTabSz="1990374" rtl="0" eaLnBrk="1" latinLnBrk="0" hangingPunct="1">
              <a:defRPr sz="3919" kern="1200">
                <a:solidFill>
                  <a:schemeClr val="tx1"/>
                </a:solidFill>
                <a:latin typeface="+mn-lt"/>
                <a:ea typeface="+mn-ea"/>
                <a:cs typeface="+mn-cs"/>
              </a:defRPr>
            </a:lvl1pPr>
            <a:lvl2pPr marL="995187" algn="l" defTabSz="1990374" rtl="0" eaLnBrk="1" latinLnBrk="0" hangingPunct="1">
              <a:defRPr sz="3919" kern="1200">
                <a:solidFill>
                  <a:schemeClr val="tx1"/>
                </a:solidFill>
                <a:latin typeface="+mn-lt"/>
                <a:ea typeface="+mn-ea"/>
                <a:cs typeface="+mn-cs"/>
              </a:defRPr>
            </a:lvl2pPr>
            <a:lvl3pPr marL="1990374" algn="l" defTabSz="1990374" rtl="0" eaLnBrk="1" latinLnBrk="0" hangingPunct="1">
              <a:defRPr sz="3919" kern="1200">
                <a:solidFill>
                  <a:schemeClr val="tx1"/>
                </a:solidFill>
                <a:latin typeface="+mn-lt"/>
                <a:ea typeface="+mn-ea"/>
                <a:cs typeface="+mn-cs"/>
              </a:defRPr>
            </a:lvl3pPr>
            <a:lvl4pPr marL="2985562" algn="l" defTabSz="1990374" rtl="0" eaLnBrk="1" latinLnBrk="0" hangingPunct="1">
              <a:defRPr sz="3919" kern="1200">
                <a:solidFill>
                  <a:schemeClr val="tx1"/>
                </a:solidFill>
                <a:latin typeface="+mn-lt"/>
                <a:ea typeface="+mn-ea"/>
                <a:cs typeface="+mn-cs"/>
              </a:defRPr>
            </a:lvl4pPr>
            <a:lvl5pPr marL="3980749" algn="l" defTabSz="1990374" rtl="0" eaLnBrk="1" latinLnBrk="0" hangingPunct="1">
              <a:defRPr sz="3919" kern="1200">
                <a:solidFill>
                  <a:schemeClr val="tx1"/>
                </a:solidFill>
                <a:latin typeface="+mn-lt"/>
                <a:ea typeface="+mn-ea"/>
                <a:cs typeface="+mn-cs"/>
              </a:defRPr>
            </a:lvl5pPr>
            <a:lvl6pPr marL="4975936" algn="l" defTabSz="1990374" rtl="0" eaLnBrk="1" latinLnBrk="0" hangingPunct="1">
              <a:defRPr sz="3919" kern="1200">
                <a:solidFill>
                  <a:schemeClr val="tx1"/>
                </a:solidFill>
                <a:latin typeface="+mn-lt"/>
                <a:ea typeface="+mn-ea"/>
                <a:cs typeface="+mn-cs"/>
              </a:defRPr>
            </a:lvl6pPr>
            <a:lvl7pPr marL="5971123" algn="l" defTabSz="1990374" rtl="0" eaLnBrk="1" latinLnBrk="0" hangingPunct="1">
              <a:defRPr sz="3919" kern="1200">
                <a:solidFill>
                  <a:schemeClr val="tx1"/>
                </a:solidFill>
                <a:latin typeface="+mn-lt"/>
                <a:ea typeface="+mn-ea"/>
                <a:cs typeface="+mn-cs"/>
              </a:defRPr>
            </a:lvl7pPr>
            <a:lvl8pPr marL="6966311" algn="l" defTabSz="1990374" rtl="0" eaLnBrk="1" latinLnBrk="0" hangingPunct="1">
              <a:defRPr sz="3919" kern="1200">
                <a:solidFill>
                  <a:schemeClr val="tx1"/>
                </a:solidFill>
                <a:latin typeface="+mn-lt"/>
                <a:ea typeface="+mn-ea"/>
                <a:cs typeface="+mn-cs"/>
              </a:defRPr>
            </a:lvl8pPr>
            <a:lvl9pPr marL="7961498" algn="l" defTabSz="1990374" rtl="0" eaLnBrk="1" latinLnBrk="0" hangingPunct="1">
              <a:defRPr sz="3919" kern="1200">
                <a:solidFill>
                  <a:schemeClr val="tx1"/>
                </a:solidFill>
                <a:latin typeface="+mn-lt"/>
                <a:ea typeface="+mn-ea"/>
                <a:cs typeface="+mn-cs"/>
              </a:defRPr>
            </a:lvl9pPr>
          </a:lstStyle>
          <a:p>
            <a:endParaRPr sz="8486"/>
          </a:p>
        </p:txBody>
      </p:sp>
      <p:sp>
        <p:nvSpPr>
          <p:cNvPr id="44" name="object 28"/>
          <p:cNvSpPr/>
          <p:nvPr/>
        </p:nvSpPr>
        <p:spPr>
          <a:xfrm>
            <a:off x="17878183" y="34820035"/>
            <a:ext cx="1757766" cy="2245285"/>
          </a:xfrm>
          <a:prstGeom prst="rect">
            <a:avLst/>
          </a:prstGeom>
          <a:blipFill>
            <a:blip r:embed="rId5" cstate="print"/>
            <a:stretch>
              <a:fillRect/>
            </a:stretch>
          </a:blipFill>
        </p:spPr>
        <p:txBody>
          <a:bodyPr wrap="square" lIns="0" tIns="0" rIns="0" bIns="0" rtlCol="0"/>
          <a:lstStyle>
            <a:defPPr>
              <a:defRPr lang="zh-CN"/>
            </a:defPPr>
            <a:lvl1pPr marL="0" algn="l" defTabSz="1990374" rtl="0" eaLnBrk="1" latinLnBrk="0" hangingPunct="1">
              <a:defRPr sz="3919" kern="1200">
                <a:solidFill>
                  <a:schemeClr val="tx1"/>
                </a:solidFill>
                <a:latin typeface="+mn-lt"/>
                <a:ea typeface="+mn-ea"/>
                <a:cs typeface="+mn-cs"/>
              </a:defRPr>
            </a:lvl1pPr>
            <a:lvl2pPr marL="995187" algn="l" defTabSz="1990374" rtl="0" eaLnBrk="1" latinLnBrk="0" hangingPunct="1">
              <a:defRPr sz="3919" kern="1200">
                <a:solidFill>
                  <a:schemeClr val="tx1"/>
                </a:solidFill>
                <a:latin typeface="+mn-lt"/>
                <a:ea typeface="+mn-ea"/>
                <a:cs typeface="+mn-cs"/>
              </a:defRPr>
            </a:lvl2pPr>
            <a:lvl3pPr marL="1990374" algn="l" defTabSz="1990374" rtl="0" eaLnBrk="1" latinLnBrk="0" hangingPunct="1">
              <a:defRPr sz="3919" kern="1200">
                <a:solidFill>
                  <a:schemeClr val="tx1"/>
                </a:solidFill>
                <a:latin typeface="+mn-lt"/>
                <a:ea typeface="+mn-ea"/>
                <a:cs typeface="+mn-cs"/>
              </a:defRPr>
            </a:lvl3pPr>
            <a:lvl4pPr marL="2985562" algn="l" defTabSz="1990374" rtl="0" eaLnBrk="1" latinLnBrk="0" hangingPunct="1">
              <a:defRPr sz="3919" kern="1200">
                <a:solidFill>
                  <a:schemeClr val="tx1"/>
                </a:solidFill>
                <a:latin typeface="+mn-lt"/>
                <a:ea typeface="+mn-ea"/>
                <a:cs typeface="+mn-cs"/>
              </a:defRPr>
            </a:lvl4pPr>
            <a:lvl5pPr marL="3980749" algn="l" defTabSz="1990374" rtl="0" eaLnBrk="1" latinLnBrk="0" hangingPunct="1">
              <a:defRPr sz="3919" kern="1200">
                <a:solidFill>
                  <a:schemeClr val="tx1"/>
                </a:solidFill>
                <a:latin typeface="+mn-lt"/>
                <a:ea typeface="+mn-ea"/>
                <a:cs typeface="+mn-cs"/>
              </a:defRPr>
            </a:lvl5pPr>
            <a:lvl6pPr marL="4975936" algn="l" defTabSz="1990374" rtl="0" eaLnBrk="1" latinLnBrk="0" hangingPunct="1">
              <a:defRPr sz="3919" kern="1200">
                <a:solidFill>
                  <a:schemeClr val="tx1"/>
                </a:solidFill>
                <a:latin typeface="+mn-lt"/>
                <a:ea typeface="+mn-ea"/>
                <a:cs typeface="+mn-cs"/>
              </a:defRPr>
            </a:lvl6pPr>
            <a:lvl7pPr marL="5971123" algn="l" defTabSz="1990374" rtl="0" eaLnBrk="1" latinLnBrk="0" hangingPunct="1">
              <a:defRPr sz="3919" kern="1200">
                <a:solidFill>
                  <a:schemeClr val="tx1"/>
                </a:solidFill>
                <a:latin typeface="+mn-lt"/>
                <a:ea typeface="+mn-ea"/>
                <a:cs typeface="+mn-cs"/>
              </a:defRPr>
            </a:lvl7pPr>
            <a:lvl8pPr marL="6966311" algn="l" defTabSz="1990374" rtl="0" eaLnBrk="1" latinLnBrk="0" hangingPunct="1">
              <a:defRPr sz="3919" kern="1200">
                <a:solidFill>
                  <a:schemeClr val="tx1"/>
                </a:solidFill>
                <a:latin typeface="+mn-lt"/>
                <a:ea typeface="+mn-ea"/>
                <a:cs typeface="+mn-cs"/>
              </a:defRPr>
            </a:lvl8pPr>
            <a:lvl9pPr marL="7961498" algn="l" defTabSz="1990374" rtl="0" eaLnBrk="1" latinLnBrk="0" hangingPunct="1">
              <a:defRPr sz="3919" kern="1200">
                <a:solidFill>
                  <a:schemeClr val="tx1"/>
                </a:solidFill>
                <a:latin typeface="+mn-lt"/>
                <a:ea typeface="+mn-ea"/>
                <a:cs typeface="+mn-cs"/>
              </a:defRPr>
            </a:lvl9pPr>
          </a:lstStyle>
          <a:p>
            <a:endParaRPr sz="8486"/>
          </a:p>
        </p:txBody>
      </p:sp>
      <p:sp>
        <p:nvSpPr>
          <p:cNvPr id="45" name="bk object 25"/>
          <p:cNvSpPr/>
          <p:nvPr/>
        </p:nvSpPr>
        <p:spPr>
          <a:xfrm>
            <a:off x="457939" y="18662956"/>
            <a:ext cx="21100389" cy="45719"/>
          </a:xfrm>
          <a:custGeom>
            <a:avLst/>
            <a:gdLst/>
            <a:ahLst/>
            <a:cxnLst/>
            <a:rect l="l" t="t" r="r" b="b"/>
            <a:pathLst>
              <a:path w="9895840">
                <a:moveTo>
                  <a:pt x="0" y="0"/>
                </a:moveTo>
                <a:lnTo>
                  <a:pt x="9895237" y="0"/>
                </a:lnTo>
              </a:path>
            </a:pathLst>
          </a:custGeom>
          <a:ln w="29064">
            <a:solidFill>
              <a:srgbClr val="860038"/>
            </a:solidFill>
          </a:ln>
        </p:spPr>
        <p:txBody>
          <a:bodyPr wrap="square" lIns="0" tIns="0" rIns="0" bIns="0" rtlCol="0"/>
          <a:lstStyle/>
          <a:p>
            <a:endParaRPr sz="8486"/>
          </a:p>
        </p:txBody>
      </p:sp>
      <p:pic>
        <p:nvPicPr>
          <p:cNvPr id="50" name="Picture 49"/>
          <p:cNvPicPr>
            <a:picLocks noChangeAspect="1"/>
          </p:cNvPicPr>
          <p:nvPr/>
        </p:nvPicPr>
        <p:blipFill rotWithShape="1">
          <a:blip r:embed="rId14">
            <a:extLst>
              <a:ext uri="{28A0092B-C50C-407E-A947-70E740481C1C}">
                <a14:useLocalDpi xmlns:a14="http://schemas.microsoft.com/office/drawing/2010/main" val="0"/>
              </a:ext>
            </a:extLst>
          </a:blip>
          <a:srcRect b="33414"/>
          <a:stretch/>
        </p:blipFill>
        <p:spPr>
          <a:xfrm>
            <a:off x="457939" y="41390271"/>
            <a:ext cx="21026137" cy="1662729"/>
          </a:xfrm>
          <a:prstGeom prst="rect">
            <a:avLst/>
          </a:prstGeom>
        </p:spPr>
      </p:pic>
      <p:pic>
        <p:nvPicPr>
          <p:cNvPr id="51" name="Picture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5329" y="243119"/>
            <a:ext cx="3143479" cy="1936344"/>
          </a:xfrm>
          <a:prstGeom prst="rect">
            <a:avLst/>
          </a:prstGeom>
        </p:spPr>
      </p:pic>
      <p:sp>
        <p:nvSpPr>
          <p:cNvPr id="37" name="TextBox 36"/>
          <p:cNvSpPr txBox="1"/>
          <p:nvPr/>
        </p:nvSpPr>
        <p:spPr>
          <a:xfrm rot="21127001">
            <a:off x="4007342" y="38259015"/>
            <a:ext cx="14233628" cy="1200329"/>
          </a:xfrm>
          <a:prstGeom prst="rect">
            <a:avLst/>
          </a:prstGeom>
          <a:noFill/>
        </p:spPr>
        <p:txBody>
          <a:bodyPr wrap="square" rtlCol="0">
            <a:spAutoFit/>
          </a:bodyPr>
          <a:lstStyle/>
          <a:p>
            <a:r>
              <a:rPr lang="en-US" sz="7200" dirty="0">
                <a:solidFill>
                  <a:srgbClr val="0070C0"/>
                </a:solidFill>
              </a:rPr>
              <a:t>Additional space for pictures or text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TotalTime>
  <Words>799</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微软雅黑</vt: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template.cdr</dc:title>
  <dc:creator>wh</dc:creator>
  <cp:lastModifiedBy>Olsen, Tressa</cp:lastModifiedBy>
  <cp:revision>21</cp:revision>
  <dcterms:created xsi:type="dcterms:W3CDTF">2017-11-16T13:56:40Z</dcterms:created>
  <dcterms:modified xsi:type="dcterms:W3CDTF">2021-08-16T17:25:15Z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2017-11-16T00:00:00Z</vt:filetime>
  </property>
  <property fmtid="{D5CDD505-2E9C-101B-9397-08002B2CF9AE}" pid="3" name="Creator">
    <vt:lpwstr>CorelDRAW X5</vt:lpwstr>
  </property>
  <property fmtid="{D5CDD505-2E9C-101B-9397-08002B2CF9AE}" pid="4" name="LastSaved">
    <vt:filetime>2017-11-16T00:00:00Z</vt:filetime>
  </property>
</Properties>
</file>