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02" r:id="rId1"/>
  </p:sldMasterIdLst>
  <p:notesMasterIdLst>
    <p:notesMasterId r:id="rId33"/>
  </p:notesMasterIdLst>
  <p:sldIdLst>
    <p:sldId id="256" r:id="rId2"/>
    <p:sldId id="328" r:id="rId3"/>
    <p:sldId id="325" r:id="rId4"/>
    <p:sldId id="326" r:id="rId5"/>
    <p:sldId id="317" r:id="rId6"/>
    <p:sldId id="318" r:id="rId7"/>
    <p:sldId id="263" r:id="rId8"/>
    <p:sldId id="327" r:id="rId9"/>
    <p:sldId id="315" r:id="rId10"/>
    <p:sldId id="329" r:id="rId11"/>
    <p:sldId id="311" r:id="rId12"/>
    <p:sldId id="283" r:id="rId13"/>
    <p:sldId id="331" r:id="rId14"/>
    <p:sldId id="298" r:id="rId15"/>
    <p:sldId id="320" r:id="rId16"/>
    <p:sldId id="308" r:id="rId17"/>
    <p:sldId id="307" r:id="rId18"/>
    <p:sldId id="321" r:id="rId19"/>
    <p:sldId id="289" r:id="rId20"/>
    <p:sldId id="305" r:id="rId21"/>
    <p:sldId id="322" r:id="rId22"/>
    <p:sldId id="323" r:id="rId23"/>
    <p:sldId id="313" r:id="rId24"/>
    <p:sldId id="314" r:id="rId25"/>
    <p:sldId id="312" r:id="rId26"/>
    <p:sldId id="319" r:id="rId27"/>
    <p:sldId id="299" r:id="rId28"/>
    <p:sldId id="324" r:id="rId29"/>
    <p:sldId id="297" r:id="rId30"/>
    <p:sldId id="300" r:id="rId31"/>
    <p:sldId id="30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3"/>
    <p:restoredTop sz="94717"/>
  </p:normalViewPr>
  <p:slideViewPr>
    <p:cSldViewPr snapToGrid="0" snapToObjects="1">
      <p:cViewPr varScale="1">
        <p:scale>
          <a:sx n="135" d="100"/>
          <a:sy n="135" d="100"/>
        </p:scale>
        <p:origin x="6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00E871-E14B-ED4B-AF30-21171BED9F20}" type="datetimeFigureOut">
              <a:rPr lang="en-US" smtClean="0"/>
              <a:t>12/1/23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16F18-1F98-BC40-ADDB-0796D9F2DF99}" type="slidenum">
              <a:rPr lang="en-US" smtClean="0"/>
              <a:t>‹#›</a:t>
            </a:fld>
            <a:endParaRPr lang="en-US"/>
          </a:p>
        </p:txBody>
      </p:sp>
    </p:spTree>
    <p:extLst>
      <p:ext uri="{BB962C8B-B14F-4D97-AF65-F5344CB8AC3E}">
        <p14:creationId xmlns:p14="http://schemas.microsoft.com/office/powerpoint/2010/main" val="2670909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2D056B-510D-6C41-AEA6-50E1CD3BCBDB}" type="slidenum">
              <a:rPr lang="en-US" smtClean="0"/>
              <a:t>2</a:t>
            </a:fld>
            <a:endParaRPr lang="en-US"/>
          </a:p>
        </p:txBody>
      </p:sp>
    </p:spTree>
    <p:extLst>
      <p:ext uri="{BB962C8B-B14F-4D97-AF65-F5344CB8AC3E}">
        <p14:creationId xmlns:p14="http://schemas.microsoft.com/office/powerpoint/2010/main" val="2535034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16F18-1F98-BC40-ADDB-0796D9F2DF99}" type="slidenum">
              <a:rPr lang="en-US" smtClean="0"/>
              <a:t>5</a:t>
            </a:fld>
            <a:endParaRPr lang="en-US"/>
          </a:p>
        </p:txBody>
      </p:sp>
    </p:spTree>
    <p:extLst>
      <p:ext uri="{BB962C8B-B14F-4D97-AF65-F5344CB8AC3E}">
        <p14:creationId xmlns:p14="http://schemas.microsoft.com/office/powerpoint/2010/main" val="1757282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16F18-1F98-BC40-ADDB-0796D9F2DF99}" type="slidenum">
              <a:rPr lang="en-US" smtClean="0"/>
              <a:t>6</a:t>
            </a:fld>
            <a:endParaRPr lang="en-US"/>
          </a:p>
        </p:txBody>
      </p:sp>
    </p:spTree>
    <p:extLst>
      <p:ext uri="{BB962C8B-B14F-4D97-AF65-F5344CB8AC3E}">
        <p14:creationId xmlns:p14="http://schemas.microsoft.com/office/powerpoint/2010/main" val="142967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55C35B-21BF-154D-BEA0-ED72A3EED9E1}"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129A21A-E31C-D84B-A5B4-6005BA54115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55C35B-21BF-154D-BEA0-ED72A3EED9E1}"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29A21A-E31C-D84B-A5B4-6005BA5411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55C35B-21BF-154D-BEA0-ED72A3EED9E1}"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29A21A-E31C-D84B-A5B4-6005BA54115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55C35B-21BF-154D-BEA0-ED72A3EED9E1}"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29A21A-E31C-D84B-A5B4-6005BA54115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55C35B-21BF-154D-BEA0-ED72A3EED9E1}"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29A21A-E31C-D84B-A5B4-6005BA54115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55C35B-21BF-154D-BEA0-ED72A3EED9E1}"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29A21A-E31C-D84B-A5B4-6005BA54115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5C35B-21BF-154D-BEA0-ED72A3EED9E1}"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29A21A-E31C-D84B-A5B4-6005BA54115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5C35B-21BF-154D-BEA0-ED72A3EED9E1}"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29A21A-E31C-D84B-A5B4-6005BA54115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5C35B-21BF-154D-BEA0-ED72A3EED9E1}"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29A21A-E31C-D84B-A5B4-6005BA5411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55C35B-21BF-154D-BEA0-ED72A3EED9E1}"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29A21A-E31C-D84B-A5B4-6005BA54115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55C35B-21BF-154D-BEA0-ED72A3EED9E1}"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129A21A-E31C-D84B-A5B4-6005BA54115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55C35B-21BF-154D-BEA0-ED72A3EED9E1}" type="datetimeFigureOut">
              <a:rPr lang="en-US" smtClean="0"/>
              <a:t>12/1/23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129A21A-E31C-D84B-A5B4-6005BA54115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55C35B-21BF-154D-BEA0-ED72A3EED9E1}" type="datetimeFigureOut">
              <a:rPr lang="en-US" smtClean="0"/>
              <a:t>12/1/23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129A21A-E31C-D84B-A5B4-6005BA5411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5C35B-21BF-154D-BEA0-ED72A3EED9E1}" type="datetimeFigureOut">
              <a:rPr lang="en-US" smtClean="0"/>
              <a:t>12/1/23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129A21A-E31C-D84B-A5B4-6005BA54115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55C35B-21BF-154D-BEA0-ED72A3EED9E1}"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129A21A-E31C-D84B-A5B4-6005BA54115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55C35B-21BF-154D-BEA0-ED72A3EED9E1}"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29A21A-E31C-D84B-A5B4-6005BA5411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55C35B-21BF-154D-BEA0-ED72A3EED9E1}" type="datetimeFigureOut">
              <a:rPr lang="en-US" smtClean="0"/>
              <a:t>12/1/23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129A21A-E31C-D84B-A5B4-6005BA54115E}" type="slidenum">
              <a:rPr lang="en-US" smtClean="0"/>
              <a:t>‹#›</a:t>
            </a:fld>
            <a:endParaRPr lang="en-US"/>
          </a:p>
        </p:txBody>
      </p:sp>
    </p:spTree>
    <p:extLst>
      <p:ext uri="{BB962C8B-B14F-4D97-AF65-F5344CB8AC3E}">
        <p14:creationId xmlns:p14="http://schemas.microsoft.com/office/powerpoint/2010/main" val="546739949"/>
      </p:ext>
    </p:extLst>
  </p:cSld>
  <p:clrMap bg1="lt1" tx1="dk1" bg2="lt2" tx2="dk2" accent1="accent1" accent2="accent2" accent3="accent3" accent4="accent4" accent5="accent5" accent6="accent6" hlink="hlink" folHlink="folHlink"/>
  <p:sldLayoutIdLst>
    <p:sldLayoutId id="2147484603" r:id="rId1"/>
    <p:sldLayoutId id="2147484604" r:id="rId2"/>
    <p:sldLayoutId id="2147484605" r:id="rId3"/>
    <p:sldLayoutId id="2147484606" r:id="rId4"/>
    <p:sldLayoutId id="2147484607" r:id="rId5"/>
    <p:sldLayoutId id="2147484608" r:id="rId6"/>
    <p:sldLayoutId id="2147484609" r:id="rId7"/>
    <p:sldLayoutId id="2147484610" r:id="rId8"/>
    <p:sldLayoutId id="2147484611" r:id="rId9"/>
    <p:sldLayoutId id="2147484612" r:id="rId10"/>
    <p:sldLayoutId id="2147484613" r:id="rId11"/>
    <p:sldLayoutId id="2147484614" r:id="rId12"/>
    <p:sldLayoutId id="2147484615" r:id="rId13"/>
    <p:sldLayoutId id="2147484616" r:id="rId14"/>
    <p:sldLayoutId id="2147484617" r:id="rId15"/>
    <p:sldLayoutId id="214748461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rovost.utexas.edu/faculty-affairs/evaluation" TargetMode="External"/><Relationship Id="rId2" Type="http://schemas.openxmlformats.org/officeDocument/2006/relationships/hyperlink" Target="http://sites.utexas.edu/cofafaculty/faculty-review/" TargetMode="External"/><Relationship Id="rId1" Type="http://schemas.openxmlformats.org/officeDocument/2006/relationships/slideLayout" Target="../slideLayouts/slideLayout2.xml"/><Relationship Id="rId5" Type="http://schemas.openxmlformats.org/officeDocument/2006/relationships/hyperlink" Target="https://policies.utexas.edu/policies/faculty-leaves-and-special-academic-assignments" TargetMode="External"/><Relationship Id="rId4" Type="http://schemas.openxmlformats.org/officeDocument/2006/relationships/hyperlink" Target="https://policies.utexas.edu/policies/recommendations-regarding-faculty-compensation-faculty-promotion-tenure-renewal-appointment"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provost.utexas.edu/faculty-affairs/promotion-and-tenur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tes.utexas.edu/cofafaculty/faculty-policies/" TargetMode="External"/><Relationship Id="rId2" Type="http://schemas.openxmlformats.org/officeDocument/2006/relationships/hyperlink" Target="https://policies.utexas.edu/policies/academic-titles-and-tenure" TargetMode="External"/><Relationship Id="rId1" Type="http://schemas.openxmlformats.org/officeDocument/2006/relationships/slideLayout" Target="../slideLayouts/slideLayout2.xml"/><Relationship Id="rId5" Type="http://schemas.openxmlformats.org/officeDocument/2006/relationships/hyperlink" Target="https://provost.utexas.edu/faculty-affairs" TargetMode="External"/><Relationship Id="rId4" Type="http://schemas.openxmlformats.org/officeDocument/2006/relationships/hyperlink" Target="https://provost.utexas.edu/faculty-affairs/life-and-work"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utexas.bluera.com/utexas/" TargetMode="External"/><Relationship Id="rId2" Type="http://schemas.openxmlformats.org/officeDocument/2006/relationships/hyperlink" Target="https://facultyinnovate.utexas.edu/" TargetMode="External"/><Relationship Id="rId1" Type="http://schemas.openxmlformats.org/officeDocument/2006/relationships/slideLayout" Target="../slideLayouts/slideLayout2.xml"/><Relationship Id="rId6" Type="http://schemas.openxmlformats.org/officeDocument/2006/relationships/hyperlink" Target="https://sites.utexas.edu/cofafaculty/resources-2/resources/" TargetMode="External"/><Relationship Id="rId5" Type="http://schemas.openxmlformats.org/officeDocument/2006/relationships/hyperlink" Target="http://sites.utexas.edu/cofafaculty/faculty-policies/teaching-load-and-course-enrollment/" TargetMode="External"/><Relationship Id="rId4" Type="http://schemas.openxmlformats.org/officeDocument/2006/relationships/hyperlink" Target="https://utdirect.utexas.edu/ctl/ecis/results/mycis.WB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rovost.utexas.edu/the-office/faculty-affairs/faculty-travel-grants/" TargetMode="External"/><Relationship Id="rId2" Type="http://schemas.openxmlformats.org/officeDocument/2006/relationships/hyperlink" Target="https://sites.utexas.edu/cofafaculty/research-2/research/" TargetMode="External"/><Relationship Id="rId1" Type="http://schemas.openxmlformats.org/officeDocument/2006/relationships/slideLayout" Target="../slideLayouts/slideLayout2.xml"/><Relationship Id="rId6" Type="http://schemas.openxmlformats.org/officeDocument/2006/relationships/hyperlink" Target="https://sites.utexas.edu/cofafaculty/research-2/fine-arts-community-engagement-and-public-practice-seed-grant/" TargetMode="External"/><Relationship Id="rId5" Type="http://schemas.openxmlformats.org/officeDocument/2006/relationships/hyperlink" Target="https://sites.utexas.edu/cofafaculty/research-2/fine-arts-creative-research-grant/" TargetMode="External"/><Relationship Id="rId4" Type="http://schemas.openxmlformats.org/officeDocument/2006/relationships/hyperlink" Target="http://sites.utexas.edu/cofafaculty/faculty-policies/faculty-research-leave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research.utexas.edu/" TargetMode="External"/><Relationship Id="rId2" Type="http://schemas.openxmlformats.org/officeDocument/2006/relationships/hyperlink" Target="https://research.utexas.edu/find-funding/awards-fellowships-grants/subvention-grants-programs/" TargetMode="External"/><Relationship Id="rId1" Type="http://schemas.openxmlformats.org/officeDocument/2006/relationships/slideLayout" Target="../slideLayouts/slideLayout2.xml"/><Relationship Id="rId4" Type="http://schemas.openxmlformats.org/officeDocument/2006/relationships/hyperlink" Target="https://gradschool.utexas.edu/faculty/big-xii-faculty-fellowship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1416" y="1122361"/>
            <a:ext cx="7986584" cy="4450535"/>
          </a:xfrm>
        </p:spPr>
        <p:txBody>
          <a:bodyPr>
            <a:normAutofit/>
          </a:bodyPr>
          <a:lstStyle/>
          <a:p>
            <a:r>
              <a:rPr lang="en-US" b="1" dirty="0">
                <a:latin typeface="Garamond" charset="0"/>
                <a:ea typeface="Garamond" charset="0"/>
                <a:cs typeface="Garamond" charset="0"/>
              </a:rPr>
              <a:t>College of Fine Arts</a:t>
            </a:r>
            <a:br>
              <a:rPr lang="en-US" dirty="0">
                <a:latin typeface="Garamond" charset="0"/>
                <a:ea typeface="Garamond" charset="0"/>
                <a:cs typeface="Garamond" charset="0"/>
              </a:rPr>
            </a:br>
            <a:br>
              <a:rPr lang="en-US" dirty="0">
                <a:latin typeface="Garamond" charset="0"/>
                <a:ea typeface="Garamond" charset="0"/>
                <a:cs typeface="Garamond" charset="0"/>
              </a:rPr>
            </a:br>
            <a:r>
              <a:rPr lang="en-US" dirty="0">
                <a:latin typeface="Garamond" charset="0"/>
                <a:ea typeface="Garamond" charset="0"/>
                <a:cs typeface="Garamond" charset="0"/>
              </a:rPr>
              <a:t>Professional-Track Faculty Promotion</a:t>
            </a:r>
          </a:p>
        </p:txBody>
      </p:sp>
    </p:spTree>
    <p:extLst>
      <p:ext uri="{BB962C8B-B14F-4D97-AF65-F5344CB8AC3E}">
        <p14:creationId xmlns:p14="http://schemas.microsoft.com/office/powerpoint/2010/main" val="504067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7490"/>
          </a:xfrm>
        </p:spPr>
        <p:txBody>
          <a:bodyPr>
            <a:normAutofit/>
          </a:bodyPr>
          <a:lstStyle/>
          <a:p>
            <a:pPr algn="ctr"/>
            <a:r>
              <a:rPr lang="en-US" b="1" dirty="0">
                <a:latin typeface="Garamond" charset="0"/>
                <a:ea typeface="Garamond" charset="0"/>
                <a:cs typeface="Garamond" charset="0"/>
              </a:rPr>
              <a:t>Promotion Dossier Contents</a:t>
            </a:r>
          </a:p>
        </p:txBody>
      </p:sp>
      <p:sp>
        <p:nvSpPr>
          <p:cNvPr id="3" name="Content Placeholder 2"/>
          <p:cNvSpPr>
            <a:spLocks noGrp="1"/>
          </p:cNvSpPr>
          <p:nvPr>
            <p:ph idx="1"/>
          </p:nvPr>
        </p:nvSpPr>
        <p:spPr>
          <a:xfrm>
            <a:off x="2669629" y="1371600"/>
            <a:ext cx="9522372" cy="5486400"/>
          </a:xfrm>
        </p:spPr>
        <p:txBody>
          <a:bodyPr numCol="2">
            <a:normAutofit/>
          </a:bodyPr>
          <a:lstStyle/>
          <a:p>
            <a:pPr marL="57150" indent="0" defTabSz="914400">
              <a:spcBef>
                <a:spcPts val="0"/>
              </a:spcBef>
              <a:buClrTx/>
              <a:buNone/>
            </a:pPr>
            <a:r>
              <a:rPr lang="en-US" sz="3200" u="sng" dirty="0">
                <a:latin typeface="Garamond" charset="0"/>
                <a:ea typeface="Garamond" charset="0"/>
                <a:cs typeface="Garamond" charset="0"/>
              </a:rPr>
              <a:t>Authored by candidate:</a:t>
            </a:r>
          </a:p>
          <a:p>
            <a:pPr marL="57150" indent="0" defTabSz="914400">
              <a:spcBef>
                <a:spcPts val="0"/>
              </a:spcBef>
              <a:buClrTx/>
              <a:buNone/>
            </a:pPr>
            <a:endParaRPr lang="en-US" sz="3200" dirty="0">
              <a:latin typeface="Garamond" charset="0"/>
              <a:ea typeface="Garamond" charset="0"/>
              <a:cs typeface="Garamond" charset="0"/>
            </a:endParaRPr>
          </a:p>
          <a:p>
            <a:pPr marL="57150" indent="0" defTabSz="914400">
              <a:spcBef>
                <a:spcPts val="0"/>
              </a:spcBef>
              <a:buClrTx/>
              <a:buNone/>
            </a:pPr>
            <a:r>
              <a:rPr lang="en-US" sz="3200" dirty="0">
                <a:latin typeface="Garamond" charset="0"/>
                <a:ea typeface="Garamond" charset="0"/>
                <a:cs typeface="Garamond" charset="0"/>
              </a:rPr>
              <a:t>CV</a:t>
            </a:r>
          </a:p>
          <a:p>
            <a:pPr marL="57150" indent="0" defTabSz="914400">
              <a:spcBef>
                <a:spcPts val="0"/>
              </a:spcBef>
              <a:buClrTx/>
              <a:buNone/>
            </a:pPr>
            <a:r>
              <a:rPr lang="en-US" sz="3200" dirty="0">
                <a:latin typeface="Garamond" charset="0"/>
                <a:ea typeface="Garamond" charset="0"/>
                <a:cs typeface="Garamond" charset="0"/>
              </a:rPr>
              <a:t>Teaching Statement</a:t>
            </a:r>
          </a:p>
          <a:p>
            <a:pPr marL="57150" indent="0" defTabSz="914400">
              <a:spcBef>
                <a:spcPts val="0"/>
              </a:spcBef>
              <a:buClrTx/>
              <a:buNone/>
            </a:pPr>
            <a:r>
              <a:rPr lang="en-US" sz="3200" dirty="0">
                <a:latin typeface="Garamond" charset="0"/>
                <a:ea typeface="Garamond" charset="0"/>
                <a:cs typeface="Garamond" charset="0"/>
              </a:rPr>
              <a:t>Add. Contrib. Statement</a:t>
            </a:r>
          </a:p>
          <a:p>
            <a:pPr marL="57150" indent="0" defTabSz="914400">
              <a:spcBef>
                <a:spcPts val="0"/>
              </a:spcBef>
              <a:buClrTx/>
              <a:buNone/>
            </a:pPr>
            <a:r>
              <a:rPr lang="en-US" sz="3200" dirty="0">
                <a:latin typeface="Garamond" charset="0"/>
                <a:ea typeface="Garamond" charset="0"/>
                <a:cs typeface="Garamond" charset="0"/>
              </a:rPr>
              <a:t>Teaching Portfolio</a:t>
            </a:r>
          </a:p>
          <a:p>
            <a:pPr marL="57150" indent="0" defTabSz="914400">
              <a:spcBef>
                <a:spcPts val="0"/>
              </a:spcBef>
              <a:buClrTx/>
              <a:buNone/>
            </a:pPr>
            <a:r>
              <a:rPr lang="en-US" sz="3200" dirty="0">
                <a:latin typeface="Garamond" charset="0"/>
                <a:ea typeface="Garamond" charset="0"/>
                <a:cs typeface="Garamond" charset="0"/>
              </a:rPr>
              <a:t>Any Supplemental Materials</a:t>
            </a:r>
          </a:p>
          <a:p>
            <a:pPr marL="457200" lvl="1" indent="0" defTabSz="914400">
              <a:spcBef>
                <a:spcPts val="0"/>
              </a:spcBef>
              <a:buClrTx/>
              <a:buNone/>
            </a:pPr>
            <a:r>
              <a:rPr lang="en-US" sz="3000" i="1" dirty="0">
                <a:latin typeface="Garamond" charset="0"/>
                <a:ea typeface="Garamond" charset="0"/>
                <a:cs typeface="Garamond" charset="0"/>
              </a:rPr>
              <a:t>If research:</a:t>
            </a:r>
          </a:p>
          <a:p>
            <a:pPr marL="57150" indent="0" defTabSz="914400">
              <a:spcBef>
                <a:spcPts val="0"/>
              </a:spcBef>
              <a:buClrTx/>
              <a:buNone/>
            </a:pPr>
            <a:r>
              <a:rPr lang="en-US" sz="3200" dirty="0">
                <a:latin typeface="Garamond" charset="0"/>
                <a:ea typeface="Garamond" charset="0"/>
                <a:cs typeface="Garamond" charset="0"/>
              </a:rPr>
              <a:t>Five most significant works</a:t>
            </a:r>
          </a:p>
          <a:p>
            <a:pPr marL="57150" indent="0" defTabSz="914400">
              <a:spcBef>
                <a:spcPts val="0"/>
              </a:spcBef>
              <a:buClrTx/>
              <a:buNone/>
            </a:pPr>
            <a:r>
              <a:rPr lang="en-US" sz="3200" dirty="0">
                <a:latin typeface="Garamond" charset="0"/>
                <a:ea typeface="Garamond" charset="0"/>
                <a:cs typeface="Garamond" charset="0"/>
              </a:rPr>
              <a:t>Copy of all works in rank</a:t>
            </a:r>
          </a:p>
          <a:p>
            <a:pPr marL="57150" indent="0" defTabSz="914400">
              <a:spcBef>
                <a:spcPts val="0"/>
              </a:spcBef>
              <a:buClrTx/>
              <a:buNone/>
            </a:pPr>
            <a:r>
              <a:rPr lang="en-US" sz="3200" dirty="0">
                <a:latin typeface="Garamond" charset="0"/>
                <a:ea typeface="Garamond" charset="0"/>
                <a:cs typeface="Garamond" charset="0"/>
              </a:rPr>
              <a:t>Outlets Table</a:t>
            </a:r>
          </a:p>
          <a:p>
            <a:pPr marL="57150" indent="0" defTabSz="914400">
              <a:spcBef>
                <a:spcPts val="0"/>
              </a:spcBef>
              <a:buClrTx/>
              <a:buNone/>
            </a:pPr>
            <a:r>
              <a:rPr lang="en-US" sz="3200" u="sng" dirty="0">
                <a:latin typeface="Garamond" charset="0"/>
                <a:ea typeface="Garamond" charset="0"/>
                <a:cs typeface="Garamond" charset="0"/>
              </a:rPr>
              <a:t>Authored by others:</a:t>
            </a:r>
          </a:p>
          <a:p>
            <a:pPr marL="57150" indent="0" defTabSz="914400">
              <a:spcBef>
                <a:spcPts val="0"/>
              </a:spcBef>
              <a:buClrTx/>
              <a:buNone/>
            </a:pPr>
            <a:endParaRPr lang="en-US" sz="3200" dirty="0">
              <a:latin typeface="Garamond" charset="0"/>
              <a:ea typeface="Garamond" charset="0"/>
              <a:cs typeface="Garamond" charset="0"/>
            </a:endParaRPr>
          </a:p>
          <a:p>
            <a:pPr marL="57150" indent="0" defTabSz="914400">
              <a:spcBef>
                <a:spcPts val="0"/>
              </a:spcBef>
              <a:buClrTx/>
              <a:buNone/>
            </a:pPr>
            <a:r>
              <a:rPr lang="en-US" sz="3200" dirty="0">
                <a:latin typeface="Garamond" charset="0"/>
                <a:ea typeface="Garamond" charset="0"/>
                <a:cs typeface="Garamond" charset="0"/>
              </a:rPr>
              <a:t>Dean Statement</a:t>
            </a:r>
          </a:p>
          <a:p>
            <a:pPr marL="57150" indent="0" defTabSz="914400">
              <a:spcBef>
                <a:spcPts val="0"/>
              </a:spcBef>
              <a:buClrTx/>
              <a:buNone/>
            </a:pPr>
            <a:r>
              <a:rPr lang="en-US" sz="3200" dirty="0">
                <a:latin typeface="Garamond" charset="0"/>
                <a:ea typeface="Garamond" charset="0"/>
                <a:cs typeface="Garamond" charset="0"/>
              </a:rPr>
              <a:t>Chair Statement</a:t>
            </a:r>
          </a:p>
          <a:p>
            <a:pPr marL="57150" indent="0" defTabSz="914400">
              <a:spcBef>
                <a:spcPts val="0"/>
              </a:spcBef>
              <a:buClrTx/>
              <a:buNone/>
            </a:pPr>
            <a:r>
              <a:rPr lang="en-US" sz="3200" dirty="0">
                <a:latin typeface="Garamond" charset="0"/>
                <a:ea typeface="Garamond" charset="0"/>
                <a:cs typeface="Garamond" charset="0"/>
              </a:rPr>
              <a:t>EC Statement-Teaching</a:t>
            </a:r>
          </a:p>
          <a:p>
            <a:pPr marL="57150" indent="0" defTabSz="914400">
              <a:spcBef>
                <a:spcPts val="0"/>
              </a:spcBef>
              <a:buClrTx/>
              <a:buNone/>
            </a:pPr>
            <a:r>
              <a:rPr lang="en-US" sz="3200" dirty="0">
                <a:latin typeface="Garamond" charset="0"/>
                <a:ea typeface="Garamond" charset="0"/>
                <a:cs typeface="Garamond" charset="0"/>
              </a:rPr>
              <a:t>EC Statement-Add. Contrib.</a:t>
            </a:r>
          </a:p>
          <a:p>
            <a:pPr marL="57150" indent="0" defTabSz="914400">
              <a:spcBef>
                <a:spcPts val="0"/>
              </a:spcBef>
              <a:buClrTx/>
              <a:buNone/>
            </a:pPr>
            <a:r>
              <a:rPr lang="en-US" sz="3200" dirty="0">
                <a:latin typeface="Garamond" charset="0"/>
                <a:ea typeface="Garamond" charset="0"/>
                <a:cs typeface="Garamond" charset="0"/>
              </a:rPr>
              <a:t>6 years of CIS/CES</a:t>
            </a:r>
          </a:p>
          <a:p>
            <a:pPr marL="57150" indent="0" defTabSz="914400">
              <a:spcBef>
                <a:spcPts val="0"/>
              </a:spcBef>
              <a:buClrTx/>
              <a:buNone/>
            </a:pPr>
            <a:r>
              <a:rPr lang="en-US" sz="3200" dirty="0">
                <a:latin typeface="Garamond" charset="0"/>
                <a:ea typeface="Garamond" charset="0"/>
                <a:cs typeface="Garamond" charset="0"/>
              </a:rPr>
              <a:t>List of Grad. </a:t>
            </a:r>
            <a:r>
              <a:rPr lang="en-US" sz="3200" dirty="0" err="1">
                <a:latin typeface="Garamond" charset="0"/>
                <a:ea typeface="Garamond" charset="0"/>
                <a:cs typeface="Garamond" charset="0"/>
              </a:rPr>
              <a:t>Stdnt</a:t>
            </a:r>
            <a:r>
              <a:rPr lang="en-US" sz="3200" dirty="0">
                <a:latin typeface="Garamond" charset="0"/>
                <a:ea typeface="Garamond" charset="0"/>
                <a:cs typeface="Garamond" charset="0"/>
              </a:rPr>
              <a:t>. </a:t>
            </a:r>
            <a:r>
              <a:rPr lang="en-US" sz="3200" dirty="0" err="1">
                <a:latin typeface="Garamond" charset="0"/>
                <a:ea typeface="Garamond" charset="0"/>
                <a:cs typeface="Garamond" charset="0"/>
              </a:rPr>
              <a:t>Supvsd</a:t>
            </a:r>
            <a:r>
              <a:rPr lang="en-US" sz="3200" dirty="0">
                <a:latin typeface="Garamond" charset="0"/>
                <a:ea typeface="Garamond" charset="0"/>
                <a:cs typeface="Garamond" charset="0"/>
              </a:rPr>
              <a:t>.</a:t>
            </a:r>
          </a:p>
          <a:p>
            <a:pPr marL="57150" indent="0" defTabSz="914400">
              <a:spcBef>
                <a:spcPts val="0"/>
              </a:spcBef>
              <a:buClrTx/>
              <a:buNone/>
            </a:pPr>
            <a:r>
              <a:rPr lang="en-US" sz="3200" dirty="0">
                <a:latin typeface="Garamond" charset="0"/>
                <a:ea typeface="Garamond" charset="0"/>
                <a:cs typeface="Garamond" charset="0"/>
              </a:rPr>
              <a:t>Peer Observations (3)</a:t>
            </a:r>
          </a:p>
          <a:p>
            <a:pPr marL="57150" indent="0" defTabSz="914400">
              <a:spcBef>
                <a:spcPts val="0"/>
              </a:spcBef>
              <a:buClrTx/>
              <a:buNone/>
            </a:pPr>
            <a:r>
              <a:rPr lang="en-US" sz="3200" dirty="0">
                <a:latin typeface="Garamond" charset="0"/>
                <a:ea typeface="Garamond" charset="0"/>
                <a:cs typeface="Garamond" charset="0"/>
              </a:rPr>
              <a:t>Internal/External Letters (3)</a:t>
            </a:r>
          </a:p>
          <a:p>
            <a:pPr marL="57150" indent="0" defTabSz="914400">
              <a:spcBef>
                <a:spcPts val="0"/>
              </a:spcBef>
              <a:buClrTx/>
              <a:buNone/>
            </a:pPr>
            <a:endParaRPr lang="en-US" sz="3200" dirty="0">
              <a:latin typeface="Garamond" charset="0"/>
              <a:ea typeface="Garamond" charset="0"/>
              <a:cs typeface="Garamond" charset="0"/>
            </a:endParaRPr>
          </a:p>
        </p:txBody>
      </p:sp>
    </p:spTree>
    <p:extLst>
      <p:ext uri="{BB962C8B-B14F-4D97-AF65-F5344CB8AC3E}">
        <p14:creationId xmlns:p14="http://schemas.microsoft.com/office/powerpoint/2010/main" val="19134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Garamond" charset="0"/>
                <a:ea typeface="Garamond" charset="0"/>
                <a:cs typeface="Garamond" charset="0"/>
              </a:rPr>
              <a:t>When do I go up for promotion?</a:t>
            </a:r>
          </a:p>
        </p:txBody>
      </p:sp>
      <p:sp>
        <p:nvSpPr>
          <p:cNvPr id="3" name="Content Placeholder 2"/>
          <p:cNvSpPr>
            <a:spLocks noGrp="1"/>
          </p:cNvSpPr>
          <p:nvPr>
            <p:ph idx="1"/>
          </p:nvPr>
        </p:nvSpPr>
        <p:spPr>
          <a:xfrm>
            <a:off x="2592925" y="1258957"/>
            <a:ext cx="9287714" cy="5599043"/>
          </a:xfrm>
        </p:spPr>
        <p:txBody>
          <a:bodyPr>
            <a:normAutofit fontScale="77500" lnSpcReduction="20000"/>
          </a:bodyPr>
          <a:lstStyle/>
          <a:p>
            <a:pPr defTabSz="914400">
              <a:spcBef>
                <a:spcPts val="0"/>
              </a:spcBef>
              <a:buClrTx/>
            </a:pPr>
            <a:r>
              <a:rPr lang="en-US" sz="3000" dirty="0">
                <a:latin typeface="Garamond" charset="0"/>
                <a:ea typeface="Garamond" charset="0"/>
                <a:cs typeface="Garamond" charset="0"/>
              </a:rPr>
              <a:t>Typically, 6 years in rank or longer. Emphasis on normative 6 year timeframe.</a:t>
            </a:r>
          </a:p>
          <a:p>
            <a:pPr defTabSz="914400">
              <a:spcBef>
                <a:spcPts val="0"/>
              </a:spcBef>
              <a:buClrTx/>
            </a:pPr>
            <a:endParaRPr lang="en-US" sz="3000" dirty="0">
              <a:latin typeface="Garamond" charset="0"/>
              <a:ea typeface="Garamond" charset="0"/>
              <a:cs typeface="Garamond" charset="0"/>
            </a:endParaRPr>
          </a:p>
          <a:p>
            <a:pPr defTabSz="914400">
              <a:spcBef>
                <a:spcPts val="0"/>
              </a:spcBef>
              <a:buClrTx/>
            </a:pPr>
            <a:r>
              <a:rPr lang="en-US" sz="3000" dirty="0">
                <a:latin typeface="Garamond" charset="0"/>
                <a:ea typeface="Garamond" charset="0"/>
                <a:cs typeface="Garamond" charset="0"/>
              </a:rPr>
              <a:t>There is no “up-or-out” review for professional-track faculty members. </a:t>
            </a:r>
          </a:p>
          <a:p>
            <a:pPr defTabSz="914400">
              <a:spcBef>
                <a:spcPts val="0"/>
              </a:spcBef>
              <a:buClrTx/>
            </a:pPr>
            <a:endParaRPr lang="en-US" sz="3000" dirty="0">
              <a:latin typeface="Garamond" charset="0"/>
              <a:ea typeface="Garamond" charset="0"/>
              <a:cs typeface="Garamond" charset="0"/>
            </a:endParaRPr>
          </a:p>
          <a:p>
            <a:pPr defTabSz="914400">
              <a:spcBef>
                <a:spcPts val="0"/>
              </a:spcBef>
              <a:buClrTx/>
            </a:pPr>
            <a:r>
              <a:rPr lang="en-US" sz="3000" dirty="0">
                <a:latin typeface="Garamond" charset="0"/>
                <a:ea typeface="Garamond" charset="0"/>
                <a:cs typeface="Garamond" charset="0"/>
              </a:rPr>
              <a:t>Cumulative service in rank may be either full time or part time.</a:t>
            </a:r>
          </a:p>
          <a:p>
            <a:pPr defTabSz="914400">
              <a:spcBef>
                <a:spcPts val="0"/>
              </a:spcBef>
              <a:buClrTx/>
            </a:pPr>
            <a:endParaRPr lang="en-US" sz="3000" dirty="0">
              <a:latin typeface="Garamond" charset="0"/>
              <a:ea typeface="Garamond" charset="0"/>
              <a:cs typeface="Garamond" charset="0"/>
            </a:endParaRPr>
          </a:p>
          <a:p>
            <a:pPr defTabSz="914400">
              <a:spcBef>
                <a:spcPts val="0"/>
              </a:spcBef>
              <a:buClrTx/>
            </a:pPr>
            <a:r>
              <a:rPr lang="en-US" sz="3000" dirty="0">
                <a:latin typeface="Garamond" charset="0"/>
                <a:ea typeface="Garamond" charset="0"/>
                <a:cs typeface="Garamond" charset="0"/>
              </a:rPr>
              <a:t>Unusual Timings:</a:t>
            </a:r>
            <a:endParaRPr lang="en-US" sz="2800" dirty="0">
              <a:latin typeface="Garamond" charset="0"/>
              <a:ea typeface="Garamond" charset="0"/>
              <a:cs typeface="Garamond" charset="0"/>
            </a:endParaRPr>
          </a:p>
          <a:p>
            <a:pPr lvl="1" defTabSz="914400">
              <a:spcBef>
                <a:spcPts val="0"/>
              </a:spcBef>
              <a:buClrTx/>
            </a:pPr>
            <a:endParaRPr lang="en-US" sz="3000" dirty="0">
              <a:latin typeface="Garamond" charset="0"/>
              <a:ea typeface="Garamond" charset="0"/>
              <a:cs typeface="Garamond" charset="0"/>
            </a:endParaRPr>
          </a:p>
          <a:p>
            <a:pPr lvl="1" defTabSz="914400">
              <a:spcBef>
                <a:spcPts val="0"/>
              </a:spcBef>
              <a:buClrTx/>
            </a:pPr>
            <a:r>
              <a:rPr lang="en-US" sz="2800" dirty="0">
                <a:latin typeface="Garamond" charset="0"/>
                <a:ea typeface="Garamond" charset="0"/>
                <a:cs typeface="Garamond" charset="0"/>
              </a:rPr>
              <a:t>Accelerated Promotion (aka early promotion)</a:t>
            </a:r>
          </a:p>
          <a:p>
            <a:pPr lvl="1" defTabSz="914400">
              <a:spcBef>
                <a:spcPts val="0"/>
              </a:spcBef>
              <a:buClrTx/>
            </a:pPr>
            <a:endParaRPr lang="en-US" sz="2800" dirty="0">
              <a:latin typeface="Garamond" charset="0"/>
              <a:ea typeface="Garamond" charset="0"/>
              <a:cs typeface="Garamond" charset="0"/>
            </a:endParaRPr>
          </a:p>
          <a:p>
            <a:pPr lvl="1" defTabSz="914400">
              <a:spcBef>
                <a:spcPts val="0"/>
              </a:spcBef>
              <a:buClrTx/>
            </a:pPr>
            <a:r>
              <a:rPr lang="en-US" sz="2800" dirty="0">
                <a:latin typeface="Garamond" charset="0"/>
                <a:ea typeface="Garamond" charset="0"/>
                <a:cs typeface="Garamond" charset="0"/>
              </a:rPr>
              <a:t>Minimum 2 years of qualifying service at UT Austin</a:t>
            </a:r>
          </a:p>
          <a:p>
            <a:pPr lvl="1" defTabSz="914400">
              <a:spcBef>
                <a:spcPts val="0"/>
              </a:spcBef>
              <a:buClrTx/>
            </a:pPr>
            <a:endParaRPr lang="en-US" sz="2800" dirty="0">
              <a:latin typeface="Garamond" charset="0"/>
              <a:ea typeface="Garamond" charset="0"/>
              <a:cs typeface="Garamond" charset="0"/>
            </a:endParaRPr>
          </a:p>
          <a:p>
            <a:pPr lvl="1" defTabSz="914400">
              <a:spcBef>
                <a:spcPts val="0"/>
              </a:spcBef>
              <a:buClrTx/>
            </a:pPr>
            <a:r>
              <a:rPr lang="en-US" sz="2800" dirty="0">
                <a:latin typeface="Garamond" charset="0"/>
                <a:ea typeface="Garamond" charset="0"/>
                <a:cs typeface="Garamond" charset="0"/>
              </a:rPr>
              <a:t>Electing up to 3 years of prior service in same rank at previous institution (Deadline: Feb 1 before you go up for promotion)</a:t>
            </a:r>
          </a:p>
          <a:p>
            <a:pPr lvl="1" defTabSz="914400">
              <a:spcBef>
                <a:spcPts val="0"/>
              </a:spcBef>
              <a:buClrTx/>
            </a:pPr>
            <a:endParaRPr lang="en-US" sz="2800" dirty="0">
              <a:latin typeface="Garamond" charset="0"/>
              <a:ea typeface="Garamond" charset="0"/>
              <a:cs typeface="Garamond" charset="0"/>
            </a:endParaRPr>
          </a:p>
          <a:p>
            <a:pPr lvl="1" defTabSz="914400">
              <a:spcBef>
                <a:spcPts val="0"/>
              </a:spcBef>
              <a:buClrTx/>
            </a:pPr>
            <a:r>
              <a:rPr lang="en-US" sz="2800" dirty="0">
                <a:latin typeface="Garamond" charset="0"/>
                <a:ea typeface="Garamond" charset="0"/>
                <a:cs typeface="Garamond" charset="0"/>
              </a:rPr>
              <a:t>Right to compel case for consideration after 10 years in rank</a:t>
            </a:r>
          </a:p>
          <a:p>
            <a:pPr defTabSz="914400">
              <a:spcBef>
                <a:spcPts val="0"/>
              </a:spcBef>
              <a:buClrTx/>
            </a:pPr>
            <a:endParaRPr lang="en-US" sz="3000" dirty="0">
              <a:latin typeface="Garamond" charset="0"/>
              <a:ea typeface="Garamond" charset="0"/>
              <a:cs typeface="Garamond" charset="0"/>
            </a:endParaRPr>
          </a:p>
          <a:p>
            <a:pPr defTabSz="914400">
              <a:spcBef>
                <a:spcPts val="0"/>
              </a:spcBef>
              <a:buClrTx/>
            </a:pPr>
            <a:r>
              <a:rPr lang="en-US" sz="3000" dirty="0">
                <a:latin typeface="Garamond" charset="0"/>
                <a:ea typeface="Garamond" charset="0"/>
                <a:cs typeface="Garamond" charset="0"/>
              </a:rPr>
              <a:t>You must request promotion review </a:t>
            </a:r>
            <a:r>
              <a:rPr lang="en-US" sz="3000" u="sng" dirty="0">
                <a:latin typeface="Garamond" charset="0"/>
                <a:ea typeface="Garamond" charset="0"/>
                <a:cs typeface="Garamond" charset="0"/>
              </a:rPr>
              <a:t>by writing to the chair</a:t>
            </a:r>
            <a:r>
              <a:rPr lang="en-US" sz="3000" dirty="0">
                <a:latin typeface="Garamond" charset="0"/>
                <a:ea typeface="Garamond" charset="0"/>
                <a:cs typeface="Garamond" charset="0"/>
              </a:rPr>
              <a:t> or EC/BC in the spring semester before the fall semester that your case would be reviewed.</a:t>
            </a:r>
          </a:p>
        </p:txBody>
      </p:sp>
    </p:spTree>
    <p:extLst>
      <p:ext uri="{BB962C8B-B14F-4D97-AF65-F5344CB8AC3E}">
        <p14:creationId xmlns:p14="http://schemas.microsoft.com/office/powerpoint/2010/main" val="3966066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3175"/>
          </a:xfrm>
        </p:spPr>
        <p:txBody>
          <a:bodyPr/>
          <a:lstStyle/>
          <a:p>
            <a:pPr algn="ctr"/>
            <a:r>
              <a:rPr lang="en-US" b="1" dirty="0">
                <a:latin typeface="Garamond" charset="0"/>
                <a:ea typeface="Garamond" charset="0"/>
                <a:cs typeface="Garamond" charset="0"/>
              </a:rPr>
              <a:t>How to get advice on when to go up</a:t>
            </a:r>
          </a:p>
        </p:txBody>
      </p:sp>
      <p:sp>
        <p:nvSpPr>
          <p:cNvPr id="3" name="Content Placeholder 2"/>
          <p:cNvSpPr>
            <a:spLocks noGrp="1"/>
          </p:cNvSpPr>
          <p:nvPr>
            <p:ph idx="1"/>
          </p:nvPr>
        </p:nvSpPr>
        <p:spPr>
          <a:xfrm>
            <a:off x="1993187" y="1325367"/>
            <a:ext cx="9945384" cy="5352836"/>
          </a:xfrm>
        </p:spPr>
        <p:txBody>
          <a:bodyPr>
            <a:normAutofit/>
          </a:bodyPr>
          <a:lstStyle/>
          <a:p>
            <a:pPr marL="0" indent="0" defTabSz="914400">
              <a:spcBef>
                <a:spcPts val="0"/>
              </a:spcBef>
              <a:buClrTx/>
              <a:buNone/>
              <a:defRPr/>
            </a:pPr>
            <a:r>
              <a:rPr lang="en-US" sz="3000" dirty="0">
                <a:latin typeface="Garamond" charset="0"/>
                <a:ea typeface="Garamond" charset="0"/>
                <a:cs typeface="Garamond" charset="0"/>
              </a:rPr>
              <a:t>Seek out sensible mentoring and advocacy from senior faculty who know standards for promotion in your or a related field.</a:t>
            </a:r>
          </a:p>
          <a:p>
            <a:pPr marL="0" indent="0" defTabSz="914400">
              <a:spcBef>
                <a:spcPts val="0"/>
              </a:spcBef>
              <a:buClrTx/>
              <a:buNone/>
              <a:defRPr/>
            </a:pPr>
            <a:endParaRPr lang="en-US" sz="3000" b="1"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Pay attention to CIS/CES results (6 years worth)</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Peer observations (3)</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From EC/BC and chair during annual review process</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Be proactive</a:t>
            </a:r>
          </a:p>
          <a:p>
            <a:pPr marL="0" indent="0" defTabSz="914400">
              <a:spcBef>
                <a:spcPts val="0"/>
              </a:spcBef>
              <a:buClrTx/>
              <a:buNone/>
              <a:defRPr/>
            </a:pPr>
            <a:endParaRPr lang="en-US" sz="3000" dirty="0">
              <a:latin typeface="Garamond" charset="0"/>
              <a:ea typeface="Garamond" charset="0"/>
              <a:cs typeface="Garamond" charset="0"/>
            </a:endParaRPr>
          </a:p>
        </p:txBody>
      </p:sp>
    </p:spTree>
    <p:extLst>
      <p:ext uri="{BB962C8B-B14F-4D97-AF65-F5344CB8AC3E}">
        <p14:creationId xmlns:p14="http://schemas.microsoft.com/office/powerpoint/2010/main" val="161145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3175"/>
          </a:xfrm>
        </p:spPr>
        <p:txBody>
          <a:bodyPr/>
          <a:lstStyle/>
          <a:p>
            <a:pPr algn="ctr"/>
            <a:r>
              <a:rPr lang="en-US" b="1" dirty="0">
                <a:latin typeface="Garamond" charset="0"/>
                <a:ea typeface="Garamond" charset="0"/>
                <a:cs typeface="Garamond" charset="0"/>
              </a:rPr>
              <a:t>Steps to do years in advance</a:t>
            </a:r>
          </a:p>
        </p:txBody>
      </p:sp>
      <p:sp>
        <p:nvSpPr>
          <p:cNvPr id="3" name="Content Placeholder 2"/>
          <p:cNvSpPr>
            <a:spLocks noGrp="1"/>
          </p:cNvSpPr>
          <p:nvPr>
            <p:ph idx="1"/>
          </p:nvPr>
        </p:nvSpPr>
        <p:spPr>
          <a:xfrm>
            <a:off x="1993187" y="1325366"/>
            <a:ext cx="9945384" cy="5532633"/>
          </a:xfrm>
        </p:spPr>
        <p:txBody>
          <a:bodyPr>
            <a:normAutofit fontScale="70000" lnSpcReduction="20000"/>
          </a:bodyPr>
          <a:lstStyle/>
          <a:p>
            <a:pPr marL="0" indent="0" defTabSz="914400">
              <a:spcBef>
                <a:spcPts val="0"/>
              </a:spcBef>
              <a:buClrTx/>
              <a:buNone/>
              <a:defRPr/>
            </a:pPr>
            <a:r>
              <a:rPr lang="en-US" sz="3000" dirty="0">
                <a:latin typeface="Garamond" charset="0"/>
                <a:ea typeface="Garamond" charset="0"/>
                <a:cs typeface="Garamond" charset="0"/>
              </a:rPr>
              <a:t>Revise CV regularly following the requirements in the P&amp;T guidelines to document as you go</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Ensure the peer observations (3) get assigned and completed</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Review and make changes based on CIS/CES written comments every semester</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Continually update, experiment, and change your teaching</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Use the faculty annual review process to familiarize the EC/BC with your work and to determine how to effectively represent and explain your work and its impact to your EC/BC. (CV, statements, solicit feedback)</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Seek out new teaching opportunities to demonstrate breadth</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Seek out and be effective on committees or administrative roles</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Continue your professional activity and/or keep up with your field, but remember that teaching is your primary responsibility</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r>
              <a:rPr lang="en-US" sz="3000" dirty="0">
                <a:latin typeface="Garamond" charset="0"/>
                <a:ea typeface="Garamond" charset="0"/>
                <a:cs typeface="Garamond" charset="0"/>
              </a:rPr>
              <a:t>Keep up with your current and former students (so you have evidence of student outcomes)</a:t>
            </a:r>
          </a:p>
        </p:txBody>
      </p:sp>
    </p:spTree>
    <p:extLst>
      <p:ext uri="{BB962C8B-B14F-4D97-AF65-F5344CB8AC3E}">
        <p14:creationId xmlns:p14="http://schemas.microsoft.com/office/powerpoint/2010/main" val="1307567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6219" y="2799152"/>
            <a:ext cx="9588843" cy="4707924"/>
          </a:xfrm>
        </p:spPr>
        <p:txBody>
          <a:bodyPr>
            <a:normAutofit/>
          </a:bodyPr>
          <a:lstStyle/>
          <a:p>
            <a:pPr marL="0" lvl="0" indent="0" algn="ctr" defTabSz="914400">
              <a:spcBef>
                <a:spcPts val="0"/>
              </a:spcBef>
              <a:buClrTx/>
              <a:buNone/>
            </a:pPr>
            <a:r>
              <a:rPr lang="en-US" sz="6000" b="1" dirty="0">
                <a:latin typeface="Garamond" charset="0"/>
                <a:ea typeface="Garamond" charset="0"/>
                <a:cs typeface="Garamond" charset="0"/>
              </a:rPr>
              <a:t>Questions?</a:t>
            </a:r>
            <a:endParaRPr lang="en-US" sz="6000" b="1" dirty="0">
              <a:latin typeface="Garamond" charset="0"/>
              <a:ea typeface="Garamond" charset="0"/>
              <a:cs typeface="Garamond" charset="0"/>
              <a:sym typeface="Wingdings"/>
            </a:endParaRPr>
          </a:p>
        </p:txBody>
      </p:sp>
    </p:spTree>
    <p:extLst>
      <p:ext uri="{BB962C8B-B14F-4D97-AF65-F5344CB8AC3E}">
        <p14:creationId xmlns:p14="http://schemas.microsoft.com/office/powerpoint/2010/main" val="48275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7490"/>
          </a:xfrm>
        </p:spPr>
        <p:txBody>
          <a:bodyPr>
            <a:normAutofit/>
          </a:bodyPr>
          <a:lstStyle/>
          <a:p>
            <a:pPr algn="ctr"/>
            <a:r>
              <a:rPr lang="en-US" b="1" dirty="0">
                <a:latin typeface="Garamond" charset="0"/>
                <a:ea typeface="Garamond" charset="0"/>
                <a:cs typeface="Garamond" charset="0"/>
              </a:rPr>
              <a:t>Assembling a good-looking dossier</a:t>
            </a:r>
          </a:p>
        </p:txBody>
      </p:sp>
      <p:sp>
        <p:nvSpPr>
          <p:cNvPr id="3" name="Content Placeholder 2"/>
          <p:cNvSpPr>
            <a:spLocks noGrp="1"/>
          </p:cNvSpPr>
          <p:nvPr>
            <p:ph idx="1"/>
          </p:nvPr>
        </p:nvSpPr>
        <p:spPr>
          <a:xfrm>
            <a:off x="2589212" y="1371600"/>
            <a:ext cx="8915400" cy="5486400"/>
          </a:xfrm>
        </p:spPr>
        <p:txBody>
          <a:bodyPr>
            <a:normAutofit fontScale="92500" lnSpcReduction="20000"/>
          </a:bodyPr>
          <a:lstStyle/>
          <a:p>
            <a:r>
              <a:rPr lang="en-US" sz="3200" dirty="0">
                <a:latin typeface="Garamond" panose="02020404030301010803" pitchFamily="18" charset="0"/>
              </a:rPr>
              <a:t>Read and follow the P&amp;T guidelines for the specific year when you go up for promotion</a:t>
            </a:r>
          </a:p>
          <a:p>
            <a:r>
              <a:rPr lang="en-US" sz="3200" dirty="0">
                <a:latin typeface="Garamond" panose="02020404030301010803" pitchFamily="18" charset="0"/>
              </a:rPr>
              <a:t>The CV is important</a:t>
            </a:r>
          </a:p>
          <a:p>
            <a:r>
              <a:rPr lang="en-US" sz="3200" dirty="0">
                <a:latin typeface="Garamond" panose="02020404030301010803" pitchFamily="18" charset="0"/>
              </a:rPr>
              <a:t>Think about what is “above the fold”</a:t>
            </a:r>
          </a:p>
          <a:p>
            <a:r>
              <a:rPr lang="en-US" sz="3200" dirty="0">
                <a:latin typeface="Garamond" panose="02020404030301010803" pitchFamily="18" charset="0"/>
              </a:rPr>
              <a:t>Write for an academic, but non-expert-in-your-field audience</a:t>
            </a:r>
          </a:p>
          <a:p>
            <a:r>
              <a:rPr lang="en-US" sz="3200" dirty="0">
                <a:latin typeface="Garamond" panose="02020404030301010803" pitchFamily="18" charset="0"/>
              </a:rPr>
              <a:t>Have others read and edit your statements</a:t>
            </a:r>
          </a:p>
          <a:p>
            <a:r>
              <a:rPr lang="en-US" sz="3200" dirty="0">
                <a:latin typeface="Garamond" panose="02020404030301010803" pitchFamily="18" charset="0"/>
              </a:rPr>
              <a:t>The content should matter more than the presentation, but you don’t want to make it hard for the readers</a:t>
            </a:r>
          </a:p>
          <a:p>
            <a:r>
              <a:rPr lang="en-US" sz="3200" dirty="0">
                <a:latin typeface="Garamond" panose="02020404030301010803" pitchFamily="18" charset="0"/>
              </a:rPr>
              <a:t>Department staff help with assembling the dossier, but it is </a:t>
            </a:r>
            <a:r>
              <a:rPr lang="en-US" sz="3200" u="sng" dirty="0">
                <a:latin typeface="Garamond" panose="02020404030301010803" pitchFamily="18" charset="0"/>
              </a:rPr>
              <a:t>your</a:t>
            </a:r>
            <a:r>
              <a:rPr lang="en-US" sz="3200" dirty="0">
                <a:latin typeface="Garamond" panose="02020404030301010803" pitchFamily="18" charset="0"/>
              </a:rPr>
              <a:t> dossier and </a:t>
            </a:r>
            <a:r>
              <a:rPr lang="en-US" sz="3200" u="sng" dirty="0">
                <a:latin typeface="Garamond" panose="02020404030301010803" pitchFamily="18" charset="0"/>
              </a:rPr>
              <a:t>your</a:t>
            </a:r>
            <a:r>
              <a:rPr lang="en-US" sz="3200" dirty="0">
                <a:latin typeface="Garamond" panose="02020404030301010803" pitchFamily="18" charset="0"/>
              </a:rPr>
              <a:t> career and you decide what goes in it</a:t>
            </a:r>
            <a:endParaRPr lang="en-US" sz="3000" dirty="0">
              <a:latin typeface="Garamond" charset="0"/>
              <a:ea typeface="Garamond" charset="0"/>
              <a:cs typeface="Garamond" charset="0"/>
            </a:endParaRP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US" sz="3000" dirty="0">
              <a:latin typeface="Garamond" charset="0"/>
              <a:ea typeface="Garamond" charset="0"/>
              <a:cs typeface="Garamond" charset="0"/>
            </a:endParaRPr>
          </a:p>
        </p:txBody>
      </p:sp>
    </p:spTree>
    <p:extLst>
      <p:ext uri="{BB962C8B-B14F-4D97-AF65-F5344CB8AC3E}">
        <p14:creationId xmlns:p14="http://schemas.microsoft.com/office/powerpoint/2010/main" val="1264901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3175"/>
          </a:xfrm>
        </p:spPr>
        <p:txBody>
          <a:bodyPr/>
          <a:lstStyle/>
          <a:p>
            <a:pPr algn="ctr"/>
            <a:r>
              <a:rPr lang="en-US" b="1" dirty="0">
                <a:latin typeface="Garamond" charset="0"/>
                <a:ea typeface="Garamond" charset="0"/>
                <a:cs typeface="Garamond" charset="0"/>
              </a:rPr>
              <a:t>Enhance your teaching profile</a:t>
            </a:r>
          </a:p>
        </p:txBody>
      </p:sp>
      <p:sp>
        <p:nvSpPr>
          <p:cNvPr id="3" name="Content Placeholder 2"/>
          <p:cNvSpPr>
            <a:spLocks noGrp="1"/>
          </p:cNvSpPr>
          <p:nvPr>
            <p:ph idx="1"/>
          </p:nvPr>
        </p:nvSpPr>
        <p:spPr>
          <a:xfrm>
            <a:off x="2404153" y="1292181"/>
            <a:ext cx="9787847" cy="5460715"/>
          </a:xfrm>
        </p:spPr>
        <p:txBody>
          <a:bodyPr>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3000" dirty="0">
              <a:latin typeface="Garamond" charset="0"/>
              <a:ea typeface="Garamond" charset="0"/>
              <a:cs typeface="Garamond" charset="0"/>
            </a:endParaRPr>
          </a:p>
          <a:p>
            <a:pPr lvl="0" defTabSz="914400">
              <a:spcBef>
                <a:spcPts val="0"/>
              </a:spcBef>
              <a:buClrTx/>
              <a:defRPr/>
            </a:pPr>
            <a:r>
              <a:rPr lang="en-US" sz="3000" dirty="0">
                <a:latin typeface="Garamond" charset="0"/>
                <a:ea typeface="Garamond" charset="0"/>
                <a:cs typeface="Garamond" charset="0"/>
              </a:rPr>
              <a:t>Seek out new teaching responsibilities, broaden course offerings, pioneer innovations in teaching methods, revise curriculum and syllabi regularly, use new technology in your teaching field.</a:t>
            </a:r>
          </a:p>
          <a:p>
            <a:pPr lvl="0" defTabSz="914400">
              <a:spcBef>
                <a:spcPts val="0"/>
              </a:spcBef>
              <a:buClrTx/>
              <a:defRPr/>
            </a:pPr>
            <a:endParaRPr lang="en-US" sz="3000" dirty="0">
              <a:latin typeface="Garamond" charset="0"/>
              <a:ea typeface="Garamond" charset="0"/>
              <a:cs typeface="Garamond" charset="0"/>
            </a:endParaRPr>
          </a:p>
          <a:p>
            <a:pPr lvl="0" defTabSz="914400">
              <a:spcBef>
                <a:spcPts val="0"/>
              </a:spcBef>
              <a:buClrTx/>
              <a:defRPr/>
            </a:pPr>
            <a:r>
              <a:rPr lang="en-US" sz="3000" dirty="0">
                <a:latin typeface="Garamond" charset="0"/>
                <a:ea typeface="Garamond" charset="0"/>
                <a:cs typeface="Garamond" charset="0"/>
              </a:rPr>
              <a:t>Review CIS/CES scores every semester. Regularly revise courses to improve CIS and student outcomes.</a:t>
            </a:r>
          </a:p>
          <a:p>
            <a:pPr marL="0" lvl="0" indent="0" defTabSz="914400">
              <a:spcBef>
                <a:spcPts val="0"/>
              </a:spcBef>
              <a:buClrTx/>
              <a:buNone/>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Offer independent studies. Offer signature courses, where appropriate.</a:t>
            </a:r>
          </a:p>
          <a:p>
            <a:pPr lvl="0" defTabSz="914400">
              <a:spcBef>
                <a:spcPts val="0"/>
              </a:spcBef>
              <a:buClrTx/>
              <a:defRPr/>
            </a:pPr>
            <a:endParaRPr lang="en-US" sz="3000" dirty="0">
              <a:latin typeface="Garamond" charset="0"/>
              <a:ea typeface="Garamond" charset="0"/>
              <a:cs typeface="Garamond" charset="0"/>
            </a:endParaRPr>
          </a:p>
          <a:p>
            <a:pPr lvl="0" defTabSz="914400">
              <a:spcBef>
                <a:spcPts val="0"/>
              </a:spcBef>
              <a:buClrTx/>
              <a:defRPr/>
            </a:pPr>
            <a:r>
              <a:rPr lang="en-US" sz="3000" dirty="0">
                <a:latin typeface="Garamond" charset="0"/>
                <a:ea typeface="Garamond" charset="0"/>
                <a:cs typeface="Garamond" charset="0"/>
              </a:rPr>
              <a:t>Increase student demand/enrollment in your courses by developing popular courses and teaching them well.</a:t>
            </a:r>
          </a:p>
          <a:p>
            <a:pPr lvl="0" defTabSz="914400">
              <a:spcBef>
                <a:spcPts val="0"/>
              </a:spcBef>
              <a:buClrTx/>
              <a:defRPr/>
            </a:pPr>
            <a:endParaRPr lang="en-US" sz="3000" dirty="0">
              <a:latin typeface="Garamond" charset="0"/>
              <a:ea typeface="Garamond" charset="0"/>
              <a:cs typeface="Garamond" charset="0"/>
            </a:endParaRPr>
          </a:p>
          <a:p>
            <a:pPr lvl="0" defTabSz="914400">
              <a:spcBef>
                <a:spcPts val="0"/>
              </a:spcBef>
              <a:buClrTx/>
              <a:defRPr/>
            </a:pPr>
            <a:r>
              <a:rPr lang="en-US" sz="3000" dirty="0">
                <a:latin typeface="Garamond" charset="0"/>
                <a:ea typeface="Garamond" charset="0"/>
                <a:cs typeface="Garamond" charset="0"/>
              </a:rPr>
              <a:t>Maintain a Teaching Portfolio that documents your curricular innovations, experiments, outcomes (good and bad), and highlights teaching excellence.</a:t>
            </a:r>
          </a:p>
          <a:p>
            <a:pPr lvl="0" defTabSz="914400">
              <a:spcBef>
                <a:spcPts val="0"/>
              </a:spcBef>
              <a:buClrTx/>
              <a:defRPr/>
            </a:pPr>
            <a:endParaRPr lang="en-US" sz="3000" dirty="0">
              <a:latin typeface="Garamond" charset="0"/>
              <a:ea typeface="Garamond" charset="0"/>
              <a:cs typeface="Garamond" charset="0"/>
            </a:endParaRPr>
          </a:p>
          <a:p>
            <a:pPr lvl="0" defTabSz="914400">
              <a:spcBef>
                <a:spcPts val="0"/>
              </a:spcBef>
              <a:buClrTx/>
              <a:defRPr/>
            </a:pPr>
            <a:r>
              <a:rPr lang="en-US" sz="3000" dirty="0">
                <a:latin typeface="Garamond" charset="0"/>
                <a:ea typeface="Garamond" charset="0"/>
                <a:cs typeface="Garamond" charset="0"/>
              </a:rPr>
              <a:t>Attend professional development or academic conferences to improve your teaching and keep up with trends in the field.</a:t>
            </a:r>
          </a:p>
        </p:txBody>
      </p:sp>
    </p:spTree>
    <p:extLst>
      <p:ext uri="{BB962C8B-B14F-4D97-AF65-F5344CB8AC3E}">
        <p14:creationId xmlns:p14="http://schemas.microsoft.com/office/powerpoint/2010/main" val="194289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3175"/>
          </a:xfrm>
        </p:spPr>
        <p:txBody>
          <a:bodyPr/>
          <a:lstStyle/>
          <a:p>
            <a:pPr algn="ctr"/>
            <a:r>
              <a:rPr lang="en-US" b="1" dirty="0">
                <a:latin typeface="Garamond" charset="0"/>
                <a:ea typeface="Garamond" charset="0"/>
                <a:cs typeface="Garamond" charset="0"/>
              </a:rPr>
              <a:t>Enhance your service profile</a:t>
            </a:r>
          </a:p>
        </p:txBody>
      </p:sp>
      <p:sp>
        <p:nvSpPr>
          <p:cNvPr id="3" name="Content Placeholder 2"/>
          <p:cNvSpPr>
            <a:spLocks noGrp="1"/>
          </p:cNvSpPr>
          <p:nvPr>
            <p:ph idx="1"/>
          </p:nvPr>
        </p:nvSpPr>
        <p:spPr>
          <a:xfrm>
            <a:off x="2404153" y="1397285"/>
            <a:ext cx="9787847" cy="5460715"/>
          </a:xfrm>
        </p:spPr>
        <p:txBody>
          <a:bodyPr>
            <a:normAutofit/>
          </a:bodyPr>
          <a:lstStyle/>
          <a:p>
            <a:pPr marL="0" lvl="0" indent="0" defTabSz="914400">
              <a:spcBef>
                <a:spcPts val="0"/>
              </a:spcBef>
              <a:buClrTx/>
              <a:buNone/>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Seek out and accept appointment to department, college, and university committees, including serving as committee chair or in a leadership role (program head, etc.) Participate in national or regional scholarly or professional organizations and conferences in your field.</a:t>
            </a:r>
          </a:p>
        </p:txBody>
      </p:sp>
    </p:spTree>
    <p:extLst>
      <p:ext uri="{BB962C8B-B14F-4D97-AF65-F5344CB8AC3E}">
        <p14:creationId xmlns:p14="http://schemas.microsoft.com/office/powerpoint/2010/main" val="90090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3175"/>
          </a:xfrm>
        </p:spPr>
        <p:txBody>
          <a:bodyPr/>
          <a:lstStyle/>
          <a:p>
            <a:pPr algn="ctr"/>
            <a:r>
              <a:rPr lang="en-US" b="1" dirty="0">
                <a:latin typeface="Garamond" charset="0"/>
                <a:ea typeface="Garamond" charset="0"/>
                <a:cs typeface="Garamond" charset="0"/>
              </a:rPr>
              <a:t>Enhance your mentoring profile</a:t>
            </a:r>
          </a:p>
        </p:txBody>
      </p:sp>
      <p:sp>
        <p:nvSpPr>
          <p:cNvPr id="3" name="Content Placeholder 2"/>
          <p:cNvSpPr>
            <a:spLocks noGrp="1"/>
          </p:cNvSpPr>
          <p:nvPr>
            <p:ph idx="1"/>
          </p:nvPr>
        </p:nvSpPr>
        <p:spPr>
          <a:xfrm>
            <a:off x="2404153" y="1155547"/>
            <a:ext cx="9787847" cy="5460715"/>
          </a:xfrm>
        </p:spPr>
        <p:txBody>
          <a:bodyPr>
            <a:normAutofit lnSpcReduction="10000"/>
          </a:bodyPr>
          <a:lstStyle/>
          <a:p>
            <a:pPr marL="0" lvl="0" indent="0" defTabSz="914400">
              <a:spcBef>
                <a:spcPts val="0"/>
              </a:spcBef>
              <a:buClrTx/>
              <a:buNone/>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Stay in touch with your students, past and present.</a:t>
            </a:r>
          </a:p>
          <a:p>
            <a:pPr defTabSz="914400">
              <a:spcBef>
                <a:spcPts val="0"/>
              </a:spcBef>
              <a:buClrTx/>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Document any jobs you help them get after graduation. Develop a list of students you mentored directly and what jobs, internships, graduate programs they are now doing (or that you helped them get) after graduation.</a:t>
            </a:r>
          </a:p>
          <a:p>
            <a:pPr defTabSz="914400">
              <a:spcBef>
                <a:spcPts val="0"/>
              </a:spcBef>
              <a:buClrTx/>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Mentor your students successfully to professional or academic outcomes and document it.</a:t>
            </a:r>
          </a:p>
          <a:p>
            <a:pPr defTabSz="914400">
              <a:spcBef>
                <a:spcPts val="0"/>
              </a:spcBef>
              <a:buClrTx/>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Document mentorship activity you do for peer faculty or professionals.</a:t>
            </a:r>
          </a:p>
        </p:txBody>
      </p:sp>
    </p:spTree>
    <p:extLst>
      <p:ext uri="{BB962C8B-B14F-4D97-AF65-F5344CB8AC3E}">
        <p14:creationId xmlns:p14="http://schemas.microsoft.com/office/powerpoint/2010/main" val="1372070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5917"/>
          </a:xfrm>
        </p:spPr>
        <p:txBody>
          <a:bodyPr/>
          <a:lstStyle/>
          <a:p>
            <a:pPr algn="ctr"/>
            <a:r>
              <a:rPr lang="en-US" b="1" dirty="0">
                <a:latin typeface="Garamond" charset="0"/>
                <a:ea typeface="Garamond" charset="0"/>
                <a:cs typeface="Garamond" charset="0"/>
              </a:rPr>
              <a:t>Where to go </a:t>
            </a:r>
            <a:r>
              <a:rPr lang="en-US" b="1">
                <a:latin typeface="Garamond" charset="0"/>
                <a:ea typeface="Garamond" charset="0"/>
                <a:cs typeface="Garamond" charset="0"/>
              </a:rPr>
              <a:t>with questions/concerns</a:t>
            </a:r>
            <a:endParaRPr lang="en-US" b="1" dirty="0">
              <a:latin typeface="Garamond" charset="0"/>
              <a:ea typeface="Garamond" charset="0"/>
              <a:cs typeface="Garamond" charset="0"/>
            </a:endParaRPr>
          </a:p>
        </p:txBody>
      </p:sp>
      <p:sp>
        <p:nvSpPr>
          <p:cNvPr id="3" name="Content Placeholder 2"/>
          <p:cNvSpPr>
            <a:spLocks noGrp="1"/>
          </p:cNvSpPr>
          <p:nvPr>
            <p:ph idx="1"/>
          </p:nvPr>
        </p:nvSpPr>
        <p:spPr>
          <a:xfrm>
            <a:off x="2589212" y="1582219"/>
            <a:ext cx="9400730" cy="5116531"/>
          </a:xfrm>
        </p:spPr>
        <p:txBody>
          <a:bodyPr>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Your chair/director:</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Susan Rather, Chair, Department of Art and Art History</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Peter Carpenter, Chair, Department of Theatre and Dance</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Susan Thomas, Director, Butler School of Music</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Kate Canales, Chair, Design</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Michael Baker, Department of Arts and Entertainment </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Technologies</a:t>
            </a:r>
          </a:p>
          <a:p>
            <a:pPr marL="0" marR="0" lvl="0" indent="0" defTabSz="914400" eaLnBrk="1" fontAlgn="auto" latinLnBrk="0" hangingPunct="1">
              <a:lnSpc>
                <a:spcPct val="100000"/>
              </a:lnSpc>
              <a:spcBef>
                <a:spcPts val="0"/>
              </a:spcBef>
              <a:spcAft>
                <a:spcPts val="0"/>
              </a:spcAft>
              <a:buClrTx/>
              <a:buSzTx/>
              <a:buFontTx/>
              <a:buNone/>
              <a:tabLst/>
              <a:defRPr/>
            </a:pPr>
            <a:endParaRPr lang="en-US" sz="3000" dirty="0">
              <a:latin typeface="Garamond" charset="0"/>
              <a:ea typeface="Garamond" charset="0"/>
              <a:cs typeface="Garamond"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Your faculty affairs coordinator:</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Anita Bennett, Department of Art and Art History</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Cassie Gholston, Department of Theatre and Dance</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Andrea Melendez, Butler School of Music</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Cameron Weed, Department of Design</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	Cameron Weed, Department of Arts and Entertainment Technologies</a:t>
            </a:r>
          </a:p>
          <a:p>
            <a:pPr marL="0" marR="0" lvl="0" indent="0" defTabSz="914400" eaLnBrk="1" fontAlgn="auto" latinLnBrk="0" hangingPunct="1">
              <a:lnSpc>
                <a:spcPct val="100000"/>
              </a:lnSpc>
              <a:spcBef>
                <a:spcPts val="0"/>
              </a:spcBef>
              <a:spcAft>
                <a:spcPts val="0"/>
              </a:spcAft>
              <a:buClrTx/>
              <a:buSzTx/>
              <a:buFontTx/>
              <a:buNone/>
              <a:tabLst/>
              <a:defRPr/>
            </a:pPr>
            <a:endParaRPr lang="en-US" sz="3000" dirty="0">
              <a:latin typeface="Garamond" charset="0"/>
              <a:ea typeface="Garamond" charset="0"/>
              <a:cs typeface="Garamond"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Ramón Rivera-Servera, Dean</a:t>
            </a: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Tim Creswick, Director of Faculty Advancement</a:t>
            </a:r>
          </a:p>
        </p:txBody>
      </p:sp>
    </p:spTree>
    <p:extLst>
      <p:ext uri="{BB962C8B-B14F-4D97-AF65-F5344CB8AC3E}">
        <p14:creationId xmlns:p14="http://schemas.microsoft.com/office/powerpoint/2010/main" val="188532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E247-7302-E64F-AF55-25D5AF79D232}"/>
              </a:ext>
            </a:extLst>
          </p:cNvPr>
          <p:cNvSpPr>
            <a:spLocks noGrp="1"/>
          </p:cNvSpPr>
          <p:nvPr>
            <p:ph type="title"/>
          </p:nvPr>
        </p:nvSpPr>
        <p:spPr>
          <a:xfrm>
            <a:off x="2592925" y="624110"/>
            <a:ext cx="8911687" cy="777970"/>
          </a:xfrm>
        </p:spPr>
        <p:txBody>
          <a:bodyPr>
            <a:normAutofit/>
          </a:bodyPr>
          <a:lstStyle/>
          <a:p>
            <a:pPr algn="ctr"/>
            <a:r>
              <a:rPr lang="en-US" b="1" dirty="0">
                <a:latin typeface="Garamond" panose="02020404030301010803" pitchFamily="18" charset="0"/>
              </a:rPr>
              <a:t>Why seek promotion?</a:t>
            </a:r>
          </a:p>
        </p:txBody>
      </p:sp>
      <p:sp>
        <p:nvSpPr>
          <p:cNvPr id="3" name="Content Placeholder 2">
            <a:extLst>
              <a:ext uri="{FF2B5EF4-FFF2-40B4-BE49-F238E27FC236}">
                <a16:creationId xmlns:a16="http://schemas.microsoft.com/office/drawing/2014/main" id="{FBFCA7D4-E9F3-094E-ADDB-CDCFE7013B80}"/>
              </a:ext>
            </a:extLst>
          </p:cNvPr>
          <p:cNvSpPr>
            <a:spLocks noGrp="1"/>
          </p:cNvSpPr>
          <p:nvPr>
            <p:ph idx="1"/>
          </p:nvPr>
        </p:nvSpPr>
        <p:spPr>
          <a:xfrm>
            <a:off x="2589212" y="1528203"/>
            <a:ext cx="8915400" cy="5072293"/>
          </a:xfrm>
        </p:spPr>
        <p:txBody>
          <a:bodyPr>
            <a:normAutofit fontScale="77500" lnSpcReduction="20000"/>
          </a:bodyPr>
          <a:lstStyle/>
          <a:p>
            <a:r>
              <a:rPr lang="en-US" sz="3600" dirty="0">
                <a:latin typeface="Garamond" panose="02020404030301010803" pitchFamily="18" charset="0"/>
              </a:rPr>
              <a:t>Recognition, Reputation, and Respect</a:t>
            </a:r>
          </a:p>
          <a:p>
            <a:endParaRPr lang="en-US" sz="3600" dirty="0">
              <a:latin typeface="Garamond" panose="02020404030301010803" pitchFamily="18" charset="0"/>
            </a:endParaRPr>
          </a:p>
          <a:p>
            <a:r>
              <a:rPr lang="en-US" sz="3600" dirty="0">
                <a:latin typeface="Garamond" panose="02020404030301010803" pitchFamily="18" charset="0"/>
              </a:rPr>
              <a:t>Minimum contract term </a:t>
            </a:r>
          </a:p>
          <a:p>
            <a:pPr lvl="1"/>
            <a:r>
              <a:rPr lang="en-US" sz="3200" dirty="0">
                <a:latin typeface="Garamond" panose="02020404030301010803" pitchFamily="18" charset="0"/>
              </a:rPr>
              <a:t>Associate-rank: 2 years fixed or rolling term </a:t>
            </a:r>
          </a:p>
          <a:p>
            <a:pPr lvl="1"/>
            <a:r>
              <a:rPr lang="en-US" sz="3400" dirty="0">
                <a:latin typeface="Garamond" panose="02020404030301010803" pitchFamily="18" charset="0"/>
              </a:rPr>
              <a:t>Full Professor-rank: 3 years fixed or rolling term</a:t>
            </a:r>
          </a:p>
          <a:p>
            <a:pPr marL="457200" lvl="1" indent="0">
              <a:buNone/>
            </a:pPr>
            <a:endParaRPr lang="en-US" sz="3400" dirty="0">
              <a:latin typeface="Garamond" panose="02020404030301010803" pitchFamily="18" charset="0"/>
            </a:endParaRPr>
          </a:p>
          <a:p>
            <a:r>
              <a:rPr lang="en-US" sz="3600" dirty="0">
                <a:latin typeface="Garamond" panose="02020404030301010803" pitchFamily="18" charset="0"/>
              </a:rPr>
              <a:t>Sometimes, increased eligibility and responsibility</a:t>
            </a:r>
          </a:p>
          <a:p>
            <a:endParaRPr lang="en-US" sz="3600" dirty="0">
              <a:latin typeface="Garamond" panose="02020404030301010803" pitchFamily="18" charset="0"/>
            </a:endParaRPr>
          </a:p>
          <a:p>
            <a:r>
              <a:rPr lang="en-US" sz="3600" dirty="0">
                <a:latin typeface="Garamond" panose="02020404030301010803" pitchFamily="18" charset="0"/>
              </a:rPr>
              <a:t>Recurring salary increase (for AY 2023-24, it was</a:t>
            </a:r>
            <a:r>
              <a:rPr lang="en-US" sz="3600" dirty="0">
                <a:latin typeface="Garamond" panose="02020404030301010803" pitchFamily="18" charset="0"/>
                <a:sym typeface="Wingdings" pitchFamily="2" charset="2"/>
              </a:rPr>
              <a:t>:)</a:t>
            </a:r>
            <a:endParaRPr lang="en-US" sz="3600" dirty="0">
              <a:latin typeface="Garamond" panose="02020404030301010803" pitchFamily="18" charset="0"/>
            </a:endParaRPr>
          </a:p>
          <a:p>
            <a:pPr lvl="1"/>
            <a:r>
              <a:rPr lang="en-US" sz="3400" dirty="0">
                <a:latin typeface="Garamond" panose="02020404030301010803" pitchFamily="18" charset="0"/>
              </a:rPr>
              <a:t>To associate-rank: the larger of $2,500 or 5%</a:t>
            </a:r>
          </a:p>
          <a:p>
            <a:pPr lvl="1"/>
            <a:r>
              <a:rPr lang="en-US" sz="3400" dirty="0">
                <a:latin typeface="Garamond" panose="02020404030301010803" pitchFamily="18" charset="0"/>
              </a:rPr>
              <a:t>To full professor-rank: the larger of $3,500 or 7%</a:t>
            </a:r>
          </a:p>
          <a:p>
            <a:endParaRPr lang="en-US" dirty="0"/>
          </a:p>
        </p:txBody>
      </p:sp>
    </p:spTree>
    <p:extLst>
      <p:ext uri="{BB962C8B-B14F-4D97-AF65-F5344CB8AC3E}">
        <p14:creationId xmlns:p14="http://schemas.microsoft.com/office/powerpoint/2010/main" val="2568635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Garamond" charset="0"/>
                <a:ea typeface="Garamond" charset="0"/>
                <a:cs typeface="Garamond" charset="0"/>
              </a:rPr>
              <a:t>Reference material for faculty evaluation, promotion and tenure</a:t>
            </a:r>
          </a:p>
        </p:txBody>
      </p:sp>
      <p:sp>
        <p:nvSpPr>
          <p:cNvPr id="3" name="Content Placeholder 2"/>
          <p:cNvSpPr>
            <a:spLocks noGrp="1"/>
          </p:cNvSpPr>
          <p:nvPr>
            <p:ph idx="1"/>
          </p:nvPr>
        </p:nvSpPr>
        <p:spPr>
          <a:xfrm>
            <a:off x="2446637" y="2038865"/>
            <a:ext cx="9588843" cy="4707924"/>
          </a:xfrm>
        </p:spPr>
        <p:txBody>
          <a:bodyPr>
            <a:normAutofit fontScale="92500" lnSpcReduction="20000"/>
          </a:bodyPr>
          <a:lstStyle/>
          <a:p>
            <a:pPr marL="0" lvl="0" indent="0" defTabSz="914400">
              <a:spcBef>
                <a:spcPts val="0"/>
              </a:spcBef>
              <a:buClrTx/>
              <a:buNone/>
            </a:pPr>
            <a:r>
              <a:rPr lang="en-US" sz="2800" dirty="0">
                <a:latin typeface="Garamond" charset="0"/>
                <a:ea typeface="Garamond" charset="0"/>
                <a:cs typeface="Garamond" charset="0"/>
              </a:rPr>
              <a:t>College of Fine Arts Faculty Promotion and Tenure website resources: </a:t>
            </a:r>
            <a:r>
              <a:rPr lang="en-US" sz="2800" dirty="0">
                <a:latin typeface="Garamond" charset="0"/>
                <a:ea typeface="Garamond" charset="0"/>
                <a:cs typeface="Garamond" charset="0"/>
                <a:hlinkClick r:id="rId2"/>
              </a:rPr>
              <a:t>http://sites.utexas.edu/cofafaculty/faculty-review/</a:t>
            </a:r>
            <a:r>
              <a:rPr lang="en-US" sz="2800" dirty="0">
                <a:latin typeface="Garamond" charset="0"/>
                <a:ea typeface="Garamond" charset="0"/>
                <a:cs typeface="Garamond" charset="0"/>
              </a:rPr>
              <a:t> </a:t>
            </a:r>
          </a:p>
          <a:p>
            <a:pPr marL="0" lvl="0" indent="0" defTabSz="914400">
              <a:spcBef>
                <a:spcPts val="0"/>
              </a:spcBef>
              <a:buClrTx/>
              <a:buNone/>
            </a:pPr>
            <a:endParaRPr lang="en-US" sz="2800" dirty="0">
              <a:latin typeface="Garamond" charset="0"/>
              <a:ea typeface="Garamond" charset="0"/>
              <a:cs typeface="Garamond" charset="0"/>
            </a:endParaRPr>
          </a:p>
          <a:p>
            <a:pPr marL="0" lvl="0" indent="0" defTabSz="914400">
              <a:spcBef>
                <a:spcPts val="0"/>
              </a:spcBef>
              <a:buClrTx/>
              <a:buNone/>
            </a:pPr>
            <a:r>
              <a:rPr lang="en-US" sz="2800" dirty="0">
                <a:latin typeface="Garamond" charset="0"/>
                <a:ea typeface="Garamond" charset="0"/>
                <a:cs typeface="Garamond" charset="0"/>
              </a:rPr>
              <a:t>President’s Letter &amp; Guidelines on Faculty Promotion &amp; Tenure: </a:t>
            </a:r>
            <a:r>
              <a:rPr lang="en-US" sz="2800" dirty="0">
                <a:latin typeface="Garamond" charset="0"/>
                <a:ea typeface="Garamond" charset="0"/>
                <a:cs typeface="Garamond" charset="0"/>
                <a:hlinkClick r:id="rId3"/>
              </a:rPr>
              <a:t>https://provost.utexas.edu/faculty-affairs/evaluation</a:t>
            </a:r>
            <a:r>
              <a:rPr lang="en-US" sz="2800" dirty="0">
                <a:latin typeface="Garamond" charset="0"/>
                <a:ea typeface="Garamond" charset="0"/>
                <a:cs typeface="Garamond" charset="0"/>
              </a:rPr>
              <a:t> </a:t>
            </a:r>
          </a:p>
          <a:p>
            <a:pPr marL="0" lvl="0" indent="0" defTabSz="914400">
              <a:spcBef>
                <a:spcPts val="0"/>
              </a:spcBef>
              <a:buClrTx/>
              <a:buNone/>
            </a:pPr>
            <a:endParaRPr lang="en-US" sz="2800" dirty="0">
              <a:latin typeface="Garamond" charset="0"/>
              <a:ea typeface="Garamond" charset="0"/>
              <a:cs typeface="Garamond" charset="0"/>
            </a:endParaRPr>
          </a:p>
          <a:p>
            <a:pPr marL="0" lvl="0" indent="0" defTabSz="914400">
              <a:spcBef>
                <a:spcPts val="0"/>
              </a:spcBef>
              <a:buClrTx/>
              <a:buNone/>
            </a:pPr>
            <a:r>
              <a:rPr lang="en-US" sz="2800" dirty="0">
                <a:latin typeface="Garamond" charset="0"/>
                <a:ea typeface="Garamond" charset="0"/>
                <a:cs typeface="Garamond" charset="0"/>
              </a:rPr>
              <a:t>Recommendations regarding faculty promotion (HOP 2-2160):</a:t>
            </a:r>
          </a:p>
          <a:p>
            <a:pPr marL="0" lvl="0" indent="0" defTabSz="914400">
              <a:spcBef>
                <a:spcPts val="0"/>
              </a:spcBef>
              <a:buClrTx/>
              <a:buNone/>
            </a:pPr>
            <a:r>
              <a:rPr lang="en-US" sz="2800" dirty="0">
                <a:latin typeface="Garamond" charset="0"/>
                <a:ea typeface="Garamond" charset="0"/>
                <a:cs typeface="Garamond" charset="0"/>
                <a:hlinkClick r:id="rId4"/>
              </a:rPr>
              <a:t>https://policies.utexas.edu/policies/recommendations-regarding-faculty-compensation-faculty-promotion-tenure-renewal-appointment</a:t>
            </a:r>
            <a:r>
              <a:rPr lang="en-US" sz="2800" dirty="0">
                <a:latin typeface="Garamond" charset="0"/>
                <a:ea typeface="Garamond" charset="0"/>
                <a:cs typeface="Garamond" charset="0"/>
              </a:rPr>
              <a:t> </a:t>
            </a:r>
          </a:p>
          <a:p>
            <a:pPr marL="0" lvl="0" indent="0" defTabSz="914400">
              <a:spcBef>
                <a:spcPts val="0"/>
              </a:spcBef>
              <a:buClrTx/>
              <a:buNone/>
            </a:pPr>
            <a:endParaRPr lang="en-US" sz="2800" dirty="0">
              <a:latin typeface="Garamond" charset="0"/>
              <a:ea typeface="Garamond" charset="0"/>
              <a:cs typeface="Garamond" charset="0"/>
            </a:endParaRPr>
          </a:p>
          <a:p>
            <a:pPr marL="0" lvl="0" indent="0" defTabSz="914400">
              <a:spcBef>
                <a:spcPts val="0"/>
              </a:spcBef>
              <a:buClrTx/>
              <a:buNone/>
            </a:pPr>
            <a:r>
              <a:rPr lang="en-US" sz="2800" dirty="0">
                <a:latin typeface="Garamond" charset="0"/>
                <a:ea typeface="Garamond" charset="0"/>
                <a:cs typeface="Garamond" charset="0"/>
              </a:rPr>
              <a:t>Faculty Leaves</a:t>
            </a:r>
            <a:r>
              <a:rPr lang="en-US" sz="2800" dirty="0">
                <a:latin typeface="Garamond" charset="0"/>
                <a:ea typeface="Garamond" charset="0"/>
                <a:cs typeface="Garamond" charset="0"/>
                <a:sym typeface="Wingdings"/>
              </a:rPr>
              <a:t> (HOP 2-2210): </a:t>
            </a:r>
            <a:r>
              <a:rPr lang="en-US" sz="2800" dirty="0">
                <a:latin typeface="Garamond" charset="0"/>
                <a:ea typeface="Garamond" charset="0"/>
                <a:cs typeface="Garamond" charset="0"/>
                <a:sym typeface="Wingdings"/>
                <a:hlinkClick r:id="rId5"/>
              </a:rPr>
              <a:t>https://policies.utexas.edu/policies/faculty-leaves-and-special-academic-assignments</a:t>
            </a:r>
            <a:r>
              <a:rPr lang="en-US" sz="2800" dirty="0">
                <a:latin typeface="Garamond" charset="0"/>
                <a:ea typeface="Garamond" charset="0"/>
                <a:cs typeface="Garamond" charset="0"/>
                <a:sym typeface="Wingdings"/>
              </a:rPr>
              <a:t> </a:t>
            </a:r>
          </a:p>
        </p:txBody>
      </p:sp>
    </p:spTree>
    <p:extLst>
      <p:ext uri="{BB962C8B-B14F-4D97-AF65-F5344CB8AC3E}">
        <p14:creationId xmlns:p14="http://schemas.microsoft.com/office/powerpoint/2010/main" val="278354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Garamond" charset="0"/>
                <a:ea typeface="Garamond" charset="0"/>
                <a:cs typeface="Garamond" charset="0"/>
              </a:rPr>
              <a:t>FAQ’s</a:t>
            </a:r>
          </a:p>
        </p:txBody>
      </p:sp>
      <p:sp>
        <p:nvSpPr>
          <p:cNvPr id="3" name="Content Placeholder 2"/>
          <p:cNvSpPr>
            <a:spLocks noGrp="1"/>
          </p:cNvSpPr>
          <p:nvPr>
            <p:ph idx="1"/>
          </p:nvPr>
        </p:nvSpPr>
        <p:spPr>
          <a:xfrm>
            <a:off x="2446637" y="2038865"/>
            <a:ext cx="9588843" cy="4707924"/>
          </a:xfrm>
        </p:spPr>
        <p:txBody>
          <a:bodyPr>
            <a:normAutofit/>
          </a:bodyPr>
          <a:lstStyle/>
          <a:p>
            <a:r>
              <a:rPr lang="en-US" sz="2000" dirty="0">
                <a:latin typeface="Garamond" panose="02020404030301010803" pitchFamily="18" charset="0"/>
              </a:rPr>
              <a:t>At what rate do faculty attain tenure at UT? </a:t>
            </a:r>
          </a:p>
          <a:p>
            <a:pPr lvl="1"/>
            <a:r>
              <a:rPr lang="en-US" sz="2000" dirty="0">
                <a:latin typeface="Garamond" panose="02020404030301010803" pitchFamily="18" charset="0"/>
              </a:rPr>
              <a:t>See Data and Success Rates: </a:t>
            </a:r>
            <a:r>
              <a:rPr lang="en-US" sz="2000" dirty="0">
                <a:latin typeface="Garamond" panose="02020404030301010803" pitchFamily="18" charset="0"/>
                <a:hlinkClick r:id="rId2"/>
              </a:rPr>
              <a:t>https://provost.utexas.edu/faculty-affairs/promotion-and-tenure</a:t>
            </a:r>
            <a:endParaRPr lang="en-US" sz="2000" dirty="0">
              <a:latin typeface="Garamond" panose="02020404030301010803" pitchFamily="18" charset="0"/>
            </a:endParaRPr>
          </a:p>
          <a:p>
            <a:r>
              <a:rPr lang="en-US" sz="2000" dirty="0">
                <a:latin typeface="Garamond" panose="02020404030301010803" pitchFamily="18" charset="0"/>
              </a:rPr>
              <a:t>Is it reasonable to expect that all levels of review in the P&amp;T process will agree?</a:t>
            </a:r>
          </a:p>
          <a:p>
            <a:pPr lvl="1"/>
            <a:r>
              <a:rPr lang="en-US" sz="2000" dirty="0">
                <a:latin typeface="Garamond" panose="02020404030301010803" pitchFamily="18" charset="0"/>
              </a:rPr>
              <a:t>No, P&amp;T procedures are multi-leveled and involve professional colleagues from many different areas of the institution. Your case should be so compelling it elicits positive endorsements from a wide range of individuals.</a:t>
            </a:r>
          </a:p>
          <a:p>
            <a:r>
              <a:rPr lang="en-US" sz="2000" dirty="0">
                <a:latin typeface="Garamond" panose="02020404030301010803" pitchFamily="18" charset="0"/>
              </a:rPr>
              <a:t>Should we shape our work based on what is going on at the university/what’s being valued?</a:t>
            </a:r>
          </a:p>
          <a:p>
            <a:pPr lvl="1"/>
            <a:r>
              <a:rPr lang="en-US" sz="2000" dirty="0">
                <a:latin typeface="Garamond" panose="02020404030301010803" pitchFamily="18" charset="0"/>
              </a:rPr>
              <a:t>The university is deferential to the standards in your field for professional excellence. It will be noticed if you’re also doing things that reflect UT’s contemporary mission, but focus more on standards in your field.</a:t>
            </a:r>
          </a:p>
        </p:txBody>
      </p:sp>
    </p:spTree>
    <p:extLst>
      <p:ext uri="{BB962C8B-B14F-4D97-AF65-F5344CB8AC3E}">
        <p14:creationId xmlns:p14="http://schemas.microsoft.com/office/powerpoint/2010/main" val="725780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Garamond" charset="0"/>
                <a:ea typeface="Garamond" charset="0"/>
                <a:cs typeface="Garamond" charset="0"/>
              </a:rPr>
              <a:t>FAQ’s, continued</a:t>
            </a:r>
          </a:p>
        </p:txBody>
      </p:sp>
      <p:sp>
        <p:nvSpPr>
          <p:cNvPr id="3" name="Content Placeholder 2"/>
          <p:cNvSpPr>
            <a:spLocks noGrp="1"/>
          </p:cNvSpPr>
          <p:nvPr>
            <p:ph idx="1"/>
          </p:nvPr>
        </p:nvSpPr>
        <p:spPr>
          <a:xfrm>
            <a:off x="2446637" y="2038865"/>
            <a:ext cx="9588843" cy="4707924"/>
          </a:xfrm>
        </p:spPr>
        <p:txBody>
          <a:bodyPr>
            <a:normAutofit/>
          </a:bodyPr>
          <a:lstStyle/>
          <a:p>
            <a:r>
              <a:rPr lang="en-US" dirty="0">
                <a:latin typeface="Garamond" panose="02020404030301010803" pitchFamily="18" charset="0"/>
              </a:rPr>
              <a:t>Is it true that what really matters to this review is what I’ve accomplished while in a full-time appointment at UT?</a:t>
            </a:r>
          </a:p>
          <a:p>
            <a:pPr lvl="1"/>
            <a:r>
              <a:rPr lang="en-US" sz="1800" dirty="0">
                <a:latin typeface="Garamond" panose="02020404030301010803" pitchFamily="18" charset="0"/>
              </a:rPr>
              <a:t>Yes, but if you have remarkable credits before UT they should be represented somewhere in the file.</a:t>
            </a:r>
          </a:p>
          <a:p>
            <a:r>
              <a:rPr lang="en-US" dirty="0">
                <a:latin typeface="Garamond" panose="02020404030301010803" pitchFamily="18" charset="0"/>
              </a:rPr>
              <a:t>Should I include all my professional credits even if they don’t relate to my current research?</a:t>
            </a:r>
          </a:p>
          <a:p>
            <a:pPr lvl="1"/>
            <a:r>
              <a:rPr lang="en-US" sz="1800" dirty="0">
                <a:latin typeface="Garamond" panose="02020404030301010803" pitchFamily="18" charset="0"/>
              </a:rPr>
              <a:t>Focus on credits that are most important/lasting/good and leave out less important credits if they will cause confusion.</a:t>
            </a:r>
          </a:p>
          <a:p>
            <a:r>
              <a:rPr lang="en-US" dirty="0">
                <a:latin typeface="Garamond" panose="02020404030301010803" pitchFamily="18" charset="0"/>
              </a:rPr>
              <a:t>Can I link to creative work (sound files, videos, online portfolios, etc.) in my CV or Scholarly/Creative Works document?</a:t>
            </a:r>
          </a:p>
          <a:p>
            <a:pPr lvl="1"/>
            <a:r>
              <a:rPr lang="en-US" sz="1800" dirty="0">
                <a:latin typeface="Garamond" panose="02020404030301010803" pitchFamily="18" charset="0"/>
              </a:rPr>
              <a:t>Yes, and you should as much as possible. It will bring your file to life and energize the committee.</a:t>
            </a:r>
          </a:p>
          <a:p>
            <a:r>
              <a:rPr lang="en-US" dirty="0">
                <a:latin typeface="Garamond" panose="02020404030301010803" pitchFamily="18" charset="0"/>
              </a:rPr>
              <a:t>How do I define my forthcoming works?</a:t>
            </a:r>
          </a:p>
          <a:p>
            <a:pPr lvl="1"/>
            <a:r>
              <a:rPr lang="en-US" dirty="0">
                <a:latin typeface="Garamond" panose="02020404030301010803" pitchFamily="18" charset="0"/>
              </a:rPr>
              <a:t>It is only considered forthcoming if you are 100% done with your part of the work and the publisher or equivalent is clearly committed to following through with publication. Otherwise it is a work in progress.</a:t>
            </a:r>
          </a:p>
        </p:txBody>
      </p:sp>
    </p:spTree>
    <p:extLst>
      <p:ext uri="{BB962C8B-B14F-4D97-AF65-F5344CB8AC3E}">
        <p14:creationId xmlns:p14="http://schemas.microsoft.com/office/powerpoint/2010/main" val="2314819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1982"/>
          </a:xfrm>
        </p:spPr>
        <p:txBody>
          <a:bodyPr>
            <a:normAutofit fontScale="90000"/>
          </a:bodyPr>
          <a:lstStyle/>
          <a:p>
            <a:pPr algn="ctr"/>
            <a:r>
              <a:rPr lang="en-US" b="1" dirty="0">
                <a:latin typeface="Garamond" charset="0"/>
                <a:ea typeface="Garamond" charset="0"/>
                <a:cs typeface="Garamond" charset="0"/>
              </a:rPr>
              <a:t>What kinds of evaluation criteria are used for Teaching?</a:t>
            </a:r>
          </a:p>
        </p:txBody>
      </p:sp>
      <p:sp>
        <p:nvSpPr>
          <p:cNvPr id="3" name="Content Placeholder 2"/>
          <p:cNvSpPr>
            <a:spLocks noGrp="1"/>
          </p:cNvSpPr>
          <p:nvPr>
            <p:ph idx="1"/>
          </p:nvPr>
        </p:nvSpPr>
        <p:spPr>
          <a:xfrm>
            <a:off x="2475914" y="1705232"/>
            <a:ext cx="9401012" cy="5152768"/>
          </a:xfrm>
        </p:spPr>
        <p:txBody>
          <a:bodyPr>
            <a:normAutofit fontScale="77500" lnSpcReduction="20000"/>
          </a:bodyPr>
          <a:lstStyle/>
          <a:p>
            <a:r>
              <a:rPr lang="en-US" sz="3600" dirty="0">
                <a:latin typeface="Garamond" panose="02020404030301010803" pitchFamily="18" charset="0"/>
              </a:rPr>
              <a:t>Impact of Teaching</a:t>
            </a:r>
          </a:p>
          <a:p>
            <a:pPr lvl="1"/>
            <a:r>
              <a:rPr lang="en-US" sz="3400" dirty="0">
                <a:latin typeface="Garamond" panose="02020404030301010803" pitchFamily="18" charset="0"/>
              </a:rPr>
              <a:t>Student Assessment (CIS/CES results and written comments)</a:t>
            </a:r>
          </a:p>
          <a:p>
            <a:pPr lvl="1"/>
            <a:r>
              <a:rPr lang="en-US" sz="3400" dirty="0">
                <a:latin typeface="Garamond" panose="02020404030301010803" pitchFamily="18" charset="0"/>
              </a:rPr>
              <a:t>Peer Assessment (Peer observations)</a:t>
            </a:r>
          </a:p>
          <a:p>
            <a:pPr lvl="1"/>
            <a:r>
              <a:rPr lang="en-US" sz="3400" dirty="0">
                <a:latin typeface="Garamond" panose="02020404030301010803" pitchFamily="18" charset="0"/>
              </a:rPr>
              <a:t>Internal/External Review Letters</a:t>
            </a:r>
          </a:p>
          <a:p>
            <a:pPr lvl="1"/>
            <a:r>
              <a:rPr lang="en-US" sz="3400" dirty="0">
                <a:latin typeface="Garamond" panose="02020404030301010803" pitchFamily="18" charset="0"/>
              </a:rPr>
              <a:t>Evidence of innovation in teaching methods</a:t>
            </a:r>
          </a:p>
          <a:p>
            <a:pPr lvl="1"/>
            <a:r>
              <a:rPr lang="en-US" sz="3400" dirty="0">
                <a:latin typeface="Garamond" panose="02020404030301010803" pitchFamily="18" charset="0"/>
              </a:rPr>
              <a:t>Evidence of continual revision and improvement of courses and curriculum</a:t>
            </a:r>
          </a:p>
          <a:p>
            <a:pPr lvl="1"/>
            <a:r>
              <a:rPr lang="en-US" sz="3400" dirty="0">
                <a:latin typeface="Garamond" panose="02020404030301010803" pitchFamily="18" charset="0"/>
              </a:rPr>
              <a:t>Student outcomes and awards</a:t>
            </a:r>
          </a:p>
          <a:p>
            <a:r>
              <a:rPr lang="en-US" sz="3600" dirty="0">
                <a:latin typeface="Garamond" panose="02020404030301010803" pitchFamily="18" charset="0"/>
              </a:rPr>
              <a:t>Evidence of professional development and engagement with the field</a:t>
            </a:r>
          </a:p>
          <a:p>
            <a:r>
              <a:rPr lang="en-US" sz="3600" dirty="0">
                <a:latin typeface="Garamond" panose="02020404030301010803" pitchFamily="18" charset="0"/>
              </a:rPr>
              <a:t>Teaching portfolio</a:t>
            </a:r>
          </a:p>
          <a:p>
            <a:endParaRPr lang="en-US" sz="3600" dirty="0">
              <a:latin typeface="Garamond" panose="02020404030301010803" pitchFamily="18" charset="0"/>
            </a:endParaRPr>
          </a:p>
          <a:p>
            <a:endParaRPr lang="en-US" sz="3400" dirty="0">
              <a:latin typeface="Garamond" panose="02020404030301010803" pitchFamily="18" charset="0"/>
            </a:endParaRPr>
          </a:p>
        </p:txBody>
      </p:sp>
    </p:spTree>
    <p:extLst>
      <p:ext uri="{BB962C8B-B14F-4D97-AF65-F5344CB8AC3E}">
        <p14:creationId xmlns:p14="http://schemas.microsoft.com/office/powerpoint/2010/main" val="3100111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89981" y="624110"/>
            <a:ext cx="9014631" cy="641982"/>
          </a:xfrm>
        </p:spPr>
        <p:txBody>
          <a:bodyPr>
            <a:normAutofit fontScale="90000"/>
          </a:bodyPr>
          <a:lstStyle/>
          <a:p>
            <a:pPr algn="ctr"/>
            <a:r>
              <a:rPr lang="en-US" b="1" dirty="0">
                <a:latin typeface="Garamond" charset="0"/>
                <a:ea typeface="Garamond" charset="0"/>
                <a:cs typeface="Garamond" charset="0"/>
              </a:rPr>
              <a:t>What kinds of evaluation criteria are used for Service?</a:t>
            </a:r>
          </a:p>
        </p:txBody>
      </p:sp>
      <p:sp>
        <p:nvSpPr>
          <p:cNvPr id="3" name="Content Placeholder 2"/>
          <p:cNvSpPr>
            <a:spLocks noGrp="1"/>
          </p:cNvSpPr>
          <p:nvPr>
            <p:ph idx="1"/>
          </p:nvPr>
        </p:nvSpPr>
        <p:spPr>
          <a:xfrm>
            <a:off x="2589212" y="1705232"/>
            <a:ext cx="9287714" cy="4990990"/>
          </a:xfrm>
        </p:spPr>
        <p:txBody>
          <a:bodyPr>
            <a:normAutofit/>
          </a:bodyPr>
          <a:lstStyle/>
          <a:p>
            <a:r>
              <a:rPr lang="en-US" sz="3600" dirty="0">
                <a:latin typeface="Garamond" panose="02020404030301010803" pitchFamily="18" charset="0"/>
              </a:rPr>
              <a:t>Committee and UT Service: Department, College, University</a:t>
            </a:r>
          </a:p>
          <a:p>
            <a:r>
              <a:rPr lang="en-US" sz="3600" dirty="0">
                <a:latin typeface="Garamond" panose="02020404030301010803" pitchFamily="18" charset="0"/>
              </a:rPr>
              <a:t>Professional Service to your Field: Local, National, International</a:t>
            </a:r>
          </a:p>
          <a:p>
            <a:r>
              <a:rPr lang="en-US" sz="3600" dirty="0">
                <a:latin typeface="Garamond" panose="02020404030301010803" pitchFamily="18" charset="0"/>
              </a:rPr>
              <a:t>Productive engagement with academic community of the department/school</a:t>
            </a:r>
          </a:p>
          <a:p>
            <a:r>
              <a:rPr lang="en-US" sz="3600" dirty="0">
                <a:latin typeface="Garamond" panose="02020404030301010803" pitchFamily="18" charset="0"/>
              </a:rPr>
              <a:t>Collegiality</a:t>
            </a:r>
          </a:p>
          <a:p>
            <a:r>
              <a:rPr lang="en-US" sz="3600" dirty="0">
                <a:latin typeface="Garamond" panose="02020404030301010803" pitchFamily="18" charset="0"/>
              </a:rPr>
              <a:t>Leadership</a:t>
            </a:r>
          </a:p>
          <a:p>
            <a:endParaRPr lang="en-US" sz="3400" dirty="0">
              <a:latin typeface="Garamond" panose="02020404030301010803" pitchFamily="18" charset="0"/>
            </a:endParaRPr>
          </a:p>
        </p:txBody>
      </p:sp>
    </p:spTree>
    <p:extLst>
      <p:ext uri="{BB962C8B-B14F-4D97-AF65-F5344CB8AC3E}">
        <p14:creationId xmlns:p14="http://schemas.microsoft.com/office/powerpoint/2010/main" val="3965059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1982"/>
          </a:xfrm>
        </p:spPr>
        <p:txBody>
          <a:bodyPr>
            <a:normAutofit fontScale="90000"/>
          </a:bodyPr>
          <a:lstStyle/>
          <a:p>
            <a:pPr algn="ctr"/>
            <a:r>
              <a:rPr lang="en-US" b="1" dirty="0">
                <a:latin typeface="Garamond" charset="0"/>
                <a:ea typeface="Garamond" charset="0"/>
                <a:cs typeface="Garamond" charset="0"/>
              </a:rPr>
              <a:t>What kinds of evaluation criteria are used for Research/Creative Work?</a:t>
            </a:r>
          </a:p>
        </p:txBody>
      </p:sp>
      <p:sp>
        <p:nvSpPr>
          <p:cNvPr id="3" name="Content Placeholder 2"/>
          <p:cNvSpPr>
            <a:spLocks noGrp="1"/>
          </p:cNvSpPr>
          <p:nvPr>
            <p:ph idx="1"/>
          </p:nvPr>
        </p:nvSpPr>
        <p:spPr>
          <a:xfrm>
            <a:off x="2589212" y="1705232"/>
            <a:ext cx="9287714" cy="4839406"/>
          </a:xfrm>
        </p:spPr>
        <p:txBody>
          <a:bodyPr>
            <a:normAutofit fontScale="77500" lnSpcReduction="20000"/>
          </a:bodyPr>
          <a:lstStyle/>
          <a:p>
            <a:r>
              <a:rPr lang="en-US" sz="5600" dirty="0">
                <a:latin typeface="Garamond" panose="02020404030301010803" pitchFamily="18" charset="0"/>
              </a:rPr>
              <a:t>Impact</a:t>
            </a:r>
            <a:r>
              <a:rPr lang="en-US" sz="3600" dirty="0">
                <a:latin typeface="Garamond" panose="02020404030301010803" pitchFamily="18" charset="0"/>
              </a:rPr>
              <a:t> on the field</a:t>
            </a:r>
          </a:p>
          <a:p>
            <a:r>
              <a:rPr lang="en-US" sz="3600" dirty="0">
                <a:latin typeface="Garamond" panose="02020404030301010803" pitchFamily="18" charset="0"/>
              </a:rPr>
              <a:t>Details depend on the field</a:t>
            </a:r>
          </a:p>
          <a:p>
            <a:r>
              <a:rPr lang="en-US" sz="3600" dirty="0">
                <a:latin typeface="Garamond" panose="02020404030301010803" pitchFamily="18" charset="0"/>
              </a:rPr>
              <a:t>Examples (may not apply in all cases):</a:t>
            </a:r>
          </a:p>
          <a:p>
            <a:pPr lvl="1"/>
            <a:r>
              <a:rPr lang="en-US" sz="3400" dirty="0">
                <a:latin typeface="Garamond" panose="02020404030301010803" pitchFamily="18" charset="0"/>
              </a:rPr>
              <a:t>Selection by peer review or similar</a:t>
            </a:r>
          </a:p>
          <a:p>
            <a:pPr lvl="1"/>
            <a:r>
              <a:rPr lang="en-US" sz="3400" dirty="0">
                <a:latin typeface="Garamond" panose="02020404030301010803" pitchFamily="18" charset="0"/>
              </a:rPr>
              <a:t>Reputation of the performance/exhibition venue or press or fellowship</a:t>
            </a:r>
          </a:p>
          <a:p>
            <a:pPr lvl="1"/>
            <a:r>
              <a:rPr lang="en-US" sz="3400" dirty="0">
                <a:latin typeface="Garamond" panose="02020404030301010803" pitchFamily="18" charset="0"/>
              </a:rPr>
              <a:t>Critical review, citations, etc.</a:t>
            </a:r>
          </a:p>
          <a:p>
            <a:pPr lvl="1"/>
            <a:r>
              <a:rPr lang="en-US" sz="3400" dirty="0">
                <a:latin typeface="Garamond" panose="02020404030301010803" pitchFamily="18" charset="0"/>
              </a:rPr>
              <a:t>Reputation of collaborators, directors, curators, etc.</a:t>
            </a:r>
          </a:p>
          <a:p>
            <a:pPr lvl="1"/>
            <a:r>
              <a:rPr lang="en-US" sz="3400" dirty="0">
                <a:latin typeface="Garamond" panose="02020404030301010803" pitchFamily="18" charset="0"/>
              </a:rPr>
              <a:t>Quantity</a:t>
            </a:r>
          </a:p>
          <a:p>
            <a:pPr lvl="1"/>
            <a:r>
              <a:rPr lang="en-US" sz="3400" dirty="0">
                <a:latin typeface="Garamond" panose="02020404030301010803" pitchFamily="18" charset="0"/>
              </a:rPr>
              <a:t>Quality</a:t>
            </a:r>
          </a:p>
        </p:txBody>
      </p:sp>
    </p:spTree>
    <p:extLst>
      <p:ext uri="{BB962C8B-B14F-4D97-AF65-F5344CB8AC3E}">
        <p14:creationId xmlns:p14="http://schemas.microsoft.com/office/powerpoint/2010/main" val="2980285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1982"/>
          </a:xfrm>
        </p:spPr>
        <p:txBody>
          <a:bodyPr>
            <a:normAutofit fontScale="90000"/>
          </a:bodyPr>
          <a:lstStyle/>
          <a:p>
            <a:pPr algn="ctr"/>
            <a:r>
              <a:rPr lang="en-US" b="1" dirty="0">
                <a:latin typeface="Garamond" charset="0"/>
                <a:ea typeface="Garamond" charset="0"/>
                <a:cs typeface="Garamond" charset="0"/>
              </a:rPr>
              <a:t>What kinds of evaluation criteria are used for Mentoring?</a:t>
            </a:r>
          </a:p>
        </p:txBody>
      </p:sp>
      <p:sp>
        <p:nvSpPr>
          <p:cNvPr id="3" name="Content Placeholder 2"/>
          <p:cNvSpPr>
            <a:spLocks noGrp="1"/>
          </p:cNvSpPr>
          <p:nvPr>
            <p:ph idx="1"/>
          </p:nvPr>
        </p:nvSpPr>
        <p:spPr>
          <a:xfrm>
            <a:off x="2589212" y="1705232"/>
            <a:ext cx="9287714" cy="4839406"/>
          </a:xfrm>
        </p:spPr>
        <p:txBody>
          <a:bodyPr>
            <a:normAutofit fontScale="85000" lnSpcReduction="20000"/>
          </a:bodyPr>
          <a:lstStyle/>
          <a:p>
            <a:r>
              <a:rPr lang="en-US" sz="3600" dirty="0">
                <a:latin typeface="Garamond" panose="02020404030301010803" pitchFamily="18" charset="0"/>
              </a:rPr>
              <a:t>Quantity and Quality of Graduate &amp; Undergraduate student thesis or dissertation committee membership</a:t>
            </a:r>
          </a:p>
          <a:p>
            <a:r>
              <a:rPr lang="en-US" sz="3600" dirty="0">
                <a:latin typeface="Garamond" panose="02020404030301010803" pitchFamily="18" charset="0"/>
              </a:rPr>
              <a:t>Informal student mentorship and advising (connecting to internships, letters of rec, etc.)</a:t>
            </a:r>
          </a:p>
          <a:p>
            <a:r>
              <a:rPr lang="en-US" sz="3600" dirty="0">
                <a:latin typeface="Garamond" panose="02020404030301010803" pitchFamily="18" charset="0"/>
              </a:rPr>
              <a:t>Sponsorship of student organizations</a:t>
            </a:r>
          </a:p>
          <a:p>
            <a:r>
              <a:rPr lang="en-US" sz="3600" dirty="0">
                <a:latin typeface="Garamond" panose="02020404030301010803" pitchFamily="18" charset="0"/>
              </a:rPr>
              <a:t>Extracurricular work with students</a:t>
            </a:r>
          </a:p>
          <a:p>
            <a:r>
              <a:rPr lang="en-US" sz="3600" dirty="0">
                <a:latin typeface="Garamond" panose="02020404030301010803" pitchFamily="18" charset="0"/>
              </a:rPr>
              <a:t>Experiential learning alongside you as an artist assistant or intern as you conduct your professional work</a:t>
            </a:r>
          </a:p>
          <a:p>
            <a:r>
              <a:rPr lang="en-US" sz="3600" dirty="0">
                <a:latin typeface="Garamond" panose="02020404030301010803" pitchFamily="18" charset="0"/>
              </a:rPr>
              <a:t>Mentoring of faculty colleagues or third-party professionals</a:t>
            </a:r>
          </a:p>
        </p:txBody>
      </p:sp>
    </p:spTree>
    <p:extLst>
      <p:ext uri="{BB962C8B-B14F-4D97-AF65-F5344CB8AC3E}">
        <p14:creationId xmlns:p14="http://schemas.microsoft.com/office/powerpoint/2010/main" val="2303617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Garamond" charset="0"/>
                <a:ea typeface="Garamond" charset="0"/>
                <a:cs typeface="Garamond" charset="0"/>
              </a:rPr>
              <a:t>Access to your materials</a:t>
            </a:r>
          </a:p>
        </p:txBody>
      </p:sp>
      <p:sp>
        <p:nvSpPr>
          <p:cNvPr id="3" name="Content Placeholder 2"/>
          <p:cNvSpPr>
            <a:spLocks noGrp="1"/>
          </p:cNvSpPr>
          <p:nvPr>
            <p:ph idx="1"/>
          </p:nvPr>
        </p:nvSpPr>
        <p:spPr>
          <a:xfrm>
            <a:off x="2434281" y="2026508"/>
            <a:ext cx="9588843" cy="4609070"/>
          </a:xfrm>
        </p:spPr>
        <p:txBody>
          <a:bodyPr>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Faculty should be actively involved in the creation of their promotion file and assembly of supplemental materials.</a:t>
            </a:r>
          </a:p>
          <a:p>
            <a:pPr marL="0" marR="0" lvl="0" indent="0" defTabSz="914400" eaLnBrk="1" fontAlgn="auto" latinLnBrk="0" hangingPunct="1">
              <a:lnSpc>
                <a:spcPct val="100000"/>
              </a:lnSpc>
              <a:spcBef>
                <a:spcPts val="0"/>
              </a:spcBef>
              <a:spcAft>
                <a:spcPts val="0"/>
              </a:spcAft>
              <a:buClrTx/>
              <a:buSzTx/>
              <a:buFontTx/>
              <a:buNone/>
              <a:tabLst/>
              <a:defRPr/>
            </a:pPr>
            <a:endParaRPr lang="en-US" sz="3000" dirty="0">
              <a:latin typeface="Garamond" charset="0"/>
              <a:ea typeface="Garamond" charset="0"/>
              <a:cs typeface="Garamond"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The candidate should check the materials in the promotion dossier before the budget council review.</a:t>
            </a:r>
          </a:p>
          <a:p>
            <a:pPr marL="0" marR="0" lvl="0" indent="0" defTabSz="914400" eaLnBrk="1" fontAlgn="auto" latinLnBrk="0" hangingPunct="1">
              <a:lnSpc>
                <a:spcPct val="100000"/>
              </a:lnSpc>
              <a:spcBef>
                <a:spcPts val="0"/>
              </a:spcBef>
              <a:spcAft>
                <a:spcPts val="0"/>
              </a:spcAft>
              <a:buClrTx/>
              <a:buSzTx/>
              <a:buFontTx/>
              <a:buNone/>
              <a:tabLst/>
              <a:defRPr/>
            </a:pPr>
            <a:endParaRPr lang="en-US" sz="3000" dirty="0">
              <a:latin typeface="Garamond" charset="0"/>
              <a:ea typeface="Garamond" charset="0"/>
              <a:cs typeface="Garamond"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Informal access </a:t>
            </a:r>
            <a:r>
              <a:rPr lang="mr-IN" sz="3000" dirty="0">
                <a:latin typeface="Garamond" charset="0"/>
                <a:ea typeface="Garamond" charset="0"/>
                <a:cs typeface="Garamond" charset="0"/>
              </a:rPr>
              <a:t>–</a:t>
            </a:r>
            <a:r>
              <a:rPr lang="en-US" sz="3000" dirty="0">
                <a:latin typeface="Garamond" charset="0"/>
                <a:ea typeface="Garamond" charset="0"/>
                <a:cs typeface="Garamond" charset="0"/>
              </a:rPr>
              <a:t> At any point in the process informal access to the promotion file is available to a candidate upon request as soon as feasible, but not later than three business days. Requests for informal access are to be addressed to the chair/director, dean, or provost, as appropriate. Inspection must be supervised, and materials may not be copied or photographed.</a:t>
            </a:r>
          </a:p>
          <a:p>
            <a:pPr marL="0" marR="0" lvl="0" indent="0" defTabSz="914400" eaLnBrk="1" fontAlgn="auto" latinLnBrk="0" hangingPunct="1">
              <a:lnSpc>
                <a:spcPct val="100000"/>
              </a:lnSpc>
              <a:spcBef>
                <a:spcPts val="0"/>
              </a:spcBef>
              <a:spcAft>
                <a:spcPts val="0"/>
              </a:spcAft>
              <a:buClrTx/>
              <a:buSzTx/>
              <a:buFontTx/>
              <a:buNone/>
              <a:tabLst/>
              <a:defRPr/>
            </a:pPr>
            <a:endParaRPr lang="en-US" sz="3000" dirty="0">
              <a:latin typeface="Garamond" charset="0"/>
              <a:ea typeface="Garamond" charset="0"/>
              <a:cs typeface="Garamond"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3000" dirty="0">
                <a:latin typeface="Garamond" charset="0"/>
                <a:ea typeface="Garamond" charset="0"/>
                <a:cs typeface="Garamond" charset="0"/>
              </a:rPr>
              <a:t>Formal access </a:t>
            </a:r>
            <a:r>
              <a:rPr lang="mr-IN" sz="3000" dirty="0">
                <a:latin typeface="Garamond" charset="0"/>
                <a:ea typeface="Garamond" charset="0"/>
                <a:cs typeface="Garamond" charset="0"/>
              </a:rPr>
              <a:t>–</a:t>
            </a:r>
            <a:r>
              <a:rPr lang="en-US" sz="3000" dirty="0">
                <a:latin typeface="Garamond" charset="0"/>
                <a:ea typeface="Garamond" charset="0"/>
                <a:cs typeface="Garamond" charset="0"/>
              </a:rPr>
              <a:t> If the candidate wishes to obtain copies of any materials in the file, he/she must make a formal request in writing to the Provost via email to </a:t>
            </a:r>
            <a:r>
              <a:rPr lang="en-US" sz="3000" dirty="0" err="1">
                <a:latin typeface="Garamond" charset="0"/>
                <a:ea typeface="Garamond" charset="0"/>
                <a:cs typeface="Garamond" charset="0"/>
              </a:rPr>
              <a:t>evpp-aps@utexas.edu</a:t>
            </a:r>
            <a:r>
              <a:rPr lang="en-US" sz="3000" dirty="0">
                <a:latin typeface="Garamond" charset="0"/>
                <a:ea typeface="Garamond" charset="0"/>
                <a:cs typeface="Garamond" charset="0"/>
              </a:rPr>
              <a:t>.</a:t>
            </a:r>
          </a:p>
          <a:p>
            <a:pPr marL="0" lvl="0" indent="0" defTabSz="914400">
              <a:spcBef>
                <a:spcPts val="0"/>
              </a:spcBef>
              <a:buClrTx/>
              <a:buNone/>
            </a:pPr>
            <a:endParaRPr lang="en-US" sz="3000" dirty="0">
              <a:latin typeface="Garamond" charset="0"/>
              <a:ea typeface="Garamond" charset="0"/>
              <a:cs typeface="Garamond" charset="0"/>
            </a:endParaRPr>
          </a:p>
        </p:txBody>
      </p:sp>
    </p:spTree>
    <p:extLst>
      <p:ext uri="{BB962C8B-B14F-4D97-AF65-F5344CB8AC3E}">
        <p14:creationId xmlns:p14="http://schemas.microsoft.com/office/powerpoint/2010/main" val="1769111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Garamond" charset="0"/>
                <a:ea typeface="Garamond" charset="0"/>
                <a:cs typeface="Garamond" charset="0"/>
              </a:rPr>
              <a:t>Reference material for faculty evaluation, promotion and tenure, continued</a:t>
            </a:r>
          </a:p>
        </p:txBody>
      </p:sp>
      <p:sp>
        <p:nvSpPr>
          <p:cNvPr id="3" name="Content Placeholder 2"/>
          <p:cNvSpPr>
            <a:spLocks noGrp="1"/>
          </p:cNvSpPr>
          <p:nvPr>
            <p:ph idx="1"/>
          </p:nvPr>
        </p:nvSpPr>
        <p:spPr>
          <a:xfrm>
            <a:off x="2434281" y="2026508"/>
            <a:ext cx="9588843" cy="4609070"/>
          </a:xfrm>
        </p:spPr>
        <p:txBody>
          <a:bodyPr>
            <a:normAutofit fontScale="85000" lnSpcReduction="20000"/>
          </a:bodyPr>
          <a:lstStyle/>
          <a:p>
            <a:pPr marL="0" lvl="0" indent="0" defTabSz="914400">
              <a:spcBef>
                <a:spcPts val="0"/>
              </a:spcBef>
              <a:buClrTx/>
              <a:buNone/>
            </a:pPr>
            <a:r>
              <a:rPr lang="en-US" sz="3000" dirty="0">
                <a:latin typeface="Garamond" charset="0"/>
                <a:ea typeface="Garamond" charset="0"/>
                <a:cs typeface="Garamond" charset="0"/>
              </a:rPr>
              <a:t>Academic Titles and Tenure (HOP 2-2010): </a:t>
            </a:r>
            <a:r>
              <a:rPr lang="en-US" sz="3000" dirty="0">
                <a:latin typeface="Garamond" charset="0"/>
                <a:ea typeface="Garamond" charset="0"/>
                <a:cs typeface="Garamond" charset="0"/>
                <a:hlinkClick r:id="rId2"/>
              </a:rPr>
              <a:t>https://policies.utexas.edu/policies/academic-titles-and-tenure</a:t>
            </a:r>
            <a:endParaRPr lang="en-US" sz="3000" dirty="0">
              <a:latin typeface="Garamond" charset="0"/>
              <a:ea typeface="Garamond" charset="0"/>
              <a:cs typeface="Garamond" charset="0"/>
            </a:endParaRPr>
          </a:p>
          <a:p>
            <a:pPr marL="0" lvl="0" indent="0" defTabSz="914400">
              <a:spcBef>
                <a:spcPts val="0"/>
              </a:spcBef>
              <a:buClrTx/>
              <a:buNone/>
            </a:pPr>
            <a:endParaRPr lang="en-US" sz="3000" dirty="0">
              <a:latin typeface="Garamond" charset="0"/>
              <a:ea typeface="Garamond" charset="0"/>
              <a:cs typeface="Garamond" charset="0"/>
            </a:endParaRPr>
          </a:p>
          <a:p>
            <a:pPr marL="0" lvl="0" indent="0" defTabSz="914400">
              <a:spcBef>
                <a:spcPts val="0"/>
              </a:spcBef>
              <a:buClrTx/>
              <a:buNone/>
            </a:pPr>
            <a:r>
              <a:rPr lang="en-US" sz="3000" dirty="0">
                <a:latin typeface="Garamond" charset="0"/>
                <a:ea typeface="Garamond" charset="0"/>
                <a:cs typeface="Garamond" charset="0"/>
              </a:rPr>
              <a:t>Faculty Sick &amp; Parental Leave Policies: </a:t>
            </a:r>
            <a:r>
              <a:rPr lang="en-US" sz="3000" dirty="0">
                <a:latin typeface="Garamond" charset="0"/>
                <a:ea typeface="Garamond" charset="0"/>
                <a:cs typeface="Garamond" charset="0"/>
                <a:hlinkClick r:id="rId3"/>
              </a:rPr>
              <a:t>http://sites.utexas.edu/cofafaculty/faculty-policies/</a:t>
            </a:r>
            <a:r>
              <a:rPr lang="en-US" sz="3000" dirty="0">
                <a:latin typeface="Garamond" charset="0"/>
                <a:ea typeface="Garamond" charset="0"/>
                <a:cs typeface="Garamond" charset="0"/>
              </a:rPr>
              <a:t> </a:t>
            </a:r>
          </a:p>
          <a:p>
            <a:pPr marL="0" lvl="0" indent="0" defTabSz="914400">
              <a:spcBef>
                <a:spcPts val="0"/>
              </a:spcBef>
              <a:buClrTx/>
              <a:buNone/>
            </a:pPr>
            <a:endParaRPr lang="en-US" sz="3000" dirty="0">
              <a:latin typeface="Garamond" charset="0"/>
              <a:ea typeface="Garamond" charset="0"/>
              <a:cs typeface="Garamond" charset="0"/>
            </a:endParaRPr>
          </a:p>
          <a:p>
            <a:pPr marL="0" lvl="0" indent="0" defTabSz="914400">
              <a:spcBef>
                <a:spcPts val="0"/>
              </a:spcBef>
              <a:buClrTx/>
              <a:buNone/>
            </a:pPr>
            <a:r>
              <a:rPr lang="en-US" sz="3000" dirty="0">
                <a:latin typeface="Garamond" charset="0"/>
                <a:ea typeface="Garamond" charset="0"/>
                <a:cs typeface="Garamond" charset="0"/>
              </a:rPr>
              <a:t>Family Friendly Policies and Resources: </a:t>
            </a:r>
            <a:r>
              <a:rPr lang="en-US" sz="3000" dirty="0">
                <a:latin typeface="Garamond" charset="0"/>
                <a:ea typeface="Garamond" charset="0"/>
                <a:cs typeface="Garamond" charset="0"/>
                <a:hlinkClick r:id="rId3"/>
              </a:rPr>
              <a:t>http://sites.utexas.edu/cofafaculty/faculty-policies/</a:t>
            </a:r>
            <a:r>
              <a:rPr lang="en-US" sz="3000" dirty="0">
                <a:latin typeface="Garamond" charset="0"/>
                <a:ea typeface="Garamond" charset="0"/>
                <a:cs typeface="Garamond" charset="0"/>
              </a:rPr>
              <a:t> and </a:t>
            </a:r>
            <a:r>
              <a:rPr lang="en-US" sz="3000" dirty="0">
                <a:latin typeface="Garamond" charset="0"/>
                <a:ea typeface="Garamond" charset="0"/>
                <a:cs typeface="Garamond" charset="0"/>
                <a:hlinkClick r:id="rId4"/>
              </a:rPr>
              <a:t>https://provost.utexas.edu/faculty-affairs/life-and-work</a:t>
            </a:r>
            <a:r>
              <a:rPr lang="en-US" sz="3000" dirty="0">
                <a:latin typeface="Garamond" charset="0"/>
                <a:ea typeface="Garamond" charset="0"/>
                <a:cs typeface="Garamond" charset="0"/>
              </a:rPr>
              <a:t> </a:t>
            </a:r>
          </a:p>
          <a:p>
            <a:pPr marL="0" lvl="0" indent="0" defTabSz="914400">
              <a:spcBef>
                <a:spcPts val="0"/>
              </a:spcBef>
              <a:buClrTx/>
              <a:buNone/>
            </a:pPr>
            <a:endParaRPr lang="en-US" sz="3000" dirty="0">
              <a:latin typeface="Garamond" charset="0"/>
              <a:ea typeface="Garamond" charset="0"/>
              <a:cs typeface="Garamond" charset="0"/>
            </a:endParaRPr>
          </a:p>
          <a:p>
            <a:pPr marL="0" lvl="0" indent="0" defTabSz="914400">
              <a:spcBef>
                <a:spcPts val="0"/>
              </a:spcBef>
              <a:buClrTx/>
              <a:buNone/>
            </a:pPr>
            <a:r>
              <a:rPr lang="en-US" sz="3000" dirty="0">
                <a:latin typeface="Garamond" charset="0"/>
                <a:ea typeface="Garamond" charset="0"/>
                <a:cs typeface="Garamond" charset="0"/>
              </a:rPr>
              <a:t>Office of the Provost resources: </a:t>
            </a:r>
            <a:r>
              <a:rPr lang="en-US" sz="3000" dirty="0">
                <a:latin typeface="Garamond" charset="0"/>
                <a:ea typeface="Garamond" charset="0"/>
                <a:cs typeface="Garamond" charset="0"/>
                <a:hlinkClick r:id="rId5"/>
              </a:rPr>
              <a:t>https://provost.utexas.edu/faculty-affairs</a:t>
            </a:r>
            <a:r>
              <a:rPr lang="en-US" sz="3000" dirty="0">
                <a:latin typeface="Garamond" charset="0"/>
                <a:ea typeface="Garamond" charset="0"/>
                <a:cs typeface="Garamond" charset="0"/>
              </a:rPr>
              <a:t> </a:t>
            </a:r>
          </a:p>
          <a:p>
            <a:pPr marL="0" lvl="0" indent="0" defTabSz="914400">
              <a:spcBef>
                <a:spcPts val="0"/>
              </a:spcBef>
              <a:buClrTx/>
              <a:buNone/>
            </a:pPr>
            <a:r>
              <a:rPr lang="en-US" sz="3000" dirty="0">
                <a:latin typeface="Garamond" charset="0"/>
                <a:ea typeface="Garamond" charset="0"/>
                <a:cs typeface="Garamond" charset="0"/>
              </a:rPr>
              <a:t> </a:t>
            </a:r>
          </a:p>
          <a:p>
            <a:pPr marL="0" lvl="0" indent="0" defTabSz="914400">
              <a:spcBef>
                <a:spcPts val="0"/>
              </a:spcBef>
              <a:buClrTx/>
              <a:buNone/>
            </a:pPr>
            <a:endParaRPr lang="en-US" sz="3000" dirty="0">
              <a:latin typeface="Garamond" charset="0"/>
              <a:ea typeface="Garamond" charset="0"/>
              <a:cs typeface="Garamond" charset="0"/>
            </a:endParaRPr>
          </a:p>
        </p:txBody>
      </p:sp>
    </p:spTree>
    <p:extLst>
      <p:ext uri="{BB962C8B-B14F-4D97-AF65-F5344CB8AC3E}">
        <p14:creationId xmlns:p14="http://schemas.microsoft.com/office/powerpoint/2010/main" val="3087988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1805"/>
          </a:xfrm>
        </p:spPr>
        <p:txBody>
          <a:bodyPr/>
          <a:lstStyle/>
          <a:p>
            <a:pPr algn="ctr"/>
            <a:r>
              <a:rPr lang="en-US" b="1" dirty="0">
                <a:latin typeface="Garamond" charset="0"/>
                <a:ea typeface="Garamond" charset="0"/>
                <a:cs typeface="Garamond" charset="0"/>
              </a:rPr>
              <a:t>Teaching Support</a:t>
            </a:r>
          </a:p>
        </p:txBody>
      </p:sp>
      <p:sp>
        <p:nvSpPr>
          <p:cNvPr id="3" name="Content Placeholder 2"/>
          <p:cNvSpPr>
            <a:spLocks noGrp="1"/>
          </p:cNvSpPr>
          <p:nvPr>
            <p:ph idx="1"/>
          </p:nvPr>
        </p:nvSpPr>
        <p:spPr>
          <a:xfrm>
            <a:off x="2589211" y="1551398"/>
            <a:ext cx="9349359" cy="5003514"/>
          </a:xfrm>
        </p:spPr>
        <p:txBody>
          <a:bodyPr>
            <a:normAutofit fontScale="85000" lnSpcReduction="10000"/>
          </a:bodyPr>
          <a:lstStyle/>
          <a:p>
            <a:pPr defTabSz="914400">
              <a:spcBef>
                <a:spcPts val="0"/>
              </a:spcBef>
              <a:buClrTx/>
              <a:defRPr/>
            </a:pPr>
            <a:r>
              <a:rPr lang="en-US" sz="3200" dirty="0">
                <a:latin typeface="Garamond" charset="0"/>
                <a:ea typeface="Garamond" charset="0"/>
                <a:cs typeface="Garamond" charset="0"/>
              </a:rPr>
              <a:t>Faculty Innovation Center </a:t>
            </a:r>
            <a:r>
              <a:rPr lang="en-US" sz="3200" dirty="0">
                <a:latin typeface="Garamond" charset="0"/>
                <a:ea typeface="Garamond" charset="0"/>
                <a:cs typeface="Garamond" charset="0"/>
                <a:hlinkClick r:id="rId2"/>
              </a:rPr>
              <a:t>https://facultyinnovate.utexas.edu/</a:t>
            </a:r>
            <a:r>
              <a:rPr lang="en-US" sz="3200" dirty="0">
                <a:latin typeface="Garamond" charset="0"/>
                <a:ea typeface="Garamond" charset="0"/>
                <a:cs typeface="Garamond" charset="0"/>
              </a:rPr>
              <a:t> </a:t>
            </a:r>
          </a:p>
          <a:p>
            <a:pPr defTabSz="914400">
              <a:spcBef>
                <a:spcPts val="0"/>
              </a:spcBef>
              <a:buClrTx/>
              <a:defRPr/>
            </a:pPr>
            <a:endParaRPr lang="en-US" sz="3200" dirty="0">
              <a:latin typeface="Garamond" charset="0"/>
              <a:ea typeface="Garamond" charset="0"/>
              <a:cs typeface="Garamond" charset="0"/>
            </a:endParaRPr>
          </a:p>
          <a:p>
            <a:pPr defTabSz="914400">
              <a:spcBef>
                <a:spcPts val="0"/>
              </a:spcBef>
              <a:buClrTx/>
              <a:defRPr/>
            </a:pPr>
            <a:r>
              <a:rPr lang="en-US" sz="3200" dirty="0">
                <a:latin typeface="Garamond" charset="0"/>
                <a:ea typeface="Garamond" charset="0"/>
                <a:cs typeface="Garamond" charset="0"/>
              </a:rPr>
              <a:t>Review your CES results each semester</a:t>
            </a:r>
          </a:p>
          <a:p>
            <a:pPr marL="0" indent="0" defTabSz="914400">
              <a:spcBef>
                <a:spcPts val="0"/>
              </a:spcBef>
              <a:buClrTx/>
              <a:buNone/>
              <a:defRPr/>
            </a:pPr>
            <a:r>
              <a:rPr lang="en-US" sz="3200" dirty="0">
                <a:latin typeface="Garamond" charset="0"/>
                <a:ea typeface="Garamond" charset="0"/>
                <a:cs typeface="Garamond" charset="0"/>
                <a:hlinkClick r:id="rId3"/>
              </a:rPr>
              <a:t> https://utexas.bluera.com/utexas/</a:t>
            </a:r>
            <a:r>
              <a:rPr lang="en-US" sz="3200" dirty="0">
                <a:latin typeface="Garamond" charset="0"/>
                <a:ea typeface="Garamond" charset="0"/>
                <a:cs typeface="Garamond" charset="0"/>
              </a:rPr>
              <a:t> </a:t>
            </a:r>
          </a:p>
          <a:p>
            <a:pPr marL="0" indent="0" defTabSz="914400">
              <a:spcBef>
                <a:spcPts val="0"/>
              </a:spcBef>
              <a:buClrTx/>
              <a:buNone/>
              <a:defRPr/>
            </a:pPr>
            <a:r>
              <a:rPr lang="en-US" sz="3200" dirty="0">
                <a:latin typeface="Garamond" charset="0"/>
                <a:ea typeface="Garamond" charset="0"/>
                <a:cs typeface="Garamond" charset="0"/>
              </a:rPr>
              <a:t> </a:t>
            </a:r>
            <a:r>
              <a:rPr lang="en-US" sz="3200" dirty="0">
                <a:latin typeface="Garamond" charset="0"/>
                <a:ea typeface="Garamond" charset="0"/>
                <a:cs typeface="Garamond" charset="0"/>
                <a:hlinkClick r:id="rId4"/>
              </a:rPr>
              <a:t>https://utdirect.utexas.edu/ctl/ecis/results/mycis.WBX</a:t>
            </a:r>
            <a:r>
              <a:rPr lang="en-US" sz="3200" dirty="0">
                <a:latin typeface="Garamond" charset="0"/>
                <a:ea typeface="Garamond" charset="0"/>
                <a:cs typeface="Garamond" charset="0"/>
              </a:rPr>
              <a:t> </a:t>
            </a:r>
          </a:p>
          <a:p>
            <a:pPr defTabSz="914400">
              <a:spcBef>
                <a:spcPts val="0"/>
              </a:spcBef>
              <a:buClrTx/>
              <a:defRPr/>
            </a:pPr>
            <a:endParaRPr lang="en-US" sz="3200" dirty="0">
              <a:latin typeface="Garamond" charset="0"/>
              <a:ea typeface="Garamond" charset="0"/>
              <a:cs typeface="Garamond" charset="0"/>
            </a:endParaRPr>
          </a:p>
          <a:p>
            <a:pPr defTabSz="914400">
              <a:spcBef>
                <a:spcPts val="0"/>
              </a:spcBef>
              <a:buClrTx/>
              <a:defRPr/>
            </a:pPr>
            <a:r>
              <a:rPr lang="en-US" sz="3200" dirty="0">
                <a:latin typeface="Garamond" charset="0"/>
                <a:ea typeface="Garamond" charset="0"/>
                <a:cs typeface="Garamond" charset="0"/>
              </a:rPr>
              <a:t>COFA Teaching Load and Course Enrollment policy </a:t>
            </a:r>
            <a:r>
              <a:rPr lang="en-US" sz="3200" dirty="0">
                <a:latin typeface="Garamond" charset="0"/>
                <a:ea typeface="Garamond" charset="0"/>
                <a:cs typeface="Garamond" charset="0"/>
                <a:hlinkClick r:id="rId5"/>
              </a:rPr>
              <a:t>http://sites.utexas.edu/cofafaculty/faculty-policies/teaching-load-and-course-enrollment/</a:t>
            </a:r>
            <a:r>
              <a:rPr lang="en-US" sz="3200" dirty="0">
                <a:latin typeface="Garamond" charset="0"/>
                <a:ea typeface="Garamond" charset="0"/>
                <a:cs typeface="Garamond" charset="0"/>
              </a:rPr>
              <a:t> </a:t>
            </a:r>
          </a:p>
          <a:p>
            <a:pPr defTabSz="914400">
              <a:spcBef>
                <a:spcPts val="0"/>
              </a:spcBef>
              <a:buClrTx/>
              <a:defRPr/>
            </a:pPr>
            <a:endParaRPr lang="en-US" sz="3200" dirty="0">
              <a:latin typeface="Garamond" charset="0"/>
              <a:ea typeface="Garamond" charset="0"/>
              <a:cs typeface="Garamond" charset="0"/>
            </a:endParaRPr>
          </a:p>
          <a:p>
            <a:pPr defTabSz="914400">
              <a:spcBef>
                <a:spcPts val="0"/>
              </a:spcBef>
              <a:buClrTx/>
              <a:defRPr/>
            </a:pPr>
            <a:r>
              <a:rPr lang="en-US" sz="3200" dirty="0">
                <a:latin typeface="Garamond" charset="0"/>
                <a:ea typeface="Garamond" charset="0"/>
                <a:cs typeface="Garamond" charset="0"/>
              </a:rPr>
              <a:t>Additional academic and administrative resources </a:t>
            </a:r>
            <a:r>
              <a:rPr lang="en-US" sz="3200" dirty="0">
                <a:latin typeface="Garamond" panose="02020404030301010803" pitchFamily="18" charset="0"/>
                <a:hlinkClick r:id="rId6"/>
              </a:rPr>
              <a:t>https://sites.utexas.edu/cofafaculty/resources-2/resources/</a:t>
            </a:r>
            <a:endParaRPr lang="en-US" sz="3200" dirty="0">
              <a:latin typeface="Garamond" panose="02020404030301010803" pitchFamily="18" charset="0"/>
              <a:ea typeface="Garamond" charset="0"/>
              <a:cs typeface="Garamond" charset="0"/>
            </a:endParaRPr>
          </a:p>
          <a:p>
            <a:pPr defTabSz="914400">
              <a:spcBef>
                <a:spcPts val="0"/>
              </a:spcBef>
              <a:buClrTx/>
              <a:defRPr/>
            </a:pPr>
            <a:endParaRPr lang="en-US" sz="3000" dirty="0">
              <a:latin typeface="Garamond" charset="0"/>
              <a:ea typeface="Garamond" charset="0"/>
              <a:cs typeface="Garamond" charset="0"/>
            </a:endParaRPr>
          </a:p>
        </p:txBody>
      </p:sp>
    </p:spTree>
    <p:extLst>
      <p:ext uri="{BB962C8B-B14F-4D97-AF65-F5344CB8AC3E}">
        <p14:creationId xmlns:p14="http://schemas.microsoft.com/office/powerpoint/2010/main" val="175679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2204"/>
          </a:xfrm>
        </p:spPr>
        <p:txBody>
          <a:bodyPr/>
          <a:lstStyle/>
          <a:p>
            <a:pPr algn="ctr"/>
            <a:r>
              <a:rPr lang="en-US" b="1" dirty="0">
                <a:latin typeface="Garamond" charset="0"/>
                <a:ea typeface="Garamond" charset="0"/>
                <a:cs typeface="Garamond" charset="0"/>
              </a:rPr>
              <a:t>College of Fine Arts Nomenclature</a:t>
            </a:r>
          </a:p>
        </p:txBody>
      </p:sp>
      <p:sp>
        <p:nvSpPr>
          <p:cNvPr id="3" name="Content Placeholder 2"/>
          <p:cNvSpPr>
            <a:spLocks noGrp="1"/>
          </p:cNvSpPr>
          <p:nvPr>
            <p:ph idx="1"/>
          </p:nvPr>
        </p:nvSpPr>
        <p:spPr>
          <a:xfrm>
            <a:off x="2589212" y="1816443"/>
            <a:ext cx="9108802" cy="4521295"/>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None/>
              <a:tabLst/>
              <a:defRPr/>
            </a:pPr>
            <a:r>
              <a:rPr lang="en-US" sz="3000" b="1" dirty="0">
                <a:latin typeface="Garamond" charset="0"/>
                <a:ea typeface="Garamond" charset="0"/>
                <a:cs typeface="Garamond" charset="0"/>
              </a:rPr>
              <a:t>Professional-Track</a:t>
            </a:r>
            <a:r>
              <a:rPr lang="en-US" sz="3000" dirty="0">
                <a:latin typeface="Garamond" charset="0"/>
                <a:ea typeface="Garamond" charset="0"/>
                <a:cs typeface="Garamond" charset="0"/>
              </a:rPr>
              <a:t> = Non-Tenure Track</a:t>
            </a:r>
          </a:p>
          <a:p>
            <a:pPr marL="0" marR="0" lvl="0" indent="0" defTabSz="914400" eaLnBrk="1" fontAlgn="auto" latinLnBrk="0" hangingPunct="1">
              <a:lnSpc>
                <a:spcPct val="100000"/>
              </a:lnSpc>
              <a:spcBef>
                <a:spcPts val="0"/>
              </a:spcBef>
              <a:spcAft>
                <a:spcPts val="0"/>
              </a:spcAft>
              <a:buClrTx/>
              <a:buSzTx/>
              <a:buNone/>
              <a:tabLst/>
              <a:defRPr/>
            </a:pPr>
            <a:endParaRPr lang="en-US" sz="3000" dirty="0">
              <a:latin typeface="Garamond" charset="0"/>
              <a:ea typeface="Garamond" charset="0"/>
              <a:cs typeface="Garamond" charset="0"/>
            </a:endParaRPr>
          </a:p>
          <a:p>
            <a:pPr marL="0" marR="0" lvl="0" indent="0" defTabSz="914400" eaLnBrk="1" fontAlgn="auto" latinLnBrk="0" hangingPunct="1">
              <a:lnSpc>
                <a:spcPct val="100000"/>
              </a:lnSpc>
              <a:spcBef>
                <a:spcPts val="0"/>
              </a:spcBef>
              <a:spcAft>
                <a:spcPts val="0"/>
              </a:spcAft>
              <a:buClrTx/>
              <a:buSzTx/>
              <a:buNone/>
              <a:tabLst/>
              <a:defRPr/>
            </a:pPr>
            <a:r>
              <a:rPr lang="en-US" sz="3000" b="1" dirty="0">
                <a:latin typeface="Garamond" charset="0"/>
                <a:ea typeface="Garamond" charset="0"/>
                <a:cs typeface="Garamond" charset="0"/>
              </a:rPr>
              <a:t>“Career” Track </a:t>
            </a:r>
            <a:r>
              <a:rPr lang="en-US" sz="3000" dirty="0">
                <a:latin typeface="Garamond" charset="0"/>
                <a:ea typeface="Garamond" charset="0"/>
                <a:cs typeface="Garamond" charset="0"/>
              </a:rPr>
              <a:t>= a long-term commitment of employment</a:t>
            </a:r>
          </a:p>
          <a:p>
            <a:pPr lvl="1" defTabSz="914400">
              <a:spcBef>
                <a:spcPts val="0"/>
              </a:spcBef>
              <a:buClrTx/>
              <a:defRPr/>
            </a:pPr>
            <a:r>
              <a:rPr lang="en-US" sz="2800" dirty="0">
                <a:latin typeface="Garamond" charset="0"/>
                <a:ea typeface="Garamond" charset="0"/>
                <a:cs typeface="Garamond" charset="0"/>
              </a:rPr>
              <a:t>Practice series</a:t>
            </a:r>
          </a:p>
          <a:p>
            <a:pPr lvl="1" defTabSz="914400">
              <a:spcBef>
                <a:spcPts val="0"/>
              </a:spcBef>
              <a:buClrTx/>
              <a:defRPr/>
            </a:pPr>
            <a:r>
              <a:rPr lang="en-US" sz="2800" dirty="0">
                <a:latin typeface="Garamond" charset="0"/>
                <a:ea typeface="Garamond" charset="0"/>
                <a:cs typeface="Garamond" charset="0"/>
              </a:rPr>
              <a:t>Instruction series</a:t>
            </a:r>
          </a:p>
          <a:p>
            <a:pPr lvl="1" defTabSz="914400">
              <a:spcBef>
                <a:spcPts val="0"/>
              </a:spcBef>
              <a:buClrTx/>
              <a:defRPr/>
            </a:pPr>
            <a:r>
              <a:rPr lang="en-US" sz="2800" dirty="0">
                <a:latin typeface="Garamond" charset="0"/>
                <a:ea typeface="Garamond" charset="0"/>
                <a:cs typeface="Garamond" charset="0"/>
              </a:rPr>
              <a:t>Tenured/Tenure-Track Faculty Members</a:t>
            </a:r>
          </a:p>
          <a:p>
            <a:pPr lvl="1" defTabSz="914400">
              <a:spcBef>
                <a:spcPts val="0"/>
              </a:spcBef>
              <a:buClrTx/>
              <a:defRPr/>
            </a:pPr>
            <a:endParaRPr lang="en-US" sz="3000" dirty="0">
              <a:latin typeface="Garamond" charset="0"/>
              <a:ea typeface="Garamond" charset="0"/>
              <a:cs typeface="Garamond" charset="0"/>
            </a:endParaRPr>
          </a:p>
          <a:p>
            <a:pPr marL="57150" indent="0" defTabSz="914400">
              <a:spcBef>
                <a:spcPts val="0"/>
              </a:spcBef>
              <a:buClrTx/>
              <a:buNone/>
              <a:defRPr/>
            </a:pPr>
            <a:r>
              <a:rPr lang="en-US" sz="3000" b="1" dirty="0">
                <a:latin typeface="Garamond" charset="0"/>
                <a:ea typeface="Garamond" charset="0"/>
                <a:cs typeface="Garamond" charset="0"/>
              </a:rPr>
              <a:t>Lecturer</a:t>
            </a:r>
            <a:r>
              <a:rPr lang="en-US" sz="3000" dirty="0">
                <a:latin typeface="Garamond" charset="0"/>
                <a:ea typeface="Garamond" charset="0"/>
                <a:cs typeface="Garamond" charset="0"/>
              </a:rPr>
              <a:t> = Not career. Temporary/adjunct/contingent faculty</a:t>
            </a:r>
          </a:p>
          <a:p>
            <a:pPr marL="914400" lvl="1" indent="-457200" defTabSz="914400">
              <a:spcBef>
                <a:spcPts val="0"/>
              </a:spcBef>
              <a:buClrTx/>
              <a:defRPr/>
            </a:pPr>
            <a:r>
              <a:rPr lang="en-US" sz="2800" dirty="0">
                <a:latin typeface="Garamond" charset="0"/>
                <a:ea typeface="Garamond" charset="0"/>
                <a:cs typeface="Garamond" charset="0"/>
              </a:rPr>
              <a:t>Lecturer series</a:t>
            </a:r>
          </a:p>
          <a:p>
            <a:pPr marL="914400" lvl="1" indent="-457200" defTabSz="914400">
              <a:spcBef>
                <a:spcPts val="0"/>
              </a:spcBef>
              <a:buClrTx/>
              <a:defRPr/>
            </a:pPr>
            <a:r>
              <a:rPr lang="en-US" sz="2800" dirty="0">
                <a:latin typeface="Garamond" charset="0"/>
                <a:ea typeface="Garamond" charset="0"/>
                <a:cs typeface="Garamond" charset="0"/>
              </a:rPr>
              <a:t>Specialist</a:t>
            </a:r>
          </a:p>
          <a:p>
            <a:pPr marL="914400" lvl="1" indent="-457200" defTabSz="914400">
              <a:spcBef>
                <a:spcPts val="0"/>
              </a:spcBef>
              <a:buClrTx/>
              <a:defRPr/>
            </a:pPr>
            <a:r>
              <a:rPr lang="en-US" sz="2800" dirty="0">
                <a:latin typeface="Garamond" charset="0"/>
                <a:ea typeface="Garamond" charset="0"/>
                <a:cs typeface="Garamond" charset="0"/>
              </a:rPr>
              <a:t>Visiting series</a:t>
            </a:r>
          </a:p>
        </p:txBody>
      </p:sp>
    </p:spTree>
    <p:extLst>
      <p:ext uri="{BB962C8B-B14F-4D97-AF65-F5344CB8AC3E}">
        <p14:creationId xmlns:p14="http://schemas.microsoft.com/office/powerpoint/2010/main" val="2435134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1805"/>
          </a:xfrm>
        </p:spPr>
        <p:txBody>
          <a:bodyPr/>
          <a:lstStyle/>
          <a:p>
            <a:pPr algn="ctr"/>
            <a:r>
              <a:rPr lang="en-US" b="1" dirty="0">
                <a:latin typeface="Garamond" charset="0"/>
                <a:ea typeface="Garamond" charset="0"/>
                <a:cs typeface="Garamond" charset="0"/>
              </a:rPr>
              <a:t>Research Support</a:t>
            </a:r>
          </a:p>
        </p:txBody>
      </p:sp>
      <p:sp>
        <p:nvSpPr>
          <p:cNvPr id="3" name="Content Placeholder 2"/>
          <p:cNvSpPr>
            <a:spLocks noGrp="1"/>
          </p:cNvSpPr>
          <p:nvPr>
            <p:ph idx="1"/>
          </p:nvPr>
        </p:nvSpPr>
        <p:spPr>
          <a:xfrm>
            <a:off x="2589211" y="1551398"/>
            <a:ext cx="9349359" cy="5003514"/>
          </a:xfrm>
        </p:spPr>
        <p:txBody>
          <a:bodyPr>
            <a:normAutofit fontScale="77500" lnSpcReduction="20000"/>
          </a:bodyPr>
          <a:lstStyle/>
          <a:p>
            <a:pPr defTabSz="914400">
              <a:spcBef>
                <a:spcPts val="0"/>
              </a:spcBef>
              <a:buClrTx/>
              <a:defRPr/>
            </a:pPr>
            <a:r>
              <a:rPr lang="en-US" sz="3000" dirty="0">
                <a:latin typeface="Garamond" charset="0"/>
                <a:ea typeface="Garamond" charset="0"/>
                <a:cs typeface="Garamond" charset="0"/>
              </a:rPr>
              <a:t>Comprehensive list of research support </a:t>
            </a:r>
            <a:r>
              <a:rPr lang="en-US" sz="3000" dirty="0">
                <a:latin typeface="Garamond" panose="02020404030301010803" pitchFamily="18" charset="0"/>
                <a:hlinkClick r:id="rId2"/>
              </a:rPr>
              <a:t>https://sites.utexas.edu/cofafaculty/research-2/research/</a:t>
            </a:r>
            <a:endParaRPr lang="en-US" sz="3000" dirty="0">
              <a:latin typeface="Garamond" panose="02020404030301010803" pitchFamily="18" charset="0"/>
            </a:endParaRPr>
          </a:p>
          <a:p>
            <a:pPr defTabSz="914400">
              <a:spcBef>
                <a:spcPts val="0"/>
              </a:spcBef>
              <a:buClrTx/>
              <a:defRPr/>
            </a:pPr>
            <a:endParaRPr lang="en-US" sz="3000" dirty="0">
              <a:latin typeface="Garamond" panose="02020404030301010803" pitchFamily="18" charset="0"/>
            </a:endParaRPr>
          </a:p>
          <a:p>
            <a:pPr defTabSz="914400">
              <a:spcBef>
                <a:spcPts val="0"/>
              </a:spcBef>
              <a:buClrTx/>
              <a:defRPr/>
            </a:pPr>
            <a:r>
              <a:rPr lang="en-US" sz="3000" dirty="0">
                <a:latin typeface="Garamond" charset="0"/>
                <a:ea typeface="Garamond" charset="0"/>
                <a:cs typeface="Garamond" charset="0"/>
              </a:rPr>
              <a:t>Faculty Travel Grants: </a:t>
            </a:r>
            <a:r>
              <a:rPr lang="en-US" sz="3000" dirty="0">
                <a:latin typeface="Garamond" charset="0"/>
                <a:ea typeface="Garamond" charset="0"/>
                <a:cs typeface="Garamond" charset="0"/>
                <a:hlinkClick r:id="rId3"/>
              </a:rPr>
              <a:t>https://provost.utexas.edu/the-office/faculty-affairs/faculty-travel-grants/</a:t>
            </a:r>
            <a:r>
              <a:rPr lang="en-US" sz="3000" dirty="0">
                <a:latin typeface="Garamond" charset="0"/>
                <a:ea typeface="Garamond" charset="0"/>
                <a:cs typeface="Garamond" charset="0"/>
              </a:rPr>
              <a:t> (Or inquire with chair/director for departmental support)</a:t>
            </a:r>
            <a:endParaRPr lang="en-US" sz="3000" dirty="0">
              <a:latin typeface="Garamond" panose="02020404030301010803" pitchFamily="18" charset="0"/>
            </a:endParaRPr>
          </a:p>
          <a:p>
            <a:pPr defTabSz="914400">
              <a:spcBef>
                <a:spcPts val="0"/>
              </a:spcBef>
              <a:buClrTx/>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Dean’s Fellow/</a:t>
            </a:r>
            <a:r>
              <a:rPr lang="en-US" sz="3000" dirty="0" err="1">
                <a:latin typeface="Garamond" charset="0"/>
                <a:ea typeface="Garamond" charset="0"/>
                <a:cs typeface="Garamond" charset="0"/>
              </a:rPr>
              <a:t>Ducloux</a:t>
            </a:r>
            <a:r>
              <a:rPr lang="en-US" sz="3000" dirty="0">
                <a:latin typeface="Garamond" charset="0"/>
                <a:ea typeface="Garamond" charset="0"/>
                <a:cs typeface="Garamond" charset="0"/>
              </a:rPr>
              <a:t> Fellowship </a:t>
            </a:r>
            <a:r>
              <a:rPr lang="mr-IN" sz="3000" dirty="0">
                <a:latin typeface="Garamond" charset="0"/>
                <a:ea typeface="Garamond" charset="0"/>
                <a:cs typeface="Garamond" charset="0"/>
              </a:rPr>
              <a:t>–</a:t>
            </a:r>
            <a:r>
              <a:rPr lang="en-US" sz="3000" dirty="0">
                <a:latin typeface="Garamond" charset="0"/>
                <a:ea typeface="Garamond" charset="0"/>
                <a:cs typeface="Garamond" charset="0"/>
              </a:rPr>
              <a:t> inquire with Chair/Director </a:t>
            </a:r>
            <a:r>
              <a:rPr lang="en-US" sz="3000" dirty="0">
                <a:latin typeface="Garamond" charset="0"/>
                <a:ea typeface="Garamond" charset="0"/>
                <a:cs typeface="Garamond" charset="0"/>
                <a:hlinkClick r:id="rId4"/>
              </a:rPr>
              <a:t>http://sites.utexas.edu/cofafaculty/faculty-policies/faculty-research-leaves/</a:t>
            </a:r>
            <a:r>
              <a:rPr lang="en-US" sz="3000" dirty="0">
                <a:latin typeface="Garamond" charset="0"/>
                <a:ea typeface="Garamond" charset="0"/>
                <a:cs typeface="Garamond" charset="0"/>
              </a:rPr>
              <a:t> </a:t>
            </a:r>
          </a:p>
          <a:p>
            <a:pPr defTabSz="914400">
              <a:spcBef>
                <a:spcPts val="0"/>
              </a:spcBef>
              <a:buClrTx/>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Fine Arts Research Funding: </a:t>
            </a:r>
            <a:r>
              <a:rPr lang="en-US" sz="3000" dirty="0">
                <a:latin typeface="Garamond" charset="0"/>
                <a:ea typeface="Garamond" charset="0"/>
                <a:cs typeface="Garamond" charset="0"/>
                <a:hlinkClick r:id="rId5"/>
              </a:rPr>
              <a:t>https://sites.utexas.edu/cofafaculty/research-2/fine-arts-creative-research-grant/</a:t>
            </a:r>
            <a:r>
              <a:rPr lang="en-US" sz="3000" dirty="0">
                <a:latin typeface="Garamond" charset="0"/>
                <a:ea typeface="Garamond" charset="0"/>
                <a:cs typeface="Garamond" charset="0"/>
              </a:rPr>
              <a:t> and </a:t>
            </a:r>
            <a:r>
              <a:rPr lang="en-US" sz="3000" dirty="0">
                <a:latin typeface="Garamond" charset="0"/>
                <a:ea typeface="Garamond" charset="0"/>
                <a:cs typeface="Garamond" charset="0"/>
                <a:hlinkClick r:id="rId6"/>
              </a:rPr>
              <a:t>https://sites.utexas.edu/cofafaculty/research-2/fine-arts-community-engagement-and-public-practice-seed-grant/</a:t>
            </a:r>
            <a:r>
              <a:rPr lang="en-US" sz="3000" dirty="0">
                <a:latin typeface="Garamond" charset="0"/>
                <a:ea typeface="Garamond" charset="0"/>
                <a:cs typeface="Garamond" charset="0"/>
              </a:rPr>
              <a:t> </a:t>
            </a:r>
            <a:endParaRPr lang="en-US" sz="3000" dirty="0">
              <a:latin typeface="Garamond" panose="02020404030301010803" pitchFamily="18" charset="0"/>
            </a:endParaRPr>
          </a:p>
          <a:p>
            <a:pPr marL="0" indent="0" defTabSz="914400">
              <a:spcBef>
                <a:spcPts val="0"/>
              </a:spcBef>
              <a:buClrTx/>
              <a:buNone/>
              <a:defRPr/>
            </a:pPr>
            <a:endParaRPr lang="en-US" sz="3000" dirty="0">
              <a:latin typeface="Garamond" panose="02020404030301010803" pitchFamily="18"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Faculty Development Award (Research or Professional Development): </a:t>
            </a:r>
          </a:p>
        </p:txBody>
      </p:sp>
    </p:spTree>
    <p:extLst>
      <p:ext uri="{BB962C8B-B14F-4D97-AF65-F5344CB8AC3E}">
        <p14:creationId xmlns:p14="http://schemas.microsoft.com/office/powerpoint/2010/main" val="1542459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Garamond" charset="0"/>
                <a:ea typeface="Garamond" charset="0"/>
                <a:cs typeface="Garamond" charset="0"/>
              </a:rPr>
              <a:t>Research Support, continued</a:t>
            </a:r>
          </a:p>
        </p:txBody>
      </p:sp>
      <p:sp>
        <p:nvSpPr>
          <p:cNvPr id="3" name="Content Placeholder 2"/>
          <p:cNvSpPr>
            <a:spLocks noGrp="1"/>
          </p:cNvSpPr>
          <p:nvPr>
            <p:ph idx="1"/>
          </p:nvPr>
        </p:nvSpPr>
        <p:spPr>
          <a:xfrm>
            <a:off x="2589212" y="1571945"/>
            <a:ext cx="9328810" cy="5024063"/>
          </a:xfrm>
        </p:spPr>
        <p:txBody>
          <a:bodyPr>
            <a:normAutofit lnSpcReduction="10000"/>
          </a:bodyPr>
          <a:lstStyle/>
          <a:p>
            <a:pPr defTabSz="914400">
              <a:spcBef>
                <a:spcPts val="0"/>
              </a:spcBef>
              <a:buClrTx/>
              <a:defRPr/>
            </a:pPr>
            <a:r>
              <a:rPr lang="en-US" sz="3000" dirty="0">
                <a:latin typeface="Garamond" charset="0"/>
                <a:ea typeface="Garamond" charset="0"/>
                <a:cs typeface="Garamond" charset="0"/>
              </a:rPr>
              <a:t>Subvention Grants </a:t>
            </a:r>
            <a:r>
              <a:rPr lang="mr-IN" sz="3000" dirty="0">
                <a:latin typeface="Garamond" charset="0"/>
                <a:ea typeface="Garamond" charset="0"/>
                <a:cs typeface="Garamond" charset="0"/>
              </a:rPr>
              <a:t>–</a:t>
            </a:r>
            <a:r>
              <a:rPr lang="en-US" sz="3000" dirty="0">
                <a:latin typeface="Garamond" charset="0"/>
                <a:ea typeface="Garamond" charset="0"/>
                <a:cs typeface="Garamond" charset="0"/>
              </a:rPr>
              <a:t> Office of the Vice President for Research </a:t>
            </a:r>
            <a:r>
              <a:rPr lang="en-US" sz="3000" dirty="0">
                <a:latin typeface="Garamond" charset="0"/>
                <a:ea typeface="Garamond" charset="0"/>
                <a:cs typeface="Garamond" charset="0"/>
                <a:hlinkClick r:id="rId2"/>
              </a:rPr>
              <a:t>https://research.utexas.edu/find-funding/awards-fellowships-grants/subvention-grants-programs/</a:t>
            </a:r>
            <a:r>
              <a:rPr lang="en-US" sz="3000" dirty="0">
                <a:latin typeface="Garamond" charset="0"/>
                <a:ea typeface="Garamond" charset="0"/>
                <a:cs typeface="Garamond" charset="0"/>
              </a:rPr>
              <a:t> </a:t>
            </a:r>
          </a:p>
          <a:p>
            <a:pPr marL="0" indent="0" defTabSz="914400">
              <a:spcBef>
                <a:spcPts val="0"/>
              </a:spcBef>
              <a:buClrTx/>
              <a:buNone/>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Creative research grants </a:t>
            </a:r>
            <a:r>
              <a:rPr lang="mr-IN" sz="3000" dirty="0">
                <a:latin typeface="Garamond" charset="0"/>
                <a:ea typeface="Garamond" charset="0"/>
                <a:cs typeface="Garamond" charset="0"/>
              </a:rPr>
              <a:t>–</a:t>
            </a:r>
            <a:r>
              <a:rPr lang="en-US" sz="3000" dirty="0">
                <a:latin typeface="Garamond" charset="0"/>
                <a:ea typeface="Garamond" charset="0"/>
                <a:cs typeface="Garamond" charset="0"/>
              </a:rPr>
              <a:t> Office of the Vice President for Research </a:t>
            </a:r>
            <a:r>
              <a:rPr lang="en-US" sz="3000" dirty="0">
                <a:latin typeface="Garamond" charset="0"/>
                <a:ea typeface="Garamond" charset="0"/>
                <a:cs typeface="Garamond" charset="0"/>
                <a:hlinkClick r:id="rId3"/>
              </a:rPr>
              <a:t>https://research.utexas.edu/</a:t>
            </a:r>
            <a:r>
              <a:rPr lang="en-US" sz="3000" dirty="0">
                <a:latin typeface="Garamond" charset="0"/>
                <a:ea typeface="Garamond" charset="0"/>
                <a:cs typeface="Garamond" charset="0"/>
              </a:rPr>
              <a:t> </a:t>
            </a:r>
          </a:p>
          <a:p>
            <a:pPr marL="0" indent="0" defTabSz="914400">
              <a:spcBef>
                <a:spcPts val="0"/>
              </a:spcBef>
              <a:buClrTx/>
              <a:buNone/>
              <a:defRPr/>
            </a:pPr>
            <a:endParaRPr lang="en-US" sz="3000" dirty="0">
              <a:latin typeface="Garamond" charset="0"/>
              <a:ea typeface="Garamond" charset="0"/>
              <a:cs typeface="Garamond" charset="0"/>
            </a:endParaRPr>
          </a:p>
          <a:p>
            <a:pPr defTabSz="914400">
              <a:spcBef>
                <a:spcPts val="0"/>
              </a:spcBef>
              <a:buClrTx/>
              <a:defRPr/>
            </a:pPr>
            <a:r>
              <a:rPr lang="en-US" sz="3000" dirty="0">
                <a:latin typeface="Garamond" charset="0"/>
                <a:ea typeface="Garamond" charset="0"/>
                <a:cs typeface="Garamond" charset="0"/>
              </a:rPr>
              <a:t>Big XII Faculty Fellowship Program </a:t>
            </a:r>
            <a:r>
              <a:rPr lang="mr-IN" sz="3000" dirty="0">
                <a:latin typeface="Garamond" charset="0"/>
                <a:ea typeface="Garamond" charset="0"/>
                <a:cs typeface="Garamond" charset="0"/>
              </a:rPr>
              <a:t>–</a:t>
            </a:r>
            <a:r>
              <a:rPr lang="en-US" sz="3000" dirty="0">
                <a:latin typeface="Garamond" charset="0"/>
                <a:ea typeface="Garamond" charset="0"/>
                <a:cs typeface="Garamond" charset="0"/>
              </a:rPr>
              <a:t> Office of Graduate Studies </a:t>
            </a:r>
            <a:r>
              <a:rPr lang="en-US" sz="3000" dirty="0">
                <a:latin typeface="Garamond" charset="0"/>
                <a:ea typeface="Garamond" charset="0"/>
                <a:cs typeface="Garamond" charset="0"/>
                <a:hlinkClick r:id="rId4"/>
              </a:rPr>
              <a:t>https://gradschool.utexas.edu/faculty/big-xii-faculty-fellowships</a:t>
            </a:r>
            <a:r>
              <a:rPr lang="en-US" sz="3000" dirty="0">
                <a:latin typeface="Garamond" charset="0"/>
                <a:ea typeface="Garamond" charset="0"/>
                <a:cs typeface="Garamond" charset="0"/>
              </a:rPr>
              <a:t> </a:t>
            </a:r>
          </a:p>
          <a:p>
            <a:pPr marL="0" indent="0" defTabSz="914400">
              <a:spcBef>
                <a:spcPts val="0"/>
              </a:spcBef>
              <a:buClrTx/>
              <a:buNone/>
              <a:defRPr/>
            </a:pPr>
            <a:endParaRPr lang="en-US" sz="3000" dirty="0">
              <a:latin typeface="Garamond" charset="0"/>
              <a:ea typeface="Garamond" charset="0"/>
              <a:cs typeface="Garamond" charset="0"/>
            </a:endParaRPr>
          </a:p>
          <a:p>
            <a:pPr marL="0" indent="0" defTabSz="914400">
              <a:spcBef>
                <a:spcPts val="0"/>
              </a:spcBef>
              <a:buClrTx/>
              <a:buNone/>
              <a:defRPr/>
            </a:pPr>
            <a:endParaRPr lang="en-US" sz="3000" dirty="0">
              <a:latin typeface="Garamond" charset="0"/>
              <a:ea typeface="Garamond" charset="0"/>
              <a:cs typeface="Garamond" charset="0"/>
            </a:endParaRPr>
          </a:p>
        </p:txBody>
      </p:sp>
    </p:spTree>
    <p:extLst>
      <p:ext uri="{BB962C8B-B14F-4D97-AF65-F5344CB8AC3E}">
        <p14:creationId xmlns:p14="http://schemas.microsoft.com/office/powerpoint/2010/main" val="1835948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2204"/>
          </a:xfrm>
        </p:spPr>
        <p:txBody>
          <a:bodyPr/>
          <a:lstStyle/>
          <a:p>
            <a:pPr algn="ctr"/>
            <a:r>
              <a:rPr lang="en-US" b="1" dirty="0">
                <a:latin typeface="Garamond" charset="0"/>
                <a:ea typeface="Garamond" charset="0"/>
                <a:cs typeface="Garamond" charset="0"/>
              </a:rPr>
              <a:t>College of Fine Arts Nomenclature (Cont.)</a:t>
            </a:r>
          </a:p>
        </p:txBody>
      </p:sp>
      <p:sp>
        <p:nvSpPr>
          <p:cNvPr id="3" name="Content Placeholder 2"/>
          <p:cNvSpPr>
            <a:spLocks noGrp="1"/>
          </p:cNvSpPr>
          <p:nvPr>
            <p:ph idx="1"/>
          </p:nvPr>
        </p:nvSpPr>
        <p:spPr>
          <a:xfrm>
            <a:off x="2091559" y="1396314"/>
            <a:ext cx="9680027" cy="5319795"/>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None/>
              <a:tabLst/>
              <a:defRPr/>
            </a:pPr>
            <a:r>
              <a:rPr lang="en-US" sz="3000" b="1" dirty="0">
                <a:latin typeface="Garamond" charset="0"/>
                <a:ea typeface="Garamond" charset="0"/>
                <a:cs typeface="Garamond" charset="0"/>
              </a:rPr>
              <a:t>Practice Series</a:t>
            </a:r>
            <a:r>
              <a:rPr lang="en-US" sz="3000" dirty="0">
                <a:latin typeface="Garamond" charset="0"/>
                <a:ea typeface="Garamond" charset="0"/>
                <a:cs typeface="Garamond" charset="0"/>
              </a:rPr>
              <a:t>: career ladder, lab or studio setting, terminal degree or exceptional professional/creative record. Must demonstrate continued currency in practice. Teaching is primary area.</a:t>
            </a:r>
          </a:p>
          <a:p>
            <a:pPr marL="400050" lvl="1" indent="0" defTabSz="914400">
              <a:spcBef>
                <a:spcPts val="0"/>
              </a:spcBef>
              <a:buClrTx/>
              <a:buNone/>
              <a:defRPr/>
            </a:pPr>
            <a:endParaRPr lang="en-US" sz="2800" dirty="0">
              <a:latin typeface="Garamond" charset="0"/>
              <a:ea typeface="Garamond" charset="0"/>
              <a:cs typeface="Garamond" charset="0"/>
            </a:endParaRPr>
          </a:p>
          <a:p>
            <a:pPr marL="400050" lvl="1" indent="0" defTabSz="914400">
              <a:spcBef>
                <a:spcPts val="0"/>
              </a:spcBef>
              <a:buClrTx/>
              <a:buNone/>
              <a:defRPr/>
            </a:pPr>
            <a:r>
              <a:rPr lang="en-US" sz="2800" dirty="0">
                <a:latin typeface="Garamond" charset="0"/>
                <a:ea typeface="Garamond" charset="0"/>
                <a:cs typeface="Garamond" charset="0"/>
              </a:rPr>
              <a:t>Assistant Professor of Practice</a:t>
            </a:r>
          </a:p>
          <a:p>
            <a:pPr marL="400050" lvl="1" indent="0" defTabSz="914400">
              <a:spcBef>
                <a:spcPts val="0"/>
              </a:spcBef>
              <a:buClrTx/>
              <a:buNone/>
              <a:defRPr/>
            </a:pPr>
            <a:r>
              <a:rPr lang="en-US" sz="2800" dirty="0">
                <a:latin typeface="Garamond" charset="0"/>
                <a:ea typeface="Garamond" charset="0"/>
                <a:cs typeface="Garamond" charset="0"/>
                <a:sym typeface="Wingdings" pitchFamily="2" charset="2"/>
              </a:rPr>
              <a:t>Associate Professor of Practice</a:t>
            </a:r>
          </a:p>
          <a:p>
            <a:pPr marL="400050" lvl="1" indent="0" defTabSz="914400">
              <a:spcBef>
                <a:spcPts val="0"/>
              </a:spcBef>
              <a:buClrTx/>
              <a:buNone/>
              <a:defRPr/>
            </a:pPr>
            <a:r>
              <a:rPr lang="en-US" sz="2800" dirty="0">
                <a:latin typeface="Garamond" charset="0"/>
                <a:ea typeface="Garamond" charset="0"/>
                <a:cs typeface="Garamond" charset="0"/>
                <a:sym typeface="Wingdings" pitchFamily="2" charset="2"/>
              </a:rPr>
              <a:t>Professor of Practice</a:t>
            </a:r>
            <a:endParaRPr lang="en-US" sz="2800" dirty="0">
              <a:latin typeface="Garamond" charset="0"/>
              <a:ea typeface="Garamond" charset="0"/>
              <a:cs typeface="Garamond" charset="0"/>
            </a:endParaRPr>
          </a:p>
          <a:p>
            <a:pPr marL="0" marR="0" lvl="0" indent="0" defTabSz="914400" eaLnBrk="1" fontAlgn="auto" latinLnBrk="0" hangingPunct="1">
              <a:lnSpc>
                <a:spcPct val="100000"/>
              </a:lnSpc>
              <a:spcBef>
                <a:spcPts val="0"/>
              </a:spcBef>
              <a:spcAft>
                <a:spcPts val="0"/>
              </a:spcAft>
              <a:buClrTx/>
              <a:buSzTx/>
              <a:buNone/>
              <a:tabLst/>
              <a:defRPr/>
            </a:pPr>
            <a:endParaRPr lang="en-US" sz="3000" dirty="0">
              <a:latin typeface="Garamond" charset="0"/>
              <a:ea typeface="Garamond" charset="0"/>
              <a:cs typeface="Garamond" charset="0"/>
            </a:endParaRPr>
          </a:p>
          <a:p>
            <a:pPr marL="0" marR="0" lvl="0" indent="0" defTabSz="914400" eaLnBrk="1" fontAlgn="auto" latinLnBrk="0" hangingPunct="1">
              <a:lnSpc>
                <a:spcPct val="100000"/>
              </a:lnSpc>
              <a:spcBef>
                <a:spcPts val="0"/>
              </a:spcBef>
              <a:spcAft>
                <a:spcPts val="0"/>
              </a:spcAft>
              <a:buClrTx/>
              <a:buSzTx/>
              <a:buNone/>
              <a:tabLst/>
              <a:defRPr/>
            </a:pPr>
            <a:r>
              <a:rPr lang="en-US" sz="3000" b="1" dirty="0">
                <a:latin typeface="Garamond" charset="0"/>
                <a:ea typeface="Garamond" charset="0"/>
                <a:cs typeface="Garamond" charset="0"/>
              </a:rPr>
              <a:t>Instruction Series</a:t>
            </a:r>
            <a:r>
              <a:rPr lang="en-US" sz="3000" dirty="0">
                <a:latin typeface="Garamond" charset="0"/>
                <a:ea typeface="Garamond" charset="0"/>
                <a:cs typeface="Garamond" charset="0"/>
              </a:rPr>
              <a:t>: a career ladder, lecturer or seminar format. Terminal degree expected. Teaching is primary area.</a:t>
            </a:r>
          </a:p>
          <a:p>
            <a:pPr marL="0" marR="0" lvl="0" indent="0" defTabSz="914400" eaLnBrk="1" fontAlgn="auto" latinLnBrk="0" hangingPunct="1">
              <a:lnSpc>
                <a:spcPct val="100000"/>
              </a:lnSpc>
              <a:spcBef>
                <a:spcPts val="0"/>
              </a:spcBef>
              <a:spcAft>
                <a:spcPts val="0"/>
              </a:spcAft>
              <a:buClrTx/>
              <a:buSzTx/>
              <a:buNone/>
              <a:tabLst/>
              <a:defRPr/>
            </a:pPr>
            <a:endParaRPr lang="en-US" sz="3000" dirty="0">
              <a:latin typeface="Garamond" charset="0"/>
              <a:ea typeface="Garamond" charset="0"/>
              <a:cs typeface="Garamond" charset="0"/>
            </a:endParaRPr>
          </a:p>
          <a:p>
            <a:pPr marL="400050" lvl="1" indent="0" defTabSz="914400">
              <a:spcBef>
                <a:spcPts val="0"/>
              </a:spcBef>
              <a:buClrTx/>
              <a:buNone/>
              <a:defRPr/>
            </a:pPr>
            <a:r>
              <a:rPr lang="en-US" sz="2800" dirty="0">
                <a:latin typeface="Garamond" charset="0"/>
                <a:ea typeface="Garamond" charset="0"/>
                <a:cs typeface="Garamond" charset="0"/>
              </a:rPr>
              <a:t>Assistant Professor of Instruction </a:t>
            </a:r>
          </a:p>
          <a:p>
            <a:pPr marL="400050" lvl="1" indent="0" defTabSz="914400">
              <a:spcBef>
                <a:spcPts val="0"/>
              </a:spcBef>
              <a:buClrTx/>
              <a:buNone/>
              <a:defRPr/>
            </a:pPr>
            <a:r>
              <a:rPr lang="en-US" sz="2800" dirty="0">
                <a:latin typeface="Garamond" charset="0"/>
                <a:ea typeface="Garamond" charset="0"/>
                <a:cs typeface="Garamond" charset="0"/>
                <a:sym typeface="Wingdings" pitchFamily="2" charset="2"/>
              </a:rPr>
              <a:t>Associate Professor of Instruction </a:t>
            </a:r>
          </a:p>
          <a:p>
            <a:pPr marL="400050" lvl="1" indent="0" defTabSz="914400">
              <a:spcBef>
                <a:spcPts val="0"/>
              </a:spcBef>
              <a:buClrTx/>
              <a:buNone/>
              <a:defRPr/>
            </a:pPr>
            <a:r>
              <a:rPr lang="en-US" sz="2800" dirty="0">
                <a:latin typeface="Garamond" charset="0"/>
                <a:ea typeface="Garamond" charset="0"/>
                <a:cs typeface="Garamond" charset="0"/>
                <a:sym typeface="Wingdings" pitchFamily="2" charset="2"/>
              </a:rPr>
              <a:t>Professor of Instruction</a:t>
            </a:r>
            <a:endParaRPr lang="en-US" sz="2800" dirty="0">
              <a:latin typeface="Garamond" charset="0"/>
              <a:ea typeface="Garamond" charset="0"/>
              <a:cs typeface="Garamond" charset="0"/>
            </a:endParaRPr>
          </a:p>
        </p:txBody>
      </p:sp>
    </p:spTree>
    <p:extLst>
      <p:ext uri="{BB962C8B-B14F-4D97-AF65-F5344CB8AC3E}">
        <p14:creationId xmlns:p14="http://schemas.microsoft.com/office/powerpoint/2010/main" val="408962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32964" y="369277"/>
            <a:ext cx="8911687" cy="660993"/>
          </a:xfrm>
        </p:spPr>
        <p:txBody>
          <a:bodyPr>
            <a:normAutofit/>
          </a:bodyPr>
          <a:lstStyle/>
          <a:p>
            <a:pPr algn="ctr"/>
            <a:r>
              <a:rPr lang="en-US" b="1" dirty="0">
                <a:latin typeface="Garamond" charset="0"/>
                <a:ea typeface="Garamond" charset="0"/>
                <a:cs typeface="Garamond" charset="0"/>
              </a:rPr>
              <a:t>Promotion Criteria to Associate-rank</a:t>
            </a:r>
          </a:p>
        </p:txBody>
      </p:sp>
      <p:sp>
        <p:nvSpPr>
          <p:cNvPr id="3" name="Content Placeholder 2"/>
          <p:cNvSpPr>
            <a:spLocks noGrp="1"/>
          </p:cNvSpPr>
          <p:nvPr>
            <p:ph idx="1"/>
          </p:nvPr>
        </p:nvSpPr>
        <p:spPr>
          <a:xfrm>
            <a:off x="2203555" y="1245705"/>
            <a:ext cx="9777234" cy="5612296"/>
          </a:xfrm>
        </p:spPr>
        <p:txBody>
          <a:bodyPr>
            <a:normAutofit/>
          </a:bodyPr>
          <a:lstStyle/>
          <a:p>
            <a:pPr marL="0" indent="0" defTabSz="914400">
              <a:spcBef>
                <a:spcPts val="0"/>
              </a:spcBef>
              <a:buClrTx/>
              <a:buNone/>
            </a:pPr>
            <a:r>
              <a:rPr lang="en-US" sz="3000" dirty="0">
                <a:latin typeface="Garamond" charset="0"/>
                <a:ea typeface="Garamond" charset="0"/>
                <a:cs typeface="Garamond" charset="0"/>
              </a:rPr>
              <a:t>To recognize excellence, impact, and distinction</a:t>
            </a:r>
          </a:p>
          <a:p>
            <a:pPr marL="0" indent="0" defTabSz="914400">
              <a:spcBef>
                <a:spcPts val="0"/>
              </a:spcBef>
              <a:buClrTx/>
              <a:buNone/>
            </a:pPr>
            <a:endParaRPr lang="en-US" sz="3000" dirty="0">
              <a:latin typeface="Garamond" charset="0"/>
              <a:ea typeface="Garamond" charset="0"/>
              <a:cs typeface="Garamond" charset="0"/>
            </a:endParaRPr>
          </a:p>
          <a:p>
            <a:pPr marL="0" indent="0" defTabSz="914400">
              <a:spcBef>
                <a:spcPts val="0"/>
              </a:spcBef>
              <a:buClrTx/>
              <a:buNone/>
            </a:pPr>
            <a:r>
              <a:rPr lang="en-US" sz="3000" dirty="0">
                <a:latin typeface="Garamond" charset="0"/>
                <a:ea typeface="Garamond" charset="0"/>
                <a:cs typeface="Garamond" charset="0"/>
              </a:rPr>
              <a:t>	in performance, contributions, and trajectory</a:t>
            </a:r>
          </a:p>
          <a:p>
            <a:pPr marL="0" indent="0" defTabSz="914400">
              <a:spcBef>
                <a:spcPts val="0"/>
              </a:spcBef>
              <a:buClrTx/>
              <a:buNone/>
            </a:pPr>
            <a:endParaRPr lang="en-US" sz="3000" dirty="0">
              <a:latin typeface="Garamond" charset="0"/>
              <a:ea typeface="Garamond" charset="0"/>
              <a:cs typeface="Garamond" charset="0"/>
            </a:endParaRPr>
          </a:p>
          <a:p>
            <a:pPr marL="0" indent="0" defTabSz="914400">
              <a:spcBef>
                <a:spcPts val="0"/>
              </a:spcBef>
              <a:buClrTx/>
              <a:buNone/>
            </a:pPr>
            <a:r>
              <a:rPr lang="en-US" sz="3000" dirty="0">
                <a:latin typeface="Garamond" charset="0"/>
                <a:ea typeface="Garamond" charset="0"/>
                <a:cs typeface="Garamond" charset="0"/>
              </a:rPr>
              <a:t>		in the primary area (teaching)</a:t>
            </a:r>
          </a:p>
          <a:p>
            <a:pPr marL="0" indent="0" defTabSz="914400">
              <a:spcBef>
                <a:spcPts val="0"/>
              </a:spcBef>
              <a:buClrTx/>
              <a:buNone/>
            </a:pPr>
            <a:r>
              <a:rPr lang="en-US" sz="3000" dirty="0">
                <a:latin typeface="Garamond" charset="0"/>
                <a:ea typeface="Garamond" charset="0"/>
                <a:cs typeface="Garamond" charset="0"/>
              </a:rPr>
              <a:t>		and in the additional contributions to the academic 		enterprise</a:t>
            </a:r>
          </a:p>
          <a:p>
            <a:pPr marL="0" indent="0" defTabSz="914400">
              <a:spcBef>
                <a:spcPts val="0"/>
              </a:spcBef>
              <a:buClrTx/>
              <a:buNone/>
            </a:pPr>
            <a:endParaRPr lang="en-US" sz="2800" dirty="0">
              <a:latin typeface="Garamond" charset="0"/>
              <a:ea typeface="Garamond" charset="0"/>
              <a:cs typeface="Garamond" charset="0"/>
            </a:endParaRPr>
          </a:p>
        </p:txBody>
      </p:sp>
    </p:spTree>
    <p:extLst>
      <p:ext uri="{BB962C8B-B14F-4D97-AF65-F5344CB8AC3E}">
        <p14:creationId xmlns:p14="http://schemas.microsoft.com/office/powerpoint/2010/main" val="719072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32964" y="369277"/>
            <a:ext cx="8911687" cy="660993"/>
          </a:xfrm>
        </p:spPr>
        <p:txBody>
          <a:bodyPr>
            <a:normAutofit/>
          </a:bodyPr>
          <a:lstStyle/>
          <a:p>
            <a:pPr algn="ctr"/>
            <a:r>
              <a:rPr lang="en-US" b="1" dirty="0">
                <a:latin typeface="Garamond" charset="0"/>
                <a:ea typeface="Garamond" charset="0"/>
                <a:cs typeface="Garamond" charset="0"/>
              </a:rPr>
              <a:t>Promotion Criteria to Full Professor-rank</a:t>
            </a:r>
          </a:p>
        </p:txBody>
      </p:sp>
      <p:sp>
        <p:nvSpPr>
          <p:cNvPr id="3" name="Content Placeholder 2"/>
          <p:cNvSpPr>
            <a:spLocks noGrp="1"/>
          </p:cNvSpPr>
          <p:nvPr>
            <p:ph idx="1"/>
          </p:nvPr>
        </p:nvSpPr>
        <p:spPr>
          <a:xfrm>
            <a:off x="2203555" y="1245705"/>
            <a:ext cx="9777234" cy="5612296"/>
          </a:xfrm>
        </p:spPr>
        <p:txBody>
          <a:bodyPr>
            <a:normAutofit/>
          </a:bodyPr>
          <a:lstStyle/>
          <a:p>
            <a:pPr lvl="1" defTabSz="914400">
              <a:spcBef>
                <a:spcPts val="0"/>
              </a:spcBef>
              <a:buClrTx/>
            </a:pPr>
            <a:endParaRPr lang="en-US" sz="3000" dirty="0">
              <a:latin typeface="Garamond" charset="0"/>
              <a:ea typeface="Garamond" charset="0"/>
              <a:cs typeface="Garamond" charset="0"/>
            </a:endParaRPr>
          </a:p>
          <a:p>
            <a:pPr marL="0" indent="0" defTabSz="914400">
              <a:spcBef>
                <a:spcPts val="0"/>
              </a:spcBef>
              <a:buClrTx/>
              <a:buNone/>
            </a:pPr>
            <a:r>
              <a:rPr lang="en-US" sz="3000" dirty="0">
                <a:latin typeface="Garamond" charset="0"/>
                <a:ea typeface="Garamond" charset="0"/>
                <a:cs typeface="Garamond" charset="0"/>
              </a:rPr>
              <a:t>Same as to associate, but the standards, workload demands and expectations </a:t>
            </a:r>
            <a:r>
              <a:rPr lang="en-US" sz="3000" u="sng" dirty="0">
                <a:latin typeface="Garamond" charset="0"/>
                <a:ea typeface="Garamond" charset="0"/>
                <a:cs typeface="Garamond" charset="0"/>
              </a:rPr>
              <a:t>are higher</a:t>
            </a:r>
            <a:r>
              <a:rPr lang="en-US" sz="3000" dirty="0">
                <a:latin typeface="Garamond" charset="0"/>
                <a:ea typeface="Garamond" charset="0"/>
                <a:cs typeface="Garamond" charset="0"/>
              </a:rPr>
              <a:t> and include expectation of demonstrated leadership. </a:t>
            </a:r>
          </a:p>
        </p:txBody>
      </p:sp>
    </p:spTree>
    <p:extLst>
      <p:ext uri="{BB962C8B-B14F-4D97-AF65-F5344CB8AC3E}">
        <p14:creationId xmlns:p14="http://schemas.microsoft.com/office/powerpoint/2010/main" val="259537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4185"/>
          </a:xfrm>
        </p:spPr>
        <p:txBody>
          <a:bodyPr/>
          <a:lstStyle/>
          <a:p>
            <a:pPr algn="ctr"/>
            <a:r>
              <a:rPr lang="en-US" b="1" dirty="0">
                <a:latin typeface="Garamond" charset="0"/>
                <a:ea typeface="Garamond" charset="0"/>
                <a:cs typeface="Garamond" charset="0"/>
              </a:rPr>
              <a:t>Areas of Contribution</a:t>
            </a:r>
          </a:p>
        </p:txBody>
      </p:sp>
      <p:sp>
        <p:nvSpPr>
          <p:cNvPr id="3" name="Content Placeholder 2"/>
          <p:cNvSpPr>
            <a:spLocks noGrp="1"/>
          </p:cNvSpPr>
          <p:nvPr>
            <p:ph idx="1"/>
          </p:nvPr>
        </p:nvSpPr>
        <p:spPr>
          <a:xfrm>
            <a:off x="2592925" y="1756113"/>
            <a:ext cx="9430510" cy="5453270"/>
          </a:xfrm>
        </p:spPr>
        <p:txBody>
          <a:bodyPr>
            <a:normAutofit/>
          </a:bodyPr>
          <a:lstStyle/>
          <a:p>
            <a:pPr marL="0" indent="0">
              <a:buNone/>
            </a:pPr>
            <a:r>
              <a:rPr lang="en-US" sz="3200" b="1" dirty="0">
                <a:latin typeface="Garamond" charset="0"/>
                <a:ea typeface="Garamond" charset="0"/>
                <a:cs typeface="Garamond" charset="0"/>
              </a:rPr>
              <a:t>Primary area of specialization </a:t>
            </a:r>
          </a:p>
          <a:p>
            <a:r>
              <a:rPr lang="en-US" sz="3200" dirty="0">
                <a:latin typeface="Garamond" charset="0"/>
                <a:ea typeface="Garamond" charset="0"/>
                <a:cs typeface="Garamond" charset="0"/>
              </a:rPr>
              <a:t>Teaching</a:t>
            </a:r>
          </a:p>
          <a:p>
            <a:pPr marL="0" indent="0">
              <a:buNone/>
            </a:pPr>
            <a:endParaRPr lang="en-US" sz="3200" dirty="0">
              <a:latin typeface="Garamond" charset="0"/>
              <a:ea typeface="Garamond" charset="0"/>
              <a:cs typeface="Garamond" charset="0"/>
            </a:endParaRPr>
          </a:p>
          <a:p>
            <a:endParaRPr lang="en-US" sz="3200" dirty="0">
              <a:latin typeface="Garamond" panose="02020404030301010803" pitchFamily="18" charset="0"/>
            </a:endParaRPr>
          </a:p>
        </p:txBody>
      </p:sp>
    </p:spTree>
    <p:extLst>
      <p:ext uri="{BB962C8B-B14F-4D97-AF65-F5344CB8AC3E}">
        <p14:creationId xmlns:p14="http://schemas.microsoft.com/office/powerpoint/2010/main" val="3934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4185"/>
          </a:xfrm>
        </p:spPr>
        <p:txBody>
          <a:bodyPr/>
          <a:lstStyle/>
          <a:p>
            <a:pPr algn="ctr"/>
            <a:r>
              <a:rPr lang="en-US" b="1" dirty="0">
                <a:latin typeface="Garamond" charset="0"/>
                <a:ea typeface="Garamond" charset="0"/>
                <a:cs typeface="Garamond" charset="0"/>
              </a:rPr>
              <a:t>Areas of Contribution (Cont.)</a:t>
            </a:r>
          </a:p>
        </p:txBody>
      </p:sp>
      <p:sp>
        <p:nvSpPr>
          <p:cNvPr id="3" name="Content Placeholder 2"/>
          <p:cNvSpPr>
            <a:spLocks noGrp="1"/>
          </p:cNvSpPr>
          <p:nvPr>
            <p:ph idx="1"/>
          </p:nvPr>
        </p:nvSpPr>
        <p:spPr>
          <a:xfrm>
            <a:off x="2469931" y="1251616"/>
            <a:ext cx="9553504" cy="5453270"/>
          </a:xfrm>
        </p:spPr>
        <p:txBody>
          <a:bodyPr>
            <a:normAutofit/>
          </a:bodyPr>
          <a:lstStyle/>
          <a:p>
            <a:pPr marL="0" indent="0">
              <a:buNone/>
            </a:pPr>
            <a:r>
              <a:rPr lang="en-US" sz="3200" b="1" dirty="0">
                <a:latin typeface="Garamond" charset="0"/>
                <a:ea typeface="Garamond" charset="0"/>
                <a:cs typeface="Garamond" charset="0"/>
              </a:rPr>
              <a:t>Additional contributions to the academic enterprise </a:t>
            </a:r>
          </a:p>
          <a:p>
            <a:r>
              <a:rPr lang="en-US" sz="3200" dirty="0">
                <a:latin typeface="Garamond" panose="02020404030301010803" pitchFamily="18" charset="0"/>
              </a:rPr>
              <a:t>One or more of the other typical areas of contribution (service, research, advising).</a:t>
            </a:r>
          </a:p>
          <a:p>
            <a:r>
              <a:rPr lang="en-US" sz="3200" dirty="0">
                <a:latin typeface="Garamond" panose="02020404030301010803" pitchFamily="18" charset="0"/>
              </a:rPr>
              <a:t>Or, at the intersection of two or more areas (e.g. curriculum design, informal mentoring or advising of researchers or creatives)</a:t>
            </a:r>
          </a:p>
          <a:p>
            <a:r>
              <a:rPr lang="en-US" sz="3200" dirty="0">
                <a:latin typeface="Garamond" panose="02020404030301010803" pitchFamily="18" charset="0"/>
              </a:rPr>
              <a:t>Should align with terms of faculty appointment (offer letter)</a:t>
            </a:r>
            <a:endParaRPr lang="en-US" sz="3200" dirty="0">
              <a:latin typeface="Garamond" charset="0"/>
              <a:ea typeface="Garamond" charset="0"/>
              <a:cs typeface="Garamond" charset="0"/>
            </a:endParaRPr>
          </a:p>
          <a:p>
            <a:endParaRPr lang="en-US" sz="3200" dirty="0">
              <a:latin typeface="Garamond" panose="02020404030301010803" pitchFamily="18" charset="0"/>
            </a:endParaRPr>
          </a:p>
        </p:txBody>
      </p:sp>
    </p:spTree>
    <p:extLst>
      <p:ext uri="{BB962C8B-B14F-4D97-AF65-F5344CB8AC3E}">
        <p14:creationId xmlns:p14="http://schemas.microsoft.com/office/powerpoint/2010/main" val="481225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89981" y="624110"/>
            <a:ext cx="9014631" cy="641982"/>
          </a:xfrm>
        </p:spPr>
        <p:txBody>
          <a:bodyPr>
            <a:normAutofit/>
          </a:bodyPr>
          <a:lstStyle/>
          <a:p>
            <a:pPr algn="ctr"/>
            <a:r>
              <a:rPr lang="en-US" b="1" dirty="0">
                <a:latin typeface="Garamond" charset="0"/>
                <a:ea typeface="Garamond" charset="0"/>
                <a:cs typeface="Garamond" charset="0"/>
              </a:rPr>
              <a:t>Promotion Process Overview</a:t>
            </a:r>
          </a:p>
        </p:txBody>
      </p:sp>
      <p:sp>
        <p:nvSpPr>
          <p:cNvPr id="3" name="Content Placeholder 2"/>
          <p:cNvSpPr>
            <a:spLocks noGrp="1"/>
          </p:cNvSpPr>
          <p:nvPr>
            <p:ph idx="1"/>
          </p:nvPr>
        </p:nvSpPr>
        <p:spPr>
          <a:xfrm>
            <a:off x="2589212" y="1705232"/>
            <a:ext cx="9287714" cy="4839406"/>
          </a:xfrm>
        </p:spPr>
        <p:txBody>
          <a:bodyPr>
            <a:normAutofit fontScale="92500" lnSpcReduction="10000"/>
          </a:bodyPr>
          <a:lstStyle/>
          <a:p>
            <a:r>
              <a:rPr lang="en-US" sz="3600" dirty="0">
                <a:latin typeface="Garamond" panose="02020404030301010803" pitchFamily="18" charset="0"/>
              </a:rPr>
              <a:t>Annual Review</a:t>
            </a:r>
          </a:p>
          <a:p>
            <a:endParaRPr lang="en-US" sz="3600" dirty="0">
              <a:latin typeface="Garamond" panose="02020404030301010803" pitchFamily="18" charset="0"/>
            </a:endParaRPr>
          </a:p>
          <a:p>
            <a:r>
              <a:rPr lang="en-US" sz="3600" dirty="0">
                <a:latin typeface="Garamond" panose="02020404030301010803" pitchFamily="18" charset="0"/>
              </a:rPr>
              <a:t>Peer Teaching Observations (minimum 4 over two academic years, preference longitudinal)</a:t>
            </a:r>
          </a:p>
          <a:p>
            <a:endParaRPr lang="en-US" sz="3600" dirty="0">
              <a:latin typeface="Garamond" panose="02020404030301010803" pitchFamily="18" charset="0"/>
            </a:endParaRPr>
          </a:p>
          <a:p>
            <a:r>
              <a:rPr lang="en-US" sz="3600" dirty="0">
                <a:latin typeface="Garamond" panose="02020404030301010803" pitchFamily="18" charset="0"/>
              </a:rPr>
              <a:t>External or Internal Reviewers</a:t>
            </a:r>
          </a:p>
          <a:p>
            <a:endParaRPr lang="en-US" sz="3600" dirty="0">
              <a:latin typeface="Garamond" panose="02020404030301010803" pitchFamily="18" charset="0"/>
            </a:endParaRPr>
          </a:p>
          <a:p>
            <a:r>
              <a:rPr lang="en-US" sz="3600" dirty="0">
                <a:latin typeface="Garamond" panose="02020404030301010803" pitchFamily="18" charset="0"/>
              </a:rPr>
              <a:t>Department </a:t>
            </a:r>
            <a:r>
              <a:rPr lang="en-US" sz="3600" dirty="0">
                <a:latin typeface="Garamond" panose="02020404030301010803" pitchFamily="18" charset="0"/>
                <a:sym typeface="Wingdings" pitchFamily="2" charset="2"/>
              </a:rPr>
              <a:t> College  President’s Committee</a:t>
            </a:r>
            <a:endParaRPr lang="en-US" sz="3400" dirty="0">
              <a:latin typeface="Garamond" panose="02020404030301010803" pitchFamily="18" charset="0"/>
            </a:endParaRPr>
          </a:p>
        </p:txBody>
      </p:sp>
    </p:spTree>
    <p:extLst>
      <p:ext uri="{BB962C8B-B14F-4D97-AF65-F5344CB8AC3E}">
        <p14:creationId xmlns:p14="http://schemas.microsoft.com/office/powerpoint/2010/main" val="37624374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739</TotalTime>
  <Words>2449</Words>
  <Application>Microsoft Macintosh PowerPoint</Application>
  <PresentationFormat>Widescreen</PresentationFormat>
  <Paragraphs>287</Paragraphs>
  <Slides>31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Garamond</vt:lpstr>
      <vt:lpstr>Wingdings 3</vt:lpstr>
      <vt:lpstr>Wisp</vt:lpstr>
      <vt:lpstr>College of Fine Arts  Professional-Track Faculty Promotion</vt:lpstr>
      <vt:lpstr>Why seek promotion?</vt:lpstr>
      <vt:lpstr>College of Fine Arts Nomenclature</vt:lpstr>
      <vt:lpstr>College of Fine Arts Nomenclature (Cont.)</vt:lpstr>
      <vt:lpstr>Promotion Criteria to Associate-rank</vt:lpstr>
      <vt:lpstr>Promotion Criteria to Full Professor-rank</vt:lpstr>
      <vt:lpstr>Areas of Contribution</vt:lpstr>
      <vt:lpstr>Areas of Contribution (Cont.)</vt:lpstr>
      <vt:lpstr>Promotion Process Overview</vt:lpstr>
      <vt:lpstr>Promotion Dossier Contents</vt:lpstr>
      <vt:lpstr>When do I go up for promotion?</vt:lpstr>
      <vt:lpstr>How to get advice on when to go up</vt:lpstr>
      <vt:lpstr>Steps to do years in advance</vt:lpstr>
      <vt:lpstr>PowerPoint Presentation</vt:lpstr>
      <vt:lpstr>Assembling a good-looking dossier</vt:lpstr>
      <vt:lpstr>Enhance your teaching profile</vt:lpstr>
      <vt:lpstr>Enhance your service profile</vt:lpstr>
      <vt:lpstr>Enhance your mentoring profile</vt:lpstr>
      <vt:lpstr>Where to go with questions/concerns</vt:lpstr>
      <vt:lpstr>Reference material for faculty evaluation, promotion and tenure</vt:lpstr>
      <vt:lpstr>FAQ’s</vt:lpstr>
      <vt:lpstr>FAQ’s, continued</vt:lpstr>
      <vt:lpstr>What kinds of evaluation criteria are used for Teaching?</vt:lpstr>
      <vt:lpstr>What kinds of evaluation criteria are used for Service?</vt:lpstr>
      <vt:lpstr>What kinds of evaluation criteria are used for Research/Creative Work?</vt:lpstr>
      <vt:lpstr>What kinds of evaluation criteria are used for Mentoring?</vt:lpstr>
      <vt:lpstr>Access to your materials</vt:lpstr>
      <vt:lpstr>Reference material for faculty evaluation, promotion and tenure, continued</vt:lpstr>
      <vt:lpstr>Teaching Support</vt:lpstr>
      <vt:lpstr>Research Support</vt:lpstr>
      <vt:lpstr>Research Support,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Fine Arts Faculty Promotion and Tenure</dc:title>
  <dc:creator>Creswick, Timothy J</dc:creator>
  <cp:lastModifiedBy>Creswick, Timothy J</cp:lastModifiedBy>
  <cp:revision>125</cp:revision>
  <cp:lastPrinted>2017-09-27T14:54:56Z</cp:lastPrinted>
  <dcterms:created xsi:type="dcterms:W3CDTF">2017-09-22T18:20:49Z</dcterms:created>
  <dcterms:modified xsi:type="dcterms:W3CDTF">2023-12-01T17:06:18Z</dcterms:modified>
</cp:coreProperties>
</file>