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3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92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10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34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5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80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77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345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72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91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8ADE2-8376-4F27-AAED-FB7A36716B12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0807B-B442-470C-A4B1-E9BA04DC1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27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sf.gov/pubs/policydocs/pappg22_1/index.jsp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write a research proposal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83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and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are making a budget, make sure that you request the amount of money that you actually think you need</a:t>
            </a:r>
          </a:p>
          <a:p>
            <a:pPr lvl="1"/>
            <a:r>
              <a:rPr lang="en-US" dirty="0" smtClean="0"/>
              <a:t>You can’t really ask for more</a:t>
            </a:r>
          </a:p>
          <a:p>
            <a:pPr lvl="1"/>
            <a:r>
              <a:rPr lang="en-US" dirty="0" smtClean="0"/>
              <a:t>Reviewers will assess whether your budget is too high or too low</a:t>
            </a:r>
          </a:p>
          <a:p>
            <a:r>
              <a:rPr lang="en-US" dirty="0" smtClean="0"/>
              <a:t>Including a project timeline/Gantt chart can be helpful</a:t>
            </a:r>
          </a:p>
          <a:p>
            <a:pPr lvl="1"/>
            <a:r>
              <a:rPr lang="en-US" dirty="0" smtClean="0"/>
              <a:t>This is strongly encouraged for PhD proposals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446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purpose of a proposal?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convince reviewers (or your PhD committee) that:</a:t>
            </a:r>
          </a:p>
          <a:p>
            <a:pPr lvl="1"/>
            <a:r>
              <a:rPr lang="en-US" dirty="0" smtClean="0"/>
              <a:t>there is a gap of knowledge or technology</a:t>
            </a:r>
          </a:p>
          <a:p>
            <a:pPr lvl="1"/>
            <a:r>
              <a:rPr lang="en-US" dirty="0" smtClean="0"/>
              <a:t>that you know how to fill the gap</a:t>
            </a:r>
          </a:p>
          <a:p>
            <a:pPr lvl="1"/>
            <a:r>
              <a:rPr lang="en-US" dirty="0" smtClean="0"/>
              <a:t>that you have the necessary tools to do the necessary work, and</a:t>
            </a:r>
          </a:p>
          <a:p>
            <a:pPr lvl="1"/>
            <a:r>
              <a:rPr lang="en-US" dirty="0" smtClean="0"/>
              <a:t>that you will be able to demonstrate that you have filled the gap</a:t>
            </a:r>
          </a:p>
          <a:p>
            <a:pPr lvl="1"/>
            <a:r>
              <a:rPr lang="en-US" dirty="0" smtClean="0"/>
              <a:t>(and that you can do it in a reasonable amount of time for a reasonable amount of money)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1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of a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</a:p>
          <a:p>
            <a:r>
              <a:rPr lang="en-US" dirty="0" smtClean="0"/>
              <a:t>Hypotheses and objectives</a:t>
            </a:r>
          </a:p>
          <a:p>
            <a:r>
              <a:rPr lang="en-US" dirty="0" smtClean="0"/>
              <a:t>Proposed work</a:t>
            </a:r>
          </a:p>
          <a:p>
            <a:r>
              <a:rPr lang="en-US" dirty="0" smtClean="0"/>
              <a:t>Success criteria</a:t>
            </a:r>
          </a:p>
          <a:p>
            <a:r>
              <a:rPr lang="en-US" dirty="0" smtClean="0"/>
              <a:t>Budget/timeline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26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you begin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there are specific guidelines or instructions, make sure to read them and follow them </a:t>
            </a:r>
            <a:r>
              <a:rPr lang="en-US" u="sng" dirty="0" smtClean="0"/>
              <a:t>exactly</a:t>
            </a:r>
          </a:p>
          <a:p>
            <a:pPr lvl="1"/>
            <a:r>
              <a:rPr lang="en-US" dirty="0" smtClean="0"/>
              <a:t>Usually not following the instructions will result in automatic rejection</a:t>
            </a:r>
          </a:p>
          <a:p>
            <a:r>
              <a:rPr lang="en-US" dirty="0" smtClean="0"/>
              <a:t>Example: NSF Proposal &amp; Award Policies &amp; </a:t>
            </a:r>
            <a:r>
              <a:rPr lang="en-US" dirty="0"/>
              <a:t>Procedure Guide (PAPPG)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www.nsf.gov/pubs/policydocs/pappg22_1/index.jsp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This is where you introduce your reader to the area of research that you want to work on</a:t>
            </a:r>
          </a:p>
          <a:p>
            <a:r>
              <a:rPr lang="en-US" dirty="0" smtClean="0"/>
              <a:t>It’s always a good idea to start the introduction with a direct, concise statement of what you are proposing to do</a:t>
            </a:r>
          </a:p>
          <a:p>
            <a:pPr lvl="1"/>
            <a:r>
              <a:rPr lang="en-US" dirty="0"/>
              <a:t>Ex: “We propose to acquire a tightly spaced grid of high-resolution multichannel seismic (MCS) </a:t>
            </a:r>
            <a:r>
              <a:rPr lang="en-US" dirty="0" smtClean="0"/>
              <a:t>data, gravity </a:t>
            </a:r>
            <a:r>
              <a:rPr lang="en-US" dirty="0"/>
              <a:t>and piston cores, and heat flow data inside and around the Cape Fear </a:t>
            </a:r>
            <a:r>
              <a:rPr lang="en-US" dirty="0" smtClean="0"/>
              <a:t>Slice complex </a:t>
            </a:r>
            <a:r>
              <a:rPr lang="en-US" dirty="0"/>
              <a:t>offshore North </a:t>
            </a:r>
            <a:r>
              <a:rPr lang="en-US" dirty="0" smtClean="0"/>
              <a:t>Carolina.”</a:t>
            </a:r>
          </a:p>
          <a:p>
            <a:r>
              <a:rPr lang="en-US" dirty="0" smtClean="0"/>
              <a:t>Then, describe what the area of research is and why it is interesting</a:t>
            </a:r>
          </a:p>
          <a:p>
            <a:pPr lvl="1"/>
            <a:r>
              <a:rPr lang="en-US" dirty="0" smtClean="0"/>
              <a:t>Ex</a:t>
            </a:r>
            <a:r>
              <a:rPr lang="en-US" dirty="0"/>
              <a:t>: “Recent investigations and data </a:t>
            </a:r>
            <a:r>
              <a:rPr lang="en-US" dirty="0" smtClean="0"/>
              <a:t>compilations have demonstrated </a:t>
            </a:r>
            <a:r>
              <a:rPr lang="en-US" dirty="0"/>
              <a:t>a high concentration of seafloor methane seeps on the continental shelf and upper </a:t>
            </a:r>
            <a:r>
              <a:rPr lang="en-US" dirty="0" smtClean="0"/>
              <a:t>continental slope </a:t>
            </a:r>
            <a:r>
              <a:rPr lang="en-US" dirty="0"/>
              <a:t>on the U.S. Atlantic margin, mainly in the region north of Cape Hatteras. This was </a:t>
            </a:r>
            <a:r>
              <a:rPr lang="en-US" dirty="0" smtClean="0"/>
              <a:t>unexpected as </a:t>
            </a:r>
            <a:r>
              <a:rPr lang="en-US" dirty="0"/>
              <a:t>previous work had only identified a handful of </a:t>
            </a:r>
            <a:r>
              <a:rPr lang="en-US" dirty="0" smtClean="0"/>
              <a:t>seeps…”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61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Sometimes called a literature review</a:t>
            </a:r>
          </a:p>
          <a:p>
            <a:pPr lvl="1"/>
            <a:r>
              <a:rPr lang="en-US" dirty="0" smtClean="0"/>
              <a:t>I prefer background because it conveys the idea that you are focusing on a specific problem</a:t>
            </a:r>
          </a:p>
          <a:p>
            <a:r>
              <a:rPr lang="en-US" dirty="0" smtClean="0"/>
              <a:t>This is where you convince readers that you are aware of previous work and understand the fundamental concepts of your research area</a:t>
            </a:r>
          </a:p>
          <a:p>
            <a:r>
              <a:rPr lang="en-US" dirty="0" smtClean="0"/>
              <a:t>You also need to show what the knowledge/technology gap is</a:t>
            </a:r>
          </a:p>
          <a:p>
            <a:pPr lvl="1"/>
            <a:r>
              <a:rPr lang="en-US" dirty="0" smtClean="0"/>
              <a:t>Ex. “Physicists have struggled for years to build a functional warp drive. Star Trek has shown us that </a:t>
            </a:r>
            <a:r>
              <a:rPr lang="en-US" dirty="0" err="1" smtClean="0"/>
              <a:t>dilithium</a:t>
            </a:r>
            <a:r>
              <a:rPr lang="en-US" dirty="0" smtClean="0"/>
              <a:t> crystals possess unique bandgap functionality due to sp3 hybridization in their outer electron shells. Including this technology will yield a functional warp drive.”</a:t>
            </a:r>
          </a:p>
          <a:p>
            <a:r>
              <a:rPr lang="en-US" dirty="0" smtClean="0"/>
              <a:t>Avoid making a laundry list of so-and-so did this, then so-and-so did that, then…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70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 and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0537"/>
            <a:ext cx="7886700" cy="478642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These are critical. If you have no hypotheses, you have no proposal.</a:t>
            </a:r>
          </a:p>
          <a:p>
            <a:pPr lvl="1"/>
            <a:r>
              <a:rPr lang="en-US" dirty="0" smtClean="0"/>
              <a:t>Exception: straight-up engineering or technology development proposals can get by just with objectives… but they have to be really specific. Not “to study the effects of…”</a:t>
            </a:r>
          </a:p>
          <a:p>
            <a:r>
              <a:rPr lang="en-US" dirty="0" smtClean="0"/>
              <a:t>How to write a hypothesis: go back to your identified knowledge/technology gap from the previous section. What do you think the answer is?</a:t>
            </a:r>
          </a:p>
          <a:p>
            <a:pPr lvl="1"/>
            <a:r>
              <a:rPr lang="en-US" dirty="0" smtClean="0"/>
              <a:t>Ex. “Repetitive </a:t>
            </a:r>
            <a:r>
              <a:rPr lang="en-US" dirty="0"/>
              <a:t>submarine landslides at the same locations on the ENAM result from the interplay between high sedimentation rates, elevated pore pressure, gas hydrate dissociation, and gas and </a:t>
            </a:r>
            <a:r>
              <a:rPr lang="en-US" dirty="0" err="1"/>
              <a:t>porewater</a:t>
            </a:r>
            <a:r>
              <a:rPr lang="en-US" dirty="0"/>
              <a:t> migration 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Hypotheses need to be testable and specific</a:t>
            </a:r>
          </a:p>
          <a:p>
            <a:pPr lvl="1"/>
            <a:r>
              <a:rPr lang="en-US" dirty="0" smtClean="0"/>
              <a:t>Ex. “Elephants are big” vs “the average adult male African elephant is 3.6 m tall”</a:t>
            </a:r>
          </a:p>
          <a:p>
            <a:r>
              <a:rPr lang="en-US" dirty="0" smtClean="0"/>
              <a:t>Objectives also need to be specific</a:t>
            </a:r>
          </a:p>
          <a:p>
            <a:pPr lvl="1"/>
            <a:r>
              <a:rPr lang="en-US" dirty="0" smtClean="0"/>
              <a:t>“To measure…” “To model…” “To quantify…” “To build…”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21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where you tell readers what you are going to do to test your hypotheses and meet your objectives.</a:t>
            </a:r>
          </a:p>
          <a:p>
            <a:r>
              <a:rPr lang="en-US" dirty="0" smtClean="0"/>
              <a:t>Be as specific as possible</a:t>
            </a:r>
          </a:p>
          <a:p>
            <a:pPr lvl="1"/>
            <a:r>
              <a:rPr lang="en-US" dirty="0" smtClean="0"/>
              <a:t>Software, numerical modeling scheme, specific lab equipment and procedures, etc.</a:t>
            </a:r>
          </a:p>
          <a:p>
            <a:pPr lvl="1"/>
            <a:r>
              <a:rPr lang="en-US" dirty="0" smtClean="0"/>
              <a:t>Organize around specific tasks (Task 1: Model benchmarking; Task 2: Permeability measurement; etc.)</a:t>
            </a:r>
          </a:p>
          <a:p>
            <a:r>
              <a:rPr lang="en-US" dirty="0" smtClean="0"/>
              <a:t>It can be helpful to link each research task back to a specific hypothesis or objective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399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you going to know whether you met your objectives and successfully tested your hypotheses?</a:t>
            </a:r>
          </a:p>
          <a:p>
            <a:pPr lvl="1"/>
            <a:r>
              <a:rPr lang="en-US" dirty="0" smtClean="0"/>
              <a:t>“If hypothesis 1 is correct, then I expect…”</a:t>
            </a:r>
          </a:p>
          <a:p>
            <a:pPr lvl="1"/>
            <a:r>
              <a:rPr lang="en-US" dirty="0" smtClean="0"/>
              <a:t>“I will consider objective 1 to be met if…”</a:t>
            </a:r>
          </a:p>
          <a:p>
            <a:r>
              <a:rPr lang="en-US" dirty="0" smtClean="0"/>
              <a:t>Again, be quantitative and realistic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34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</TotalTime>
  <Words>758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How to write a research proposal</vt:lpstr>
      <vt:lpstr>What is the purpose of a proposal?</vt:lpstr>
      <vt:lpstr>Elements of a proposal</vt:lpstr>
      <vt:lpstr>Before you begin</vt:lpstr>
      <vt:lpstr>Introduction</vt:lpstr>
      <vt:lpstr>Background</vt:lpstr>
      <vt:lpstr>Hypotheses and objectives</vt:lpstr>
      <vt:lpstr>Proposed work</vt:lpstr>
      <vt:lpstr>Success criteria</vt:lpstr>
      <vt:lpstr>Budget and schedule</vt:lpstr>
    </vt:vector>
  </TitlesOfParts>
  <Company>Cockrell School of Engineering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research proposal</dc:title>
  <dc:creator>Hugh Daigle</dc:creator>
  <cp:lastModifiedBy>Hugh Daigle</cp:lastModifiedBy>
  <cp:revision>11</cp:revision>
  <dcterms:created xsi:type="dcterms:W3CDTF">2022-04-08T18:09:39Z</dcterms:created>
  <dcterms:modified xsi:type="dcterms:W3CDTF">2022-04-08T21:31:01Z</dcterms:modified>
</cp:coreProperties>
</file>