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6576000" cy="36576000"/>
  <p:notesSz cx="6858000" cy="9144000"/>
  <p:defaultTextStyle>
    <a:defPPr>
      <a:defRPr lang="en-US"/>
    </a:defPPr>
    <a:lvl1pPr marL="0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9825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9650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9474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59300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49125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38950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28774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718599" algn="l" defTabSz="208982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960">
          <p15:clr>
            <a:srgbClr val="A4A3A4"/>
          </p15:clr>
        </p15:guide>
        <p15:guide id="2" pos="129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6EC"/>
    <a:srgbClr val="F3EDDF"/>
    <a:srgbClr val="F2A900"/>
    <a:srgbClr val="D6D2C4"/>
    <a:srgbClr val="D6D2FF"/>
    <a:srgbClr val="382F00"/>
    <a:srgbClr val="005F87"/>
    <a:srgbClr val="005F07"/>
    <a:srgbClr val="333F07"/>
    <a:srgbClr val="BF57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534" autoAdjust="0"/>
    <p:restoredTop sz="99569" autoAdjust="0"/>
  </p:normalViewPr>
  <p:slideViewPr>
    <p:cSldViewPr snapToGrid="0" snapToObjects="1">
      <p:cViewPr>
        <p:scale>
          <a:sx n="50" d="100"/>
          <a:sy n="50" d="100"/>
        </p:scale>
        <p:origin x="3702" y="8622"/>
      </p:cViewPr>
      <p:guideLst>
        <p:guide orient="horz" pos="11520"/>
        <p:guide pos="11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6740-2950-453D-9F30-69E6CE200D41}" type="datetimeFigureOut">
              <a:rPr lang="en-US" smtClean="0"/>
              <a:t>4/4/2016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601A9-2BDE-4514-BE7A-ED827CBD5D6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6359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2719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9078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5437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31797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8156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44516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50875" algn="l" defTabSz="812719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601A9-2BDE-4514-BE7A-ED827CBD5D6F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1362270"/>
            <a:ext cx="31089600" cy="78401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20726400"/>
            <a:ext cx="2560320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9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9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9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9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9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38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28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18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81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488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329200" y="8788400"/>
            <a:ext cx="37033200" cy="18724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29600" y="8788400"/>
            <a:ext cx="110490000" cy="18724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838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7805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2" y="23503469"/>
            <a:ext cx="31089600" cy="726440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2" y="15502472"/>
            <a:ext cx="31089600" cy="8000997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9825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965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947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93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91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3895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2877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1859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32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0" y="51206403"/>
            <a:ext cx="73761600" cy="144830800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00800" y="51206403"/>
            <a:ext cx="73761600" cy="144830800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325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64736"/>
            <a:ext cx="32918400" cy="609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8187269"/>
            <a:ext cx="16160752" cy="341206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9825" indent="0">
              <a:buNone/>
              <a:defRPr sz="9200" b="1"/>
            </a:lvl2pPr>
            <a:lvl3pPr marL="4179650" indent="0">
              <a:buNone/>
              <a:defRPr sz="8300" b="1"/>
            </a:lvl3pPr>
            <a:lvl4pPr marL="6269474" indent="0">
              <a:buNone/>
              <a:defRPr sz="7300" b="1"/>
            </a:lvl4pPr>
            <a:lvl5pPr marL="8359300" indent="0">
              <a:buNone/>
              <a:defRPr sz="7300" b="1"/>
            </a:lvl5pPr>
            <a:lvl6pPr marL="10449125" indent="0">
              <a:buNone/>
              <a:defRPr sz="7300" b="1"/>
            </a:lvl6pPr>
            <a:lvl7pPr marL="12538950" indent="0">
              <a:buNone/>
              <a:defRPr sz="7300" b="1"/>
            </a:lvl7pPr>
            <a:lvl8pPr marL="14628774" indent="0">
              <a:buNone/>
              <a:defRPr sz="7300" b="1"/>
            </a:lvl8pPr>
            <a:lvl9pPr marL="16718599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11599333"/>
            <a:ext cx="16160752" cy="21073536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2" y="8187269"/>
            <a:ext cx="16167100" cy="341206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9825" indent="0">
              <a:buNone/>
              <a:defRPr sz="9200" b="1"/>
            </a:lvl2pPr>
            <a:lvl3pPr marL="4179650" indent="0">
              <a:buNone/>
              <a:defRPr sz="8300" b="1"/>
            </a:lvl3pPr>
            <a:lvl4pPr marL="6269474" indent="0">
              <a:buNone/>
              <a:defRPr sz="7300" b="1"/>
            </a:lvl4pPr>
            <a:lvl5pPr marL="8359300" indent="0">
              <a:buNone/>
              <a:defRPr sz="7300" b="1"/>
            </a:lvl5pPr>
            <a:lvl6pPr marL="10449125" indent="0">
              <a:buNone/>
              <a:defRPr sz="7300" b="1"/>
            </a:lvl6pPr>
            <a:lvl7pPr marL="12538950" indent="0">
              <a:buNone/>
              <a:defRPr sz="7300" b="1"/>
            </a:lvl7pPr>
            <a:lvl8pPr marL="14628774" indent="0">
              <a:buNone/>
              <a:defRPr sz="7300" b="1"/>
            </a:lvl8pPr>
            <a:lvl9pPr marL="16718599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2" y="11599333"/>
            <a:ext cx="16167100" cy="21073536"/>
          </a:xfrm>
        </p:spPr>
        <p:txBody>
          <a:bodyPr/>
          <a:lstStyle>
            <a:lvl1pPr>
              <a:defRPr sz="10900"/>
            </a:lvl1pPr>
            <a:lvl2pPr>
              <a:defRPr sz="9200"/>
            </a:lvl2pPr>
            <a:lvl3pPr>
              <a:defRPr sz="83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742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45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724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2" y="1456267"/>
            <a:ext cx="12033252" cy="6197600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0" y="1456269"/>
            <a:ext cx="20447000" cy="31216603"/>
          </a:xfrm>
        </p:spPr>
        <p:txBody>
          <a:bodyPr/>
          <a:lstStyle>
            <a:lvl1pPr>
              <a:defRPr sz="14700"/>
            </a:lvl1pPr>
            <a:lvl2pPr>
              <a:defRPr sz="12800"/>
            </a:lvl2pPr>
            <a:lvl3pPr>
              <a:defRPr sz="109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2" y="7653869"/>
            <a:ext cx="12033252" cy="25019003"/>
          </a:xfrm>
        </p:spPr>
        <p:txBody>
          <a:bodyPr/>
          <a:lstStyle>
            <a:lvl1pPr marL="0" indent="0">
              <a:buNone/>
              <a:defRPr sz="6400"/>
            </a:lvl1pPr>
            <a:lvl2pPr marL="2089825" indent="0">
              <a:buNone/>
              <a:defRPr sz="5500"/>
            </a:lvl2pPr>
            <a:lvl3pPr marL="4179650" indent="0">
              <a:buNone/>
              <a:defRPr sz="4500"/>
            </a:lvl3pPr>
            <a:lvl4pPr marL="6269474" indent="0">
              <a:buNone/>
              <a:defRPr sz="4100"/>
            </a:lvl4pPr>
            <a:lvl5pPr marL="8359300" indent="0">
              <a:buNone/>
              <a:defRPr sz="4100"/>
            </a:lvl5pPr>
            <a:lvl6pPr marL="10449125" indent="0">
              <a:buNone/>
              <a:defRPr sz="4100"/>
            </a:lvl6pPr>
            <a:lvl7pPr marL="12538950" indent="0">
              <a:buNone/>
              <a:defRPr sz="4100"/>
            </a:lvl7pPr>
            <a:lvl8pPr marL="14628774" indent="0">
              <a:buNone/>
              <a:defRPr sz="4100"/>
            </a:lvl8pPr>
            <a:lvl9pPr marL="16718599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716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2" y="25603200"/>
            <a:ext cx="21945600" cy="3022603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2" y="3268133"/>
            <a:ext cx="21945600" cy="21945600"/>
          </a:xfrm>
        </p:spPr>
        <p:txBody>
          <a:bodyPr/>
          <a:lstStyle>
            <a:lvl1pPr marL="0" indent="0">
              <a:buNone/>
              <a:defRPr sz="14700"/>
            </a:lvl1pPr>
            <a:lvl2pPr marL="2089825" indent="0">
              <a:buNone/>
              <a:defRPr sz="12800"/>
            </a:lvl2pPr>
            <a:lvl3pPr marL="4179650" indent="0">
              <a:buNone/>
              <a:defRPr sz="10900"/>
            </a:lvl3pPr>
            <a:lvl4pPr marL="6269474" indent="0">
              <a:buNone/>
              <a:defRPr sz="9200"/>
            </a:lvl4pPr>
            <a:lvl5pPr marL="8359300" indent="0">
              <a:buNone/>
              <a:defRPr sz="9200"/>
            </a:lvl5pPr>
            <a:lvl6pPr marL="10449125" indent="0">
              <a:buNone/>
              <a:defRPr sz="9200"/>
            </a:lvl6pPr>
            <a:lvl7pPr marL="12538950" indent="0">
              <a:buNone/>
              <a:defRPr sz="9200"/>
            </a:lvl7pPr>
            <a:lvl8pPr marL="14628774" indent="0">
              <a:buNone/>
              <a:defRPr sz="9200"/>
            </a:lvl8pPr>
            <a:lvl9pPr marL="16718599" indent="0">
              <a:buNone/>
              <a:defRPr sz="9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2" y="28625803"/>
            <a:ext cx="21945600" cy="4292597"/>
          </a:xfrm>
        </p:spPr>
        <p:txBody>
          <a:bodyPr/>
          <a:lstStyle>
            <a:lvl1pPr marL="0" indent="0">
              <a:buNone/>
              <a:defRPr sz="6400"/>
            </a:lvl1pPr>
            <a:lvl2pPr marL="2089825" indent="0">
              <a:buNone/>
              <a:defRPr sz="5500"/>
            </a:lvl2pPr>
            <a:lvl3pPr marL="4179650" indent="0">
              <a:buNone/>
              <a:defRPr sz="4500"/>
            </a:lvl3pPr>
            <a:lvl4pPr marL="6269474" indent="0">
              <a:buNone/>
              <a:defRPr sz="4100"/>
            </a:lvl4pPr>
            <a:lvl5pPr marL="8359300" indent="0">
              <a:buNone/>
              <a:defRPr sz="4100"/>
            </a:lvl5pPr>
            <a:lvl6pPr marL="10449125" indent="0">
              <a:buNone/>
              <a:defRPr sz="4100"/>
            </a:lvl6pPr>
            <a:lvl7pPr marL="12538950" indent="0">
              <a:buNone/>
              <a:defRPr sz="4100"/>
            </a:lvl7pPr>
            <a:lvl8pPr marL="14628774" indent="0">
              <a:buNone/>
              <a:defRPr sz="4100"/>
            </a:lvl8pPr>
            <a:lvl9pPr marL="16718599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444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0" y="1464736"/>
            <a:ext cx="32918400" cy="6096000"/>
          </a:xfrm>
          <a:prstGeom prst="rect">
            <a:avLst/>
          </a:prstGeom>
        </p:spPr>
        <p:txBody>
          <a:bodyPr vert="horz" lIns="417965" tIns="208983" rIns="417965" bIns="2089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8534403"/>
            <a:ext cx="32918400" cy="24138469"/>
          </a:xfrm>
          <a:prstGeom prst="rect">
            <a:avLst/>
          </a:prstGeom>
        </p:spPr>
        <p:txBody>
          <a:bodyPr vert="horz" lIns="417965" tIns="208983" rIns="417965" bIns="2089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0" y="33900536"/>
            <a:ext cx="8534400" cy="1947333"/>
          </a:xfrm>
          <a:prstGeom prst="rect">
            <a:avLst/>
          </a:prstGeom>
        </p:spPr>
        <p:txBody>
          <a:bodyPr vert="horz" lIns="417965" tIns="208983" rIns="417965" bIns="208983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A6BCE-3602-154A-95E9-EF18373C6CCB}" type="datetimeFigureOut">
              <a:rPr lang="en-US" smtClean="0"/>
              <a:pPr/>
              <a:t>4/4/2016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0" y="33900536"/>
            <a:ext cx="11582400" cy="1947333"/>
          </a:xfrm>
          <a:prstGeom prst="rect">
            <a:avLst/>
          </a:prstGeom>
        </p:spPr>
        <p:txBody>
          <a:bodyPr vert="horz" lIns="417965" tIns="208983" rIns="417965" bIns="208983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0" y="33900536"/>
            <a:ext cx="8534400" cy="1947333"/>
          </a:xfrm>
          <a:prstGeom prst="rect">
            <a:avLst/>
          </a:prstGeom>
        </p:spPr>
        <p:txBody>
          <a:bodyPr vert="horz" lIns="417965" tIns="208983" rIns="417965" bIns="208983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C3F97-96F1-F24D-8208-0B7430645E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839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9825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7369" indent="-1567369" algn="l" defTabSz="2089825" rtl="0" eaLnBrk="1" latinLnBrk="0" hangingPunct="1">
        <a:spcBef>
          <a:spcPct val="20000"/>
        </a:spcBef>
        <a:buFont typeface="Arial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5965" indent="-1306140" algn="l" defTabSz="2089825" rtl="0" eaLnBrk="1" latinLnBrk="0" hangingPunct="1">
        <a:spcBef>
          <a:spcPct val="20000"/>
        </a:spcBef>
        <a:buFont typeface="Arial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562" indent="-1044912" algn="l" defTabSz="2089825" rtl="0" eaLnBrk="1" latinLnBrk="0" hangingPunct="1">
        <a:spcBef>
          <a:spcPct val="20000"/>
        </a:spcBef>
        <a:buFont typeface="Arial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14388" indent="-1044912" algn="l" defTabSz="2089825" rtl="0" eaLnBrk="1" latinLnBrk="0" hangingPunct="1">
        <a:spcBef>
          <a:spcPct val="20000"/>
        </a:spcBef>
        <a:buFont typeface="Arial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404212" indent="-1044912" algn="l" defTabSz="2089825" rtl="0" eaLnBrk="1" latinLnBrk="0" hangingPunct="1">
        <a:spcBef>
          <a:spcPct val="20000"/>
        </a:spcBef>
        <a:buFont typeface="Arial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94037" indent="-1044912" algn="l" defTabSz="2089825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83862" indent="-1044912" algn="l" defTabSz="2089825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73687" indent="-1044912" algn="l" defTabSz="2089825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63511" indent="-1044912" algn="l" defTabSz="2089825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9825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9650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9474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9300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9125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38950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28774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18599" algn="l" defTabSz="208982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46518"/>
            <a:ext cx="36576000" cy="538825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/>
              </a:gs>
              <a:gs pos="50000">
                <a:schemeClr val="accent6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75" name="Trapezoid 38"/>
          <p:cNvSpPr/>
          <p:nvPr/>
        </p:nvSpPr>
        <p:spPr>
          <a:xfrm rot="5400000">
            <a:off x="5934321" y="29105016"/>
            <a:ext cx="6485853" cy="2625787"/>
          </a:xfrm>
          <a:custGeom>
            <a:avLst/>
            <a:gdLst>
              <a:gd name="connsiteX0" fmla="*/ 0 w 2412196"/>
              <a:gd name="connsiteY0" fmla="*/ 2489183 h 2489183"/>
              <a:gd name="connsiteX1" fmla="*/ 603049 w 2412196"/>
              <a:gd name="connsiteY1" fmla="*/ 0 h 2489183"/>
              <a:gd name="connsiteX2" fmla="*/ 1809147 w 2412196"/>
              <a:gd name="connsiteY2" fmla="*/ 0 h 2489183"/>
              <a:gd name="connsiteX3" fmla="*/ 2412196 w 2412196"/>
              <a:gd name="connsiteY3" fmla="*/ 2489183 h 2489183"/>
              <a:gd name="connsiteX4" fmla="*/ 0 w 2412196"/>
              <a:gd name="connsiteY4" fmla="*/ 2489183 h 2489183"/>
              <a:gd name="connsiteX0" fmla="*/ 0 w 3688749"/>
              <a:gd name="connsiteY0" fmla="*/ 2499344 h 2499344"/>
              <a:gd name="connsiteX1" fmla="*/ 603049 w 3688749"/>
              <a:gd name="connsiteY1" fmla="*/ 10161 h 2499344"/>
              <a:gd name="connsiteX2" fmla="*/ 3688749 w 3688749"/>
              <a:gd name="connsiteY2" fmla="*/ 0 h 2499344"/>
              <a:gd name="connsiteX3" fmla="*/ 2412196 w 3688749"/>
              <a:gd name="connsiteY3" fmla="*/ 2499344 h 2499344"/>
              <a:gd name="connsiteX4" fmla="*/ 0 w 3688749"/>
              <a:gd name="connsiteY4" fmla="*/ 2499344 h 2499344"/>
              <a:gd name="connsiteX0" fmla="*/ 0 w 3709071"/>
              <a:gd name="connsiteY0" fmla="*/ 2519665 h 2519665"/>
              <a:gd name="connsiteX1" fmla="*/ 603049 w 3709071"/>
              <a:gd name="connsiteY1" fmla="*/ 30482 h 2519665"/>
              <a:gd name="connsiteX2" fmla="*/ 3709071 w 3709071"/>
              <a:gd name="connsiteY2" fmla="*/ 0 h 2519665"/>
              <a:gd name="connsiteX3" fmla="*/ 2412196 w 3709071"/>
              <a:gd name="connsiteY3" fmla="*/ 2519665 h 2519665"/>
              <a:gd name="connsiteX4" fmla="*/ 0 w 3709071"/>
              <a:gd name="connsiteY4" fmla="*/ 2519665 h 2519665"/>
              <a:gd name="connsiteX0" fmla="*/ 321511 w 4030582"/>
              <a:gd name="connsiteY0" fmla="*/ 2519665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321511 w 4030582"/>
              <a:gd name="connsiteY4" fmla="*/ 2519665 h 2519665"/>
              <a:gd name="connsiteX0" fmla="*/ 321511 w 3134290"/>
              <a:gd name="connsiteY0" fmla="*/ 2627044 h 2627044"/>
              <a:gd name="connsiteX1" fmla="*/ 0 w 3134290"/>
              <a:gd name="connsiteY1" fmla="*/ 107381 h 2627044"/>
              <a:gd name="connsiteX2" fmla="*/ 3134290 w 3134290"/>
              <a:gd name="connsiteY2" fmla="*/ 0 h 2627044"/>
              <a:gd name="connsiteX3" fmla="*/ 2733707 w 3134290"/>
              <a:gd name="connsiteY3" fmla="*/ 2627044 h 2627044"/>
              <a:gd name="connsiteX4" fmla="*/ 321511 w 3134290"/>
              <a:gd name="connsiteY4" fmla="*/ 2627044 h 2627044"/>
              <a:gd name="connsiteX0" fmla="*/ 0 w 2812779"/>
              <a:gd name="connsiteY0" fmla="*/ 2631515 h 2631515"/>
              <a:gd name="connsiteX1" fmla="*/ 611367 w 2812779"/>
              <a:gd name="connsiteY1" fmla="*/ 0 h 2631515"/>
              <a:gd name="connsiteX2" fmla="*/ 2812779 w 2812779"/>
              <a:gd name="connsiteY2" fmla="*/ 4471 h 2631515"/>
              <a:gd name="connsiteX3" fmla="*/ 2412196 w 2812779"/>
              <a:gd name="connsiteY3" fmla="*/ 2631515 h 2631515"/>
              <a:gd name="connsiteX4" fmla="*/ 0 w 2812779"/>
              <a:gd name="connsiteY4" fmla="*/ 2631515 h 2631515"/>
              <a:gd name="connsiteX0" fmla="*/ 0 w 2794489"/>
              <a:gd name="connsiteY0" fmla="*/ 2631515 h 2631515"/>
              <a:gd name="connsiteX1" fmla="*/ 611367 w 2794489"/>
              <a:gd name="connsiteY1" fmla="*/ 0 h 2631515"/>
              <a:gd name="connsiteX2" fmla="*/ 2794489 w 2794489"/>
              <a:gd name="connsiteY2" fmla="*/ 22367 h 2631515"/>
              <a:gd name="connsiteX3" fmla="*/ 2412196 w 2794489"/>
              <a:gd name="connsiteY3" fmla="*/ 2631515 h 2631515"/>
              <a:gd name="connsiteX4" fmla="*/ 0 w 2794489"/>
              <a:gd name="connsiteY4" fmla="*/ 2631515 h 2631515"/>
              <a:gd name="connsiteX0" fmla="*/ 0 w 2812783"/>
              <a:gd name="connsiteY0" fmla="*/ 2631515 h 2631515"/>
              <a:gd name="connsiteX1" fmla="*/ 611367 w 2812783"/>
              <a:gd name="connsiteY1" fmla="*/ 0 h 2631515"/>
              <a:gd name="connsiteX2" fmla="*/ 2812783 w 2812783"/>
              <a:gd name="connsiteY2" fmla="*/ 40263 h 2631515"/>
              <a:gd name="connsiteX3" fmla="*/ 2412196 w 2812783"/>
              <a:gd name="connsiteY3" fmla="*/ 2631515 h 2631515"/>
              <a:gd name="connsiteX4" fmla="*/ 0 w 2812783"/>
              <a:gd name="connsiteY4" fmla="*/ 2631515 h 2631515"/>
              <a:gd name="connsiteX0" fmla="*/ 0 w 2812783"/>
              <a:gd name="connsiteY0" fmla="*/ 2591252 h 2591252"/>
              <a:gd name="connsiteX1" fmla="*/ 623564 w 2812783"/>
              <a:gd name="connsiteY1" fmla="*/ 13425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29664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05278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4488"/>
              <a:gd name="connsiteX1" fmla="*/ 605278 w 2812783"/>
              <a:gd name="connsiteY1" fmla="*/ 2 h 2594488"/>
              <a:gd name="connsiteX2" fmla="*/ 2812783 w 2812783"/>
              <a:gd name="connsiteY2" fmla="*/ 0 h 2594488"/>
              <a:gd name="connsiteX3" fmla="*/ 2443064 w 2812783"/>
              <a:gd name="connsiteY3" fmla="*/ 2594488 h 2594488"/>
              <a:gd name="connsiteX4" fmla="*/ 0 w 2812783"/>
              <a:gd name="connsiteY4" fmla="*/ 2591252 h 2594488"/>
              <a:gd name="connsiteX0" fmla="*/ 0 w 2812783"/>
              <a:gd name="connsiteY0" fmla="*/ 2698024 h 2701260"/>
              <a:gd name="connsiteX1" fmla="*/ 1187 w 2812783"/>
              <a:gd name="connsiteY1" fmla="*/ 0 h 2701260"/>
              <a:gd name="connsiteX2" fmla="*/ 2812783 w 2812783"/>
              <a:gd name="connsiteY2" fmla="*/ 106772 h 2701260"/>
              <a:gd name="connsiteX3" fmla="*/ 2443064 w 2812783"/>
              <a:gd name="connsiteY3" fmla="*/ 2701260 h 2701260"/>
              <a:gd name="connsiteX4" fmla="*/ 0 w 2812783"/>
              <a:gd name="connsiteY4" fmla="*/ 2698024 h 2701260"/>
              <a:gd name="connsiteX0" fmla="*/ 0 w 2443064"/>
              <a:gd name="connsiteY0" fmla="*/ 2701263 h 2704499"/>
              <a:gd name="connsiteX1" fmla="*/ 1187 w 2443064"/>
              <a:gd name="connsiteY1" fmla="*/ 3239 h 2704499"/>
              <a:gd name="connsiteX2" fmla="*/ 2305701 w 2443064"/>
              <a:gd name="connsiteY2" fmla="*/ 0 h 2704499"/>
              <a:gd name="connsiteX3" fmla="*/ 2443064 w 2443064"/>
              <a:gd name="connsiteY3" fmla="*/ 2704499 h 2704499"/>
              <a:gd name="connsiteX4" fmla="*/ 0 w 2443064"/>
              <a:gd name="connsiteY4" fmla="*/ 2701263 h 2704499"/>
              <a:gd name="connsiteX0" fmla="*/ 0 w 2425610"/>
              <a:gd name="connsiteY0" fmla="*/ 2701263 h 2707061"/>
              <a:gd name="connsiteX1" fmla="*/ 1187 w 2425610"/>
              <a:gd name="connsiteY1" fmla="*/ 3239 h 2707061"/>
              <a:gd name="connsiteX2" fmla="*/ 2305701 w 2425610"/>
              <a:gd name="connsiteY2" fmla="*/ 0 h 2707061"/>
              <a:gd name="connsiteX3" fmla="*/ 2425610 w 2425610"/>
              <a:gd name="connsiteY3" fmla="*/ 2707061 h 2707061"/>
              <a:gd name="connsiteX4" fmla="*/ 0 w 2425610"/>
              <a:gd name="connsiteY4" fmla="*/ 2701263 h 2707061"/>
              <a:gd name="connsiteX0" fmla="*/ 0 w 2439574"/>
              <a:gd name="connsiteY0" fmla="*/ 2701263 h 2709623"/>
              <a:gd name="connsiteX1" fmla="*/ 1187 w 2439574"/>
              <a:gd name="connsiteY1" fmla="*/ 3239 h 2709623"/>
              <a:gd name="connsiteX2" fmla="*/ 2305701 w 2439574"/>
              <a:gd name="connsiteY2" fmla="*/ 0 h 2709623"/>
              <a:gd name="connsiteX3" fmla="*/ 2439574 w 2439574"/>
              <a:gd name="connsiteY3" fmla="*/ 2709623 h 2709623"/>
              <a:gd name="connsiteX4" fmla="*/ 0 w 2439574"/>
              <a:gd name="connsiteY4" fmla="*/ 2701263 h 2709623"/>
              <a:gd name="connsiteX0" fmla="*/ 0 w 2439574"/>
              <a:gd name="connsiteY0" fmla="*/ 2701263 h 2709623"/>
              <a:gd name="connsiteX1" fmla="*/ 1187 w 2439574"/>
              <a:gd name="connsiteY1" fmla="*/ 3239 h 2709623"/>
              <a:gd name="connsiteX2" fmla="*/ 2319669 w 2439574"/>
              <a:gd name="connsiteY2" fmla="*/ 0 h 2709623"/>
              <a:gd name="connsiteX3" fmla="*/ 2439574 w 2439574"/>
              <a:gd name="connsiteY3" fmla="*/ 2709623 h 2709623"/>
              <a:gd name="connsiteX4" fmla="*/ 0 w 2439574"/>
              <a:gd name="connsiteY4" fmla="*/ 2701263 h 2709623"/>
              <a:gd name="connsiteX0" fmla="*/ 4341010 w 6780584"/>
              <a:gd name="connsiteY0" fmla="*/ 2701263 h 2709623"/>
              <a:gd name="connsiteX1" fmla="*/ 0 w 6780584"/>
              <a:gd name="connsiteY1" fmla="*/ 3239 h 2709623"/>
              <a:gd name="connsiteX2" fmla="*/ 6660679 w 6780584"/>
              <a:gd name="connsiteY2" fmla="*/ 0 h 2709623"/>
              <a:gd name="connsiteX3" fmla="*/ 6780584 w 6780584"/>
              <a:gd name="connsiteY3" fmla="*/ 2709623 h 2709623"/>
              <a:gd name="connsiteX4" fmla="*/ 4341010 w 6780584"/>
              <a:gd name="connsiteY4" fmla="*/ 2701263 h 2709623"/>
              <a:gd name="connsiteX0" fmla="*/ 4341010 w 7274255"/>
              <a:gd name="connsiteY0" fmla="*/ 2701263 h 2709623"/>
              <a:gd name="connsiteX1" fmla="*/ 0 w 7274255"/>
              <a:gd name="connsiteY1" fmla="*/ 3239 h 2709623"/>
              <a:gd name="connsiteX2" fmla="*/ 7274255 w 7274255"/>
              <a:gd name="connsiteY2" fmla="*/ 0 h 2709623"/>
              <a:gd name="connsiteX3" fmla="*/ 6780584 w 7274255"/>
              <a:gd name="connsiteY3" fmla="*/ 2709623 h 2709623"/>
              <a:gd name="connsiteX4" fmla="*/ 4341010 w 7274255"/>
              <a:gd name="connsiteY4" fmla="*/ 2701263 h 2709623"/>
              <a:gd name="connsiteX0" fmla="*/ 4341010 w 7274255"/>
              <a:gd name="connsiteY0" fmla="*/ 2701263 h 2709623"/>
              <a:gd name="connsiteX1" fmla="*/ 0 w 7274255"/>
              <a:gd name="connsiteY1" fmla="*/ 3239 h 2709623"/>
              <a:gd name="connsiteX2" fmla="*/ 7274255 w 7274255"/>
              <a:gd name="connsiteY2" fmla="*/ 0 h 2709623"/>
              <a:gd name="connsiteX3" fmla="*/ 6780584 w 7274255"/>
              <a:gd name="connsiteY3" fmla="*/ 2709623 h 2709623"/>
              <a:gd name="connsiteX4" fmla="*/ 4341010 w 7274255"/>
              <a:gd name="connsiteY4" fmla="*/ 2701263 h 2709623"/>
              <a:gd name="connsiteX0" fmla="*/ 4341010 w 7274255"/>
              <a:gd name="connsiteY0" fmla="*/ 2701263 h 2709623"/>
              <a:gd name="connsiteX1" fmla="*/ 0 w 7274255"/>
              <a:gd name="connsiteY1" fmla="*/ 3239 h 2709623"/>
              <a:gd name="connsiteX2" fmla="*/ 7274255 w 7274255"/>
              <a:gd name="connsiteY2" fmla="*/ 0 h 2709623"/>
              <a:gd name="connsiteX3" fmla="*/ 6780584 w 7274255"/>
              <a:gd name="connsiteY3" fmla="*/ 2709623 h 2709623"/>
              <a:gd name="connsiteX4" fmla="*/ 4341010 w 7274255"/>
              <a:gd name="connsiteY4" fmla="*/ 2701263 h 2709623"/>
              <a:gd name="connsiteX0" fmla="*/ 4341010 w 7337188"/>
              <a:gd name="connsiteY0" fmla="*/ 2701263 h 2709623"/>
              <a:gd name="connsiteX1" fmla="*/ 0 w 7337188"/>
              <a:gd name="connsiteY1" fmla="*/ 3239 h 2709623"/>
              <a:gd name="connsiteX2" fmla="*/ 7337188 w 7337188"/>
              <a:gd name="connsiteY2" fmla="*/ 0 h 2709623"/>
              <a:gd name="connsiteX3" fmla="*/ 6780584 w 7337188"/>
              <a:gd name="connsiteY3" fmla="*/ 2709623 h 2709623"/>
              <a:gd name="connsiteX4" fmla="*/ 4341010 w 7337188"/>
              <a:gd name="connsiteY4" fmla="*/ 2701263 h 2709623"/>
              <a:gd name="connsiteX0" fmla="*/ 4325278 w 7321456"/>
              <a:gd name="connsiteY0" fmla="*/ 2701263 h 2709623"/>
              <a:gd name="connsiteX1" fmla="*/ 0 w 7321456"/>
              <a:gd name="connsiteY1" fmla="*/ 45658 h 2709623"/>
              <a:gd name="connsiteX2" fmla="*/ 7321456 w 7321456"/>
              <a:gd name="connsiteY2" fmla="*/ 0 h 2709623"/>
              <a:gd name="connsiteX3" fmla="*/ 6764852 w 7321456"/>
              <a:gd name="connsiteY3" fmla="*/ 2709623 h 2709623"/>
              <a:gd name="connsiteX4" fmla="*/ 4325278 w 7321456"/>
              <a:gd name="connsiteY4" fmla="*/ 2701263 h 2709623"/>
              <a:gd name="connsiteX0" fmla="*/ 4325278 w 7321459"/>
              <a:gd name="connsiteY0" fmla="*/ 2655605 h 2663965"/>
              <a:gd name="connsiteX1" fmla="*/ 0 w 7321459"/>
              <a:gd name="connsiteY1" fmla="*/ 0 h 2663965"/>
              <a:gd name="connsiteX2" fmla="*/ 7321459 w 7321459"/>
              <a:gd name="connsiteY2" fmla="*/ 10901 h 2663965"/>
              <a:gd name="connsiteX3" fmla="*/ 6764852 w 7321459"/>
              <a:gd name="connsiteY3" fmla="*/ 2663965 h 2663965"/>
              <a:gd name="connsiteX4" fmla="*/ 4325278 w 7321459"/>
              <a:gd name="connsiteY4" fmla="*/ 2655605 h 266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21459" h="2663965">
                <a:moveTo>
                  <a:pt x="4325278" y="2655605"/>
                </a:moveTo>
                <a:lnTo>
                  <a:pt x="0" y="0"/>
                </a:lnTo>
                <a:lnTo>
                  <a:pt x="7321459" y="10901"/>
                </a:lnTo>
                <a:lnTo>
                  <a:pt x="6764852" y="2663965"/>
                </a:lnTo>
                <a:lnTo>
                  <a:pt x="4325278" y="2655605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72" name="Trapezoid 38"/>
          <p:cNvSpPr/>
          <p:nvPr/>
        </p:nvSpPr>
        <p:spPr>
          <a:xfrm rot="5400000">
            <a:off x="11624882" y="22759694"/>
            <a:ext cx="2161143" cy="3274990"/>
          </a:xfrm>
          <a:custGeom>
            <a:avLst/>
            <a:gdLst>
              <a:gd name="connsiteX0" fmla="*/ 0 w 2412196"/>
              <a:gd name="connsiteY0" fmla="*/ 2489183 h 2489183"/>
              <a:gd name="connsiteX1" fmla="*/ 603049 w 2412196"/>
              <a:gd name="connsiteY1" fmla="*/ 0 h 2489183"/>
              <a:gd name="connsiteX2" fmla="*/ 1809147 w 2412196"/>
              <a:gd name="connsiteY2" fmla="*/ 0 h 2489183"/>
              <a:gd name="connsiteX3" fmla="*/ 2412196 w 2412196"/>
              <a:gd name="connsiteY3" fmla="*/ 2489183 h 2489183"/>
              <a:gd name="connsiteX4" fmla="*/ 0 w 2412196"/>
              <a:gd name="connsiteY4" fmla="*/ 2489183 h 2489183"/>
              <a:gd name="connsiteX0" fmla="*/ 0 w 3688749"/>
              <a:gd name="connsiteY0" fmla="*/ 2499344 h 2499344"/>
              <a:gd name="connsiteX1" fmla="*/ 603049 w 3688749"/>
              <a:gd name="connsiteY1" fmla="*/ 10161 h 2499344"/>
              <a:gd name="connsiteX2" fmla="*/ 3688749 w 3688749"/>
              <a:gd name="connsiteY2" fmla="*/ 0 h 2499344"/>
              <a:gd name="connsiteX3" fmla="*/ 2412196 w 3688749"/>
              <a:gd name="connsiteY3" fmla="*/ 2499344 h 2499344"/>
              <a:gd name="connsiteX4" fmla="*/ 0 w 3688749"/>
              <a:gd name="connsiteY4" fmla="*/ 2499344 h 2499344"/>
              <a:gd name="connsiteX0" fmla="*/ 0 w 3709071"/>
              <a:gd name="connsiteY0" fmla="*/ 2519665 h 2519665"/>
              <a:gd name="connsiteX1" fmla="*/ 603049 w 3709071"/>
              <a:gd name="connsiteY1" fmla="*/ 30482 h 2519665"/>
              <a:gd name="connsiteX2" fmla="*/ 3709071 w 3709071"/>
              <a:gd name="connsiteY2" fmla="*/ 0 h 2519665"/>
              <a:gd name="connsiteX3" fmla="*/ 2412196 w 3709071"/>
              <a:gd name="connsiteY3" fmla="*/ 2519665 h 2519665"/>
              <a:gd name="connsiteX4" fmla="*/ 0 w 3709071"/>
              <a:gd name="connsiteY4" fmla="*/ 2519665 h 2519665"/>
              <a:gd name="connsiteX0" fmla="*/ 321511 w 4030582"/>
              <a:gd name="connsiteY0" fmla="*/ 2519665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321511 w 4030582"/>
              <a:gd name="connsiteY4" fmla="*/ 2519665 h 2519665"/>
              <a:gd name="connsiteX0" fmla="*/ 321511 w 3134290"/>
              <a:gd name="connsiteY0" fmla="*/ 2627044 h 2627044"/>
              <a:gd name="connsiteX1" fmla="*/ 0 w 3134290"/>
              <a:gd name="connsiteY1" fmla="*/ 107381 h 2627044"/>
              <a:gd name="connsiteX2" fmla="*/ 3134290 w 3134290"/>
              <a:gd name="connsiteY2" fmla="*/ 0 h 2627044"/>
              <a:gd name="connsiteX3" fmla="*/ 2733707 w 3134290"/>
              <a:gd name="connsiteY3" fmla="*/ 2627044 h 2627044"/>
              <a:gd name="connsiteX4" fmla="*/ 321511 w 3134290"/>
              <a:gd name="connsiteY4" fmla="*/ 2627044 h 2627044"/>
              <a:gd name="connsiteX0" fmla="*/ 0 w 2812779"/>
              <a:gd name="connsiteY0" fmla="*/ 2631515 h 2631515"/>
              <a:gd name="connsiteX1" fmla="*/ 611367 w 2812779"/>
              <a:gd name="connsiteY1" fmla="*/ 0 h 2631515"/>
              <a:gd name="connsiteX2" fmla="*/ 2812779 w 2812779"/>
              <a:gd name="connsiteY2" fmla="*/ 4471 h 2631515"/>
              <a:gd name="connsiteX3" fmla="*/ 2412196 w 2812779"/>
              <a:gd name="connsiteY3" fmla="*/ 2631515 h 2631515"/>
              <a:gd name="connsiteX4" fmla="*/ 0 w 2812779"/>
              <a:gd name="connsiteY4" fmla="*/ 2631515 h 2631515"/>
              <a:gd name="connsiteX0" fmla="*/ 0 w 2794489"/>
              <a:gd name="connsiteY0" fmla="*/ 2631515 h 2631515"/>
              <a:gd name="connsiteX1" fmla="*/ 611367 w 2794489"/>
              <a:gd name="connsiteY1" fmla="*/ 0 h 2631515"/>
              <a:gd name="connsiteX2" fmla="*/ 2794489 w 2794489"/>
              <a:gd name="connsiteY2" fmla="*/ 22367 h 2631515"/>
              <a:gd name="connsiteX3" fmla="*/ 2412196 w 2794489"/>
              <a:gd name="connsiteY3" fmla="*/ 2631515 h 2631515"/>
              <a:gd name="connsiteX4" fmla="*/ 0 w 2794489"/>
              <a:gd name="connsiteY4" fmla="*/ 2631515 h 2631515"/>
              <a:gd name="connsiteX0" fmla="*/ 0 w 2812783"/>
              <a:gd name="connsiteY0" fmla="*/ 2631515 h 2631515"/>
              <a:gd name="connsiteX1" fmla="*/ 611367 w 2812783"/>
              <a:gd name="connsiteY1" fmla="*/ 0 h 2631515"/>
              <a:gd name="connsiteX2" fmla="*/ 2812783 w 2812783"/>
              <a:gd name="connsiteY2" fmla="*/ 40263 h 2631515"/>
              <a:gd name="connsiteX3" fmla="*/ 2412196 w 2812783"/>
              <a:gd name="connsiteY3" fmla="*/ 2631515 h 2631515"/>
              <a:gd name="connsiteX4" fmla="*/ 0 w 2812783"/>
              <a:gd name="connsiteY4" fmla="*/ 2631515 h 2631515"/>
              <a:gd name="connsiteX0" fmla="*/ 0 w 2812783"/>
              <a:gd name="connsiteY0" fmla="*/ 2591252 h 2591252"/>
              <a:gd name="connsiteX1" fmla="*/ 623564 w 2812783"/>
              <a:gd name="connsiteY1" fmla="*/ 13425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29664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05278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4488"/>
              <a:gd name="connsiteX1" fmla="*/ 605278 w 2812783"/>
              <a:gd name="connsiteY1" fmla="*/ 2 h 2594488"/>
              <a:gd name="connsiteX2" fmla="*/ 2812783 w 2812783"/>
              <a:gd name="connsiteY2" fmla="*/ 0 h 2594488"/>
              <a:gd name="connsiteX3" fmla="*/ 2443064 w 2812783"/>
              <a:gd name="connsiteY3" fmla="*/ 2594488 h 2594488"/>
              <a:gd name="connsiteX4" fmla="*/ 0 w 2812783"/>
              <a:gd name="connsiteY4" fmla="*/ 2591252 h 2594488"/>
              <a:gd name="connsiteX0" fmla="*/ 0 w 2812783"/>
              <a:gd name="connsiteY0" fmla="*/ 2698024 h 2701260"/>
              <a:gd name="connsiteX1" fmla="*/ 1187 w 2812783"/>
              <a:gd name="connsiteY1" fmla="*/ 0 h 2701260"/>
              <a:gd name="connsiteX2" fmla="*/ 2812783 w 2812783"/>
              <a:gd name="connsiteY2" fmla="*/ 106772 h 2701260"/>
              <a:gd name="connsiteX3" fmla="*/ 2443064 w 2812783"/>
              <a:gd name="connsiteY3" fmla="*/ 2701260 h 2701260"/>
              <a:gd name="connsiteX4" fmla="*/ 0 w 2812783"/>
              <a:gd name="connsiteY4" fmla="*/ 2698024 h 2701260"/>
              <a:gd name="connsiteX0" fmla="*/ 0 w 2443064"/>
              <a:gd name="connsiteY0" fmla="*/ 2701263 h 2704499"/>
              <a:gd name="connsiteX1" fmla="*/ 1187 w 2443064"/>
              <a:gd name="connsiteY1" fmla="*/ 3239 h 2704499"/>
              <a:gd name="connsiteX2" fmla="*/ 2305701 w 2443064"/>
              <a:gd name="connsiteY2" fmla="*/ 0 h 2704499"/>
              <a:gd name="connsiteX3" fmla="*/ 2443064 w 2443064"/>
              <a:gd name="connsiteY3" fmla="*/ 2704499 h 2704499"/>
              <a:gd name="connsiteX4" fmla="*/ 0 w 2443064"/>
              <a:gd name="connsiteY4" fmla="*/ 2701263 h 2704499"/>
              <a:gd name="connsiteX0" fmla="*/ 0 w 2425610"/>
              <a:gd name="connsiteY0" fmla="*/ 2701263 h 2707061"/>
              <a:gd name="connsiteX1" fmla="*/ 1187 w 2425610"/>
              <a:gd name="connsiteY1" fmla="*/ 3239 h 2707061"/>
              <a:gd name="connsiteX2" fmla="*/ 2305701 w 2425610"/>
              <a:gd name="connsiteY2" fmla="*/ 0 h 2707061"/>
              <a:gd name="connsiteX3" fmla="*/ 2425610 w 2425610"/>
              <a:gd name="connsiteY3" fmla="*/ 2707061 h 2707061"/>
              <a:gd name="connsiteX4" fmla="*/ 0 w 2425610"/>
              <a:gd name="connsiteY4" fmla="*/ 2701263 h 2707061"/>
              <a:gd name="connsiteX0" fmla="*/ 0 w 2439574"/>
              <a:gd name="connsiteY0" fmla="*/ 2701263 h 2709623"/>
              <a:gd name="connsiteX1" fmla="*/ 1187 w 2439574"/>
              <a:gd name="connsiteY1" fmla="*/ 3239 h 2709623"/>
              <a:gd name="connsiteX2" fmla="*/ 2305701 w 2439574"/>
              <a:gd name="connsiteY2" fmla="*/ 0 h 2709623"/>
              <a:gd name="connsiteX3" fmla="*/ 2439574 w 2439574"/>
              <a:gd name="connsiteY3" fmla="*/ 2709623 h 2709623"/>
              <a:gd name="connsiteX4" fmla="*/ 0 w 2439574"/>
              <a:gd name="connsiteY4" fmla="*/ 2701263 h 2709623"/>
              <a:gd name="connsiteX0" fmla="*/ 0 w 2439574"/>
              <a:gd name="connsiteY0" fmla="*/ 2701263 h 2709623"/>
              <a:gd name="connsiteX1" fmla="*/ 1187 w 2439574"/>
              <a:gd name="connsiteY1" fmla="*/ 3239 h 2709623"/>
              <a:gd name="connsiteX2" fmla="*/ 2319669 w 2439574"/>
              <a:gd name="connsiteY2" fmla="*/ 0 h 2709623"/>
              <a:gd name="connsiteX3" fmla="*/ 2439574 w 2439574"/>
              <a:gd name="connsiteY3" fmla="*/ 2709623 h 2709623"/>
              <a:gd name="connsiteX4" fmla="*/ 0 w 2439574"/>
              <a:gd name="connsiteY4" fmla="*/ 2701263 h 2709623"/>
              <a:gd name="connsiteX0" fmla="*/ 0 w 2439574"/>
              <a:gd name="connsiteY0" fmla="*/ 2698024 h 2706384"/>
              <a:gd name="connsiteX1" fmla="*/ 1187 w 2439574"/>
              <a:gd name="connsiteY1" fmla="*/ 0 h 2706384"/>
              <a:gd name="connsiteX2" fmla="*/ 2278894 w 2439574"/>
              <a:gd name="connsiteY2" fmla="*/ 11722 h 2706384"/>
              <a:gd name="connsiteX3" fmla="*/ 2439574 w 2439574"/>
              <a:gd name="connsiteY3" fmla="*/ 2706384 h 2706384"/>
              <a:gd name="connsiteX4" fmla="*/ 0 w 2439574"/>
              <a:gd name="connsiteY4" fmla="*/ 2698024 h 2706384"/>
              <a:gd name="connsiteX0" fmla="*/ 0 w 2439574"/>
              <a:gd name="connsiteY0" fmla="*/ 2701264 h 2709624"/>
              <a:gd name="connsiteX1" fmla="*/ 1187 w 2439574"/>
              <a:gd name="connsiteY1" fmla="*/ 3240 h 2709624"/>
              <a:gd name="connsiteX2" fmla="*/ 2329867 w 2439574"/>
              <a:gd name="connsiteY2" fmla="*/ 0 h 2709624"/>
              <a:gd name="connsiteX3" fmla="*/ 2439574 w 2439574"/>
              <a:gd name="connsiteY3" fmla="*/ 2709624 h 2709624"/>
              <a:gd name="connsiteX4" fmla="*/ 0 w 2439574"/>
              <a:gd name="connsiteY4" fmla="*/ 2701264 h 2709624"/>
              <a:gd name="connsiteX0" fmla="*/ 0 w 2439574"/>
              <a:gd name="connsiteY0" fmla="*/ 2704402 h 2712762"/>
              <a:gd name="connsiteX1" fmla="*/ 1187 w 2439574"/>
              <a:gd name="connsiteY1" fmla="*/ 6378 h 2712762"/>
              <a:gd name="connsiteX2" fmla="*/ 2312762 w 2439574"/>
              <a:gd name="connsiteY2" fmla="*/ 0 h 2712762"/>
              <a:gd name="connsiteX3" fmla="*/ 2439574 w 2439574"/>
              <a:gd name="connsiteY3" fmla="*/ 2712762 h 2712762"/>
              <a:gd name="connsiteX4" fmla="*/ 0 w 2439574"/>
              <a:gd name="connsiteY4" fmla="*/ 2704402 h 271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9574" h="2712762">
                <a:moveTo>
                  <a:pt x="0" y="2704402"/>
                </a:moveTo>
                <a:cubicBezTo>
                  <a:pt x="396" y="1805061"/>
                  <a:pt x="791" y="905719"/>
                  <a:pt x="1187" y="6378"/>
                </a:cubicBezTo>
                <a:lnTo>
                  <a:pt x="2312762" y="0"/>
                </a:lnTo>
                <a:lnTo>
                  <a:pt x="2439574" y="2712762"/>
                </a:lnTo>
                <a:lnTo>
                  <a:pt x="0" y="2704402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71" name="Trapezoid 38"/>
          <p:cNvSpPr/>
          <p:nvPr/>
        </p:nvSpPr>
        <p:spPr>
          <a:xfrm rot="5400000">
            <a:off x="14759911" y="18669917"/>
            <a:ext cx="2513533" cy="3074815"/>
          </a:xfrm>
          <a:custGeom>
            <a:avLst/>
            <a:gdLst>
              <a:gd name="connsiteX0" fmla="*/ 0 w 2412196"/>
              <a:gd name="connsiteY0" fmla="*/ 2489183 h 2489183"/>
              <a:gd name="connsiteX1" fmla="*/ 603049 w 2412196"/>
              <a:gd name="connsiteY1" fmla="*/ 0 h 2489183"/>
              <a:gd name="connsiteX2" fmla="*/ 1809147 w 2412196"/>
              <a:gd name="connsiteY2" fmla="*/ 0 h 2489183"/>
              <a:gd name="connsiteX3" fmla="*/ 2412196 w 2412196"/>
              <a:gd name="connsiteY3" fmla="*/ 2489183 h 2489183"/>
              <a:gd name="connsiteX4" fmla="*/ 0 w 2412196"/>
              <a:gd name="connsiteY4" fmla="*/ 2489183 h 2489183"/>
              <a:gd name="connsiteX0" fmla="*/ 0 w 3688749"/>
              <a:gd name="connsiteY0" fmla="*/ 2499344 h 2499344"/>
              <a:gd name="connsiteX1" fmla="*/ 603049 w 3688749"/>
              <a:gd name="connsiteY1" fmla="*/ 10161 h 2499344"/>
              <a:gd name="connsiteX2" fmla="*/ 3688749 w 3688749"/>
              <a:gd name="connsiteY2" fmla="*/ 0 h 2499344"/>
              <a:gd name="connsiteX3" fmla="*/ 2412196 w 3688749"/>
              <a:gd name="connsiteY3" fmla="*/ 2499344 h 2499344"/>
              <a:gd name="connsiteX4" fmla="*/ 0 w 3688749"/>
              <a:gd name="connsiteY4" fmla="*/ 2499344 h 2499344"/>
              <a:gd name="connsiteX0" fmla="*/ 0 w 3709071"/>
              <a:gd name="connsiteY0" fmla="*/ 2519665 h 2519665"/>
              <a:gd name="connsiteX1" fmla="*/ 603049 w 3709071"/>
              <a:gd name="connsiteY1" fmla="*/ 30482 h 2519665"/>
              <a:gd name="connsiteX2" fmla="*/ 3709071 w 3709071"/>
              <a:gd name="connsiteY2" fmla="*/ 0 h 2519665"/>
              <a:gd name="connsiteX3" fmla="*/ 2412196 w 3709071"/>
              <a:gd name="connsiteY3" fmla="*/ 2519665 h 2519665"/>
              <a:gd name="connsiteX4" fmla="*/ 0 w 3709071"/>
              <a:gd name="connsiteY4" fmla="*/ 2519665 h 2519665"/>
              <a:gd name="connsiteX0" fmla="*/ 321511 w 4030582"/>
              <a:gd name="connsiteY0" fmla="*/ 2519665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321511 w 4030582"/>
              <a:gd name="connsiteY4" fmla="*/ 2519665 h 2519665"/>
              <a:gd name="connsiteX0" fmla="*/ 321511 w 3134290"/>
              <a:gd name="connsiteY0" fmla="*/ 2627044 h 2627044"/>
              <a:gd name="connsiteX1" fmla="*/ 0 w 3134290"/>
              <a:gd name="connsiteY1" fmla="*/ 107381 h 2627044"/>
              <a:gd name="connsiteX2" fmla="*/ 3134290 w 3134290"/>
              <a:gd name="connsiteY2" fmla="*/ 0 h 2627044"/>
              <a:gd name="connsiteX3" fmla="*/ 2733707 w 3134290"/>
              <a:gd name="connsiteY3" fmla="*/ 2627044 h 2627044"/>
              <a:gd name="connsiteX4" fmla="*/ 321511 w 3134290"/>
              <a:gd name="connsiteY4" fmla="*/ 2627044 h 2627044"/>
              <a:gd name="connsiteX0" fmla="*/ 0 w 2812779"/>
              <a:gd name="connsiteY0" fmla="*/ 2631515 h 2631515"/>
              <a:gd name="connsiteX1" fmla="*/ 611367 w 2812779"/>
              <a:gd name="connsiteY1" fmla="*/ 0 h 2631515"/>
              <a:gd name="connsiteX2" fmla="*/ 2812779 w 2812779"/>
              <a:gd name="connsiteY2" fmla="*/ 4471 h 2631515"/>
              <a:gd name="connsiteX3" fmla="*/ 2412196 w 2812779"/>
              <a:gd name="connsiteY3" fmla="*/ 2631515 h 2631515"/>
              <a:gd name="connsiteX4" fmla="*/ 0 w 2812779"/>
              <a:gd name="connsiteY4" fmla="*/ 2631515 h 2631515"/>
              <a:gd name="connsiteX0" fmla="*/ 0 w 2794489"/>
              <a:gd name="connsiteY0" fmla="*/ 2631515 h 2631515"/>
              <a:gd name="connsiteX1" fmla="*/ 611367 w 2794489"/>
              <a:gd name="connsiteY1" fmla="*/ 0 h 2631515"/>
              <a:gd name="connsiteX2" fmla="*/ 2794489 w 2794489"/>
              <a:gd name="connsiteY2" fmla="*/ 22367 h 2631515"/>
              <a:gd name="connsiteX3" fmla="*/ 2412196 w 2794489"/>
              <a:gd name="connsiteY3" fmla="*/ 2631515 h 2631515"/>
              <a:gd name="connsiteX4" fmla="*/ 0 w 2794489"/>
              <a:gd name="connsiteY4" fmla="*/ 2631515 h 2631515"/>
              <a:gd name="connsiteX0" fmla="*/ 0 w 2812783"/>
              <a:gd name="connsiteY0" fmla="*/ 2631515 h 2631515"/>
              <a:gd name="connsiteX1" fmla="*/ 611367 w 2812783"/>
              <a:gd name="connsiteY1" fmla="*/ 0 h 2631515"/>
              <a:gd name="connsiteX2" fmla="*/ 2812783 w 2812783"/>
              <a:gd name="connsiteY2" fmla="*/ 40263 h 2631515"/>
              <a:gd name="connsiteX3" fmla="*/ 2412196 w 2812783"/>
              <a:gd name="connsiteY3" fmla="*/ 2631515 h 2631515"/>
              <a:gd name="connsiteX4" fmla="*/ 0 w 2812783"/>
              <a:gd name="connsiteY4" fmla="*/ 2631515 h 2631515"/>
              <a:gd name="connsiteX0" fmla="*/ 0 w 2812783"/>
              <a:gd name="connsiteY0" fmla="*/ 2591252 h 2591252"/>
              <a:gd name="connsiteX1" fmla="*/ 623564 w 2812783"/>
              <a:gd name="connsiteY1" fmla="*/ 13425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29664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12783"/>
              <a:gd name="connsiteY0" fmla="*/ 2591252 h 2591252"/>
              <a:gd name="connsiteX1" fmla="*/ 605278 w 2812783"/>
              <a:gd name="connsiteY1" fmla="*/ 2 h 2591252"/>
              <a:gd name="connsiteX2" fmla="*/ 2812783 w 2812783"/>
              <a:gd name="connsiteY2" fmla="*/ 0 h 2591252"/>
              <a:gd name="connsiteX3" fmla="*/ 2412196 w 2812783"/>
              <a:gd name="connsiteY3" fmla="*/ 2591252 h 2591252"/>
              <a:gd name="connsiteX4" fmla="*/ 0 w 2812783"/>
              <a:gd name="connsiteY4" fmla="*/ 2591252 h 2591252"/>
              <a:gd name="connsiteX0" fmla="*/ 0 w 2837365"/>
              <a:gd name="connsiteY0" fmla="*/ 2591252 h 2591252"/>
              <a:gd name="connsiteX1" fmla="*/ 629860 w 2837365"/>
              <a:gd name="connsiteY1" fmla="*/ 2 h 2591252"/>
              <a:gd name="connsiteX2" fmla="*/ 2837365 w 2837365"/>
              <a:gd name="connsiteY2" fmla="*/ 0 h 2591252"/>
              <a:gd name="connsiteX3" fmla="*/ 2436778 w 2837365"/>
              <a:gd name="connsiteY3" fmla="*/ 2591252 h 2591252"/>
              <a:gd name="connsiteX4" fmla="*/ 0 w 2837365"/>
              <a:gd name="connsiteY4" fmla="*/ 2591252 h 2591252"/>
              <a:gd name="connsiteX0" fmla="*/ 0 w 2837365"/>
              <a:gd name="connsiteY0" fmla="*/ 2591252 h 2591252"/>
              <a:gd name="connsiteX1" fmla="*/ 629860 w 2837365"/>
              <a:gd name="connsiteY1" fmla="*/ 2 h 2591252"/>
              <a:gd name="connsiteX2" fmla="*/ 2837365 w 2837365"/>
              <a:gd name="connsiteY2" fmla="*/ 0 h 2591252"/>
              <a:gd name="connsiteX3" fmla="*/ 2453170 w 2837365"/>
              <a:gd name="connsiteY3" fmla="*/ 2591252 h 2591252"/>
              <a:gd name="connsiteX4" fmla="*/ 0 w 2837365"/>
              <a:gd name="connsiteY4" fmla="*/ 2591252 h 259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7365" h="2591252">
                <a:moveTo>
                  <a:pt x="0" y="2591252"/>
                </a:moveTo>
                <a:lnTo>
                  <a:pt x="629860" y="2"/>
                </a:lnTo>
                <a:lnTo>
                  <a:pt x="2837365" y="0"/>
                </a:lnTo>
                <a:lnTo>
                  <a:pt x="2453170" y="2591252"/>
                </a:lnTo>
                <a:lnTo>
                  <a:pt x="0" y="2591252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39" name="Trapezoid 38"/>
          <p:cNvSpPr/>
          <p:nvPr/>
        </p:nvSpPr>
        <p:spPr>
          <a:xfrm rot="5400000">
            <a:off x="19718837" y="14770015"/>
            <a:ext cx="3570568" cy="2340596"/>
          </a:xfrm>
          <a:custGeom>
            <a:avLst/>
            <a:gdLst>
              <a:gd name="connsiteX0" fmla="*/ 0 w 2412196"/>
              <a:gd name="connsiteY0" fmla="*/ 2489183 h 2489183"/>
              <a:gd name="connsiteX1" fmla="*/ 603049 w 2412196"/>
              <a:gd name="connsiteY1" fmla="*/ 0 h 2489183"/>
              <a:gd name="connsiteX2" fmla="*/ 1809147 w 2412196"/>
              <a:gd name="connsiteY2" fmla="*/ 0 h 2489183"/>
              <a:gd name="connsiteX3" fmla="*/ 2412196 w 2412196"/>
              <a:gd name="connsiteY3" fmla="*/ 2489183 h 2489183"/>
              <a:gd name="connsiteX4" fmla="*/ 0 w 2412196"/>
              <a:gd name="connsiteY4" fmla="*/ 2489183 h 2489183"/>
              <a:gd name="connsiteX0" fmla="*/ 0 w 3688749"/>
              <a:gd name="connsiteY0" fmla="*/ 2499344 h 2499344"/>
              <a:gd name="connsiteX1" fmla="*/ 603049 w 3688749"/>
              <a:gd name="connsiteY1" fmla="*/ 10161 h 2499344"/>
              <a:gd name="connsiteX2" fmla="*/ 3688749 w 3688749"/>
              <a:gd name="connsiteY2" fmla="*/ 0 h 2499344"/>
              <a:gd name="connsiteX3" fmla="*/ 2412196 w 3688749"/>
              <a:gd name="connsiteY3" fmla="*/ 2499344 h 2499344"/>
              <a:gd name="connsiteX4" fmla="*/ 0 w 3688749"/>
              <a:gd name="connsiteY4" fmla="*/ 2499344 h 2499344"/>
              <a:gd name="connsiteX0" fmla="*/ 0 w 3709071"/>
              <a:gd name="connsiteY0" fmla="*/ 2519665 h 2519665"/>
              <a:gd name="connsiteX1" fmla="*/ 603049 w 3709071"/>
              <a:gd name="connsiteY1" fmla="*/ 30482 h 2519665"/>
              <a:gd name="connsiteX2" fmla="*/ 3709071 w 3709071"/>
              <a:gd name="connsiteY2" fmla="*/ 0 h 2519665"/>
              <a:gd name="connsiteX3" fmla="*/ 2412196 w 3709071"/>
              <a:gd name="connsiteY3" fmla="*/ 2519665 h 2519665"/>
              <a:gd name="connsiteX4" fmla="*/ 0 w 3709071"/>
              <a:gd name="connsiteY4" fmla="*/ 2519665 h 2519665"/>
              <a:gd name="connsiteX0" fmla="*/ 321511 w 4030582"/>
              <a:gd name="connsiteY0" fmla="*/ 2519665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321511 w 4030582"/>
              <a:gd name="connsiteY4" fmla="*/ 2519665 h 2519665"/>
              <a:gd name="connsiteX0" fmla="*/ 321511 w 4030582"/>
              <a:gd name="connsiteY0" fmla="*/ 2519665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285911 w 4030582"/>
              <a:gd name="connsiteY4" fmla="*/ 2519664 h 2519665"/>
              <a:gd name="connsiteX5" fmla="*/ 321511 w 4030582"/>
              <a:gd name="connsiteY5" fmla="*/ 2519665 h 2519665"/>
              <a:gd name="connsiteX0" fmla="*/ 498357 w 4030582"/>
              <a:gd name="connsiteY0" fmla="*/ 1964120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285911 w 4030582"/>
              <a:gd name="connsiteY4" fmla="*/ 2519664 h 2519665"/>
              <a:gd name="connsiteX5" fmla="*/ 498357 w 4030582"/>
              <a:gd name="connsiteY5" fmla="*/ 1964120 h 2519665"/>
              <a:gd name="connsiteX0" fmla="*/ 285911 w 4030582"/>
              <a:gd name="connsiteY0" fmla="*/ 2519664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285911 w 4030582"/>
              <a:gd name="connsiteY4" fmla="*/ 2519664 h 2519665"/>
              <a:gd name="connsiteX0" fmla="*/ 285911 w 4030582"/>
              <a:gd name="connsiteY0" fmla="*/ 2519664 h 2519665"/>
              <a:gd name="connsiteX1" fmla="*/ 0 w 4030582"/>
              <a:gd name="connsiteY1" fmla="*/ 2 h 2519665"/>
              <a:gd name="connsiteX2" fmla="*/ 4030582 w 4030582"/>
              <a:gd name="connsiteY2" fmla="*/ 0 h 2519665"/>
              <a:gd name="connsiteX3" fmla="*/ 2733707 w 4030582"/>
              <a:gd name="connsiteY3" fmla="*/ 2519665 h 2519665"/>
              <a:gd name="connsiteX4" fmla="*/ 285911 w 4030582"/>
              <a:gd name="connsiteY4" fmla="*/ 2519664 h 2519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0582" h="2519665">
                <a:moveTo>
                  <a:pt x="285911" y="2519664"/>
                </a:moveTo>
                <a:lnTo>
                  <a:pt x="0" y="2"/>
                </a:lnTo>
                <a:lnTo>
                  <a:pt x="4030582" y="0"/>
                </a:lnTo>
                <a:lnTo>
                  <a:pt x="2733707" y="2519665"/>
                </a:lnTo>
                <a:lnTo>
                  <a:pt x="285911" y="2519664"/>
                </a:lnTo>
                <a:close/>
              </a:path>
            </a:pathLst>
          </a:cu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3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63643" y="27188918"/>
            <a:ext cx="24620924" cy="646773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6">
                  <a:lumMod val="20000"/>
                  <a:lumOff val="8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1272" tIns="40636" rIns="81272" bIns="40636"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42341" y="277142"/>
            <a:ext cx="25940606" cy="2051844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r>
              <a:rPr lang="en-US" sz="6400" b="1" dirty="0" smtClean="0">
                <a:solidFill>
                  <a:srgbClr val="333F07"/>
                </a:solidFill>
                <a:latin typeface="Arial Black"/>
                <a:cs typeface="Arial Black"/>
              </a:rPr>
              <a:t>An Innovative, Longitudinal Medical School Curriculum in Interprofessional Education</a:t>
            </a:r>
            <a:endParaRPr lang="en-US" sz="6400" b="1" dirty="0">
              <a:solidFill>
                <a:srgbClr val="333F07"/>
              </a:solidFill>
              <a:latin typeface="Arial Black"/>
              <a:cs typeface="Arial Blac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2340" y="2513491"/>
            <a:ext cx="25710740" cy="1190061"/>
          </a:xfrm>
          <a:prstGeom prst="rect">
            <a:avLst/>
          </a:prstGeom>
          <a:noFill/>
        </p:spPr>
        <p:txBody>
          <a:bodyPr wrap="none" lIns="81272" tIns="40636" rIns="81272" bIns="40636" rtlCol="0">
            <a:spAutoFit/>
          </a:bodyPr>
          <a:lstStyle/>
          <a:p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John Luk, MD; Gayle M. Timmerman, PhD, RN, CNS, FAAN; Barbara L. Jones, PhD, MSW</a:t>
            </a: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; Veronica Young, PharmD, MPH, </a:t>
            </a:r>
          </a:p>
          <a:p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Mrinalini Kulkarni-Date, MD</a:t>
            </a:r>
            <a:endParaRPr lang="en-US" sz="3600" dirty="0">
              <a:solidFill>
                <a:srgbClr val="333F07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22345" y="9848891"/>
            <a:ext cx="7864957" cy="3036721"/>
          </a:xfrm>
          <a:prstGeom prst="rect">
            <a:avLst/>
          </a:prstGeom>
          <a:noFill/>
        </p:spPr>
        <p:txBody>
          <a:bodyPr wrap="none" lIns="81272" tIns="40636" rIns="81272" bIns="40636" rtlCol="0">
            <a:spAutoFit/>
          </a:bodyPr>
          <a:lstStyle/>
          <a:p>
            <a:r>
              <a:rPr lang="en-US" sz="6400" b="1" dirty="0" smtClean="0">
                <a:solidFill>
                  <a:srgbClr val="382F00"/>
                </a:solidFill>
                <a:latin typeface="Arial Black"/>
                <a:cs typeface="Arial Black"/>
              </a:rPr>
              <a:t>Interprofessional</a:t>
            </a:r>
          </a:p>
          <a:p>
            <a:r>
              <a:rPr lang="en-US" sz="6400" b="1" spc="267" dirty="0" smtClean="0">
                <a:solidFill>
                  <a:srgbClr val="382F00"/>
                </a:solidFill>
                <a:latin typeface="Arial Black"/>
                <a:cs typeface="Arial Black"/>
              </a:rPr>
              <a:t>Collaborative</a:t>
            </a:r>
          </a:p>
          <a:p>
            <a:r>
              <a:rPr lang="en-US" sz="6400" b="1" spc="533" dirty="0" smtClean="0">
                <a:solidFill>
                  <a:srgbClr val="382F00"/>
                </a:solidFill>
                <a:latin typeface="Arial Black"/>
                <a:cs typeface="Arial Black"/>
              </a:rPr>
              <a:t>Practice</a:t>
            </a:r>
            <a:endParaRPr lang="en-US" sz="6400" b="1" spc="533" dirty="0">
              <a:solidFill>
                <a:srgbClr val="382F00"/>
              </a:solidFill>
              <a:latin typeface="Arial Black"/>
              <a:cs typeface="Arial Black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2871933" y="4673124"/>
            <a:ext cx="30832136" cy="3757270"/>
            <a:chOff x="3230924" y="5161376"/>
            <a:chExt cx="34686153" cy="4226928"/>
          </a:xfrm>
        </p:grpSpPr>
        <p:sp>
          <p:nvSpPr>
            <p:cNvPr id="7" name="Rectangle 6"/>
            <p:cNvSpPr/>
            <p:nvPr/>
          </p:nvSpPr>
          <p:spPr>
            <a:xfrm>
              <a:off x="3230924" y="5161376"/>
              <a:ext cx="34686153" cy="17658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4800" dirty="0">
                  <a:solidFill>
                    <a:srgbClr val="333F07"/>
                  </a:solidFill>
                  <a:latin typeface="Arial Black"/>
                  <a:cs typeface="Arial Black"/>
                </a:rPr>
                <a:t>The </a:t>
              </a:r>
              <a:r>
                <a:rPr lang="en-US" sz="4800" dirty="0" smtClean="0">
                  <a:solidFill>
                    <a:srgbClr val="333F07"/>
                  </a:solidFill>
                  <a:latin typeface="Arial Black"/>
                  <a:cs typeface="Arial Black"/>
                </a:rPr>
                <a:t>Interprofessional </a:t>
              </a:r>
              <a:r>
                <a:rPr lang="en-US" sz="4800" dirty="0">
                  <a:solidFill>
                    <a:srgbClr val="333F07"/>
                  </a:solidFill>
                  <a:latin typeface="Arial Black"/>
                  <a:cs typeface="Arial Black"/>
                </a:rPr>
                <a:t>Integration Curriculum will fulfill the school’s vision by producing physicians with developed core competencies for interprofessional collaborative practice.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433197" y="7085751"/>
              <a:ext cx="32281606" cy="2302553"/>
              <a:chOff x="317509" y="12261189"/>
              <a:chExt cx="32281606" cy="230255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317509" y="12261189"/>
                <a:ext cx="8609021" cy="2302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067"/>
                  </a:spcAft>
                </a:pPr>
                <a:r>
                  <a:rPr lang="en-US" sz="3900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Competency Domain 1</a:t>
                </a:r>
              </a:p>
              <a:p>
                <a:pPr algn="ctr"/>
                <a:r>
                  <a:rPr lang="en-US" sz="3900" dirty="0" smtClean="0">
                    <a:solidFill>
                      <a:srgbClr val="333F07"/>
                    </a:solidFill>
                    <a:latin typeface="Arial Black"/>
                    <a:cs typeface="Arial Black"/>
                  </a:rPr>
                  <a:t>Value and Ethics for Interprofessional Practice</a:t>
                </a:r>
                <a:endParaRPr lang="en-US" sz="3900" dirty="0">
                  <a:solidFill>
                    <a:srgbClr val="333F07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9511324" y="12261189"/>
                <a:ext cx="7083777" cy="2302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067"/>
                  </a:spcAft>
                </a:pPr>
                <a:r>
                  <a:rPr lang="en-US" sz="3900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Competency Domain 2</a:t>
                </a:r>
              </a:p>
              <a:p>
                <a:pPr algn="ctr"/>
                <a:r>
                  <a:rPr lang="en-US" sz="3900" dirty="0" smtClean="0">
                    <a:solidFill>
                      <a:srgbClr val="333F07"/>
                    </a:solidFill>
                    <a:latin typeface="Arial Black"/>
                    <a:cs typeface="Arial Black"/>
                  </a:rPr>
                  <a:t>Roles and Responsibilities</a:t>
                </a:r>
                <a:endParaRPr lang="en-US" sz="3900" dirty="0">
                  <a:solidFill>
                    <a:srgbClr val="333F07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6943407" y="12261189"/>
                <a:ext cx="8609021" cy="2302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067"/>
                  </a:spcAft>
                </a:pPr>
                <a:r>
                  <a:rPr lang="en-US" sz="3900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Competency Domain 3</a:t>
                </a:r>
              </a:p>
              <a:p>
                <a:pPr algn="ctr"/>
                <a:r>
                  <a:rPr lang="en-US" sz="3900" dirty="0" smtClean="0">
                    <a:solidFill>
                      <a:srgbClr val="333F07"/>
                    </a:solidFill>
                    <a:latin typeface="Arial Black"/>
                    <a:cs typeface="Arial Black"/>
                  </a:rPr>
                  <a:t>Interprofessional Communication</a:t>
                </a:r>
                <a:endParaRPr lang="en-US" sz="3900" dirty="0">
                  <a:solidFill>
                    <a:srgbClr val="333F07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5552428" y="12261189"/>
                <a:ext cx="7046687" cy="16273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1067"/>
                  </a:spcAft>
                </a:pPr>
                <a:r>
                  <a:rPr lang="en-US" sz="3900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Competency Domain 4</a:t>
                </a:r>
              </a:p>
              <a:p>
                <a:pPr algn="ctr"/>
                <a:r>
                  <a:rPr lang="en-US" sz="3900" dirty="0" smtClean="0">
                    <a:solidFill>
                      <a:srgbClr val="333F07"/>
                    </a:solidFill>
                    <a:latin typeface="Arial Black"/>
                    <a:cs typeface="Arial Black"/>
                  </a:rPr>
                  <a:t>Teams and Teamwork</a:t>
                </a:r>
                <a:endParaRPr lang="en-US" sz="3900" dirty="0">
                  <a:solidFill>
                    <a:srgbClr val="333F07"/>
                  </a:solidFill>
                  <a:latin typeface="Arial Black"/>
                  <a:cs typeface="Arial Black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588130" y="13059204"/>
                <a:ext cx="6067778" cy="45719"/>
              </a:xfrm>
              <a:prstGeom prst="rect">
                <a:avLst/>
              </a:prstGeom>
              <a:solidFill>
                <a:srgbClr val="005F87"/>
              </a:solidFill>
              <a:ln>
                <a:solidFill>
                  <a:srgbClr val="005F8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0019323" y="13059204"/>
                <a:ext cx="6067778" cy="45719"/>
              </a:xfrm>
              <a:prstGeom prst="rect">
                <a:avLst/>
              </a:prstGeom>
              <a:solidFill>
                <a:srgbClr val="005F87"/>
              </a:solidFill>
              <a:ln>
                <a:solidFill>
                  <a:srgbClr val="005F8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8214028" y="13059204"/>
                <a:ext cx="6067778" cy="45719"/>
              </a:xfrm>
              <a:prstGeom prst="rect">
                <a:avLst/>
              </a:prstGeom>
              <a:solidFill>
                <a:srgbClr val="005F87"/>
              </a:solidFill>
              <a:ln>
                <a:solidFill>
                  <a:srgbClr val="005F8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6041882" y="13059204"/>
                <a:ext cx="6067778" cy="45719"/>
              </a:xfrm>
              <a:prstGeom prst="rect">
                <a:avLst/>
              </a:prstGeom>
              <a:solidFill>
                <a:srgbClr val="005F87"/>
              </a:solidFill>
              <a:ln>
                <a:solidFill>
                  <a:srgbClr val="005F8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2264713" y="34824561"/>
            <a:ext cx="25531682" cy="1455487"/>
            <a:chOff x="2432340" y="39177631"/>
            <a:chExt cx="28723142" cy="1637423"/>
          </a:xfrm>
        </p:grpSpPr>
        <p:sp>
          <p:nvSpPr>
            <p:cNvPr id="17" name="TextBox 16"/>
            <p:cNvSpPr txBox="1"/>
            <p:nvPr/>
          </p:nvSpPr>
          <p:spPr>
            <a:xfrm>
              <a:off x="2432340" y="39177631"/>
              <a:ext cx="28723142" cy="779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6446722" algn="l"/>
                  <a:tab pos="12542113" algn="l"/>
                  <a:tab pos="25242253" algn="r"/>
                </a:tabLst>
              </a:pPr>
              <a:r>
                <a:rPr lang="en-US" sz="3900" b="1" spc="267" dirty="0" smtClean="0">
                  <a:solidFill>
                    <a:srgbClr val="BF5700"/>
                  </a:solidFill>
                  <a:latin typeface="Arial"/>
                  <a:cs typeface="Arial"/>
                </a:rPr>
                <a:t>Dell Medical School	School of Nursing	School of Social Work	College of Pharmacy</a:t>
              </a:r>
              <a:endParaRPr lang="en-US" sz="3900" dirty="0">
                <a:solidFill>
                  <a:srgbClr val="BF5700"/>
                </a:solidFill>
                <a:latin typeface="Arial"/>
                <a:cs typeface="Arial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432340" y="40157182"/>
              <a:ext cx="28723142" cy="6578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7011110" algn="ctr"/>
                  <a:tab pos="13055706" algn="ctr"/>
                  <a:tab pos="25197102" algn="r"/>
                </a:tabLst>
              </a:pPr>
              <a:r>
                <a:rPr lang="en-US" sz="3200" b="1" spc="267" dirty="0" smtClean="0">
                  <a:solidFill>
                    <a:srgbClr val="382F00"/>
                  </a:solidFill>
                  <a:latin typeface="Arial"/>
                  <a:cs typeface="Arial"/>
                </a:rPr>
                <a:t>dellmedschool.utexas.edu/curriculum</a:t>
              </a:r>
              <a:r>
                <a:rPr lang="en-US" sz="3200" b="1" spc="213" dirty="0" smtClean="0">
                  <a:solidFill>
                    <a:srgbClr val="382F00"/>
                  </a:solidFill>
                  <a:latin typeface="Arial"/>
                  <a:cs typeface="Arial"/>
                </a:rPr>
                <a:t>	</a:t>
              </a:r>
              <a:r>
                <a:rPr lang="en-US" sz="3200" i="1" spc="622" dirty="0" smtClean="0">
                  <a:solidFill>
                    <a:srgbClr val="382F00"/>
                  </a:solidFill>
                  <a:latin typeface="Arial Black"/>
                  <a:cs typeface="Arial Black"/>
                </a:rPr>
                <a:t>healthipe.org</a:t>
              </a:r>
              <a:r>
                <a:rPr lang="en-US" sz="3200" i="1" spc="267" dirty="0" smtClean="0">
                  <a:solidFill>
                    <a:srgbClr val="382F00"/>
                  </a:solidFill>
                  <a:latin typeface="Arial Black"/>
                  <a:cs typeface="Arial Black"/>
                </a:rPr>
                <a:t>	</a:t>
              </a:r>
              <a:r>
                <a:rPr lang="en-US" sz="3200" b="1" spc="267" dirty="0" smtClean="0">
                  <a:solidFill>
                    <a:srgbClr val="382F00"/>
                  </a:solidFill>
                  <a:latin typeface="Arial"/>
                  <a:cs typeface="Arial"/>
                </a:rPr>
                <a:t>john.luk@austin.utexas.edu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7756202" y="27783363"/>
            <a:ext cx="6526745" cy="5044963"/>
          </a:xfrm>
          <a:prstGeom prst="rect">
            <a:avLst/>
          </a:prstGeom>
        </p:spPr>
        <p:txBody>
          <a:bodyPr wrap="square" lIns="81272" tIns="40636" rIns="81272" bIns="40636">
            <a:spAutoFit/>
          </a:bodyPr>
          <a:lstStyle/>
          <a:p>
            <a:pPr>
              <a:spcAft>
                <a:spcPts val="2133"/>
              </a:spcAft>
            </a:pPr>
            <a:r>
              <a:rPr lang="en-US" sz="3900" b="1" dirty="0">
                <a:solidFill>
                  <a:srgbClr val="333F07"/>
                </a:solidFill>
                <a:latin typeface="Arial"/>
                <a:cs typeface="Arial"/>
              </a:rPr>
              <a:t>Spring semester sessions</a:t>
            </a: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Motivational Interviewing</a:t>
            </a: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Addiction </a:t>
            </a: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Care</a:t>
            </a:r>
            <a:endParaRPr lang="en-US" sz="3600" dirty="0">
              <a:solidFill>
                <a:srgbClr val="333F07"/>
              </a:solidFill>
              <a:latin typeface="Arial"/>
              <a:cs typeface="Arial"/>
            </a:endParaRP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Palliative Communication</a:t>
            </a: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Error Disclosure</a:t>
            </a: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TeamSTEPPS®</a:t>
            </a:r>
          </a:p>
          <a:p>
            <a:pPr marL="708307" indent="-507949">
              <a:spcAft>
                <a:spcPts val="1067"/>
              </a:spcAft>
              <a:buFont typeface="Arial"/>
              <a:buChar char="•"/>
            </a:pP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Simulation</a:t>
            </a:r>
            <a:endParaRPr lang="en-US" sz="3600" dirty="0">
              <a:solidFill>
                <a:srgbClr val="333F07"/>
              </a:solidFill>
              <a:latin typeface="Arial"/>
              <a:cs typeface="Arial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1050771" y="27783364"/>
            <a:ext cx="6612095" cy="5214240"/>
          </a:xfrm>
          <a:prstGeom prst="rect">
            <a:avLst/>
          </a:prstGeom>
        </p:spPr>
        <p:txBody>
          <a:bodyPr wrap="square" lIns="81272" tIns="40636" rIns="81272" bIns="40636">
            <a:spAutoFit/>
          </a:bodyPr>
          <a:lstStyle/>
          <a:p>
            <a:pPr>
              <a:spcAft>
                <a:spcPts val="2133"/>
              </a:spcAft>
            </a:pPr>
            <a:r>
              <a:rPr lang="en-US" sz="3900" b="1" dirty="0">
                <a:solidFill>
                  <a:srgbClr val="333F07"/>
                </a:solidFill>
                <a:latin typeface="Arial"/>
                <a:cs typeface="Arial"/>
              </a:rPr>
              <a:t>Fall semester sessions</a:t>
            </a: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Escalating Ethics</a:t>
            </a: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Stereotypes &amp; Roles</a:t>
            </a: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Communication; Power &amp; Conflict</a:t>
            </a: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Teams &amp; </a:t>
            </a: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Teamwork</a:t>
            </a: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Simulation</a:t>
            </a:r>
            <a:endParaRPr lang="en-US" sz="3600" dirty="0">
              <a:solidFill>
                <a:srgbClr val="333F07"/>
              </a:solidFill>
              <a:latin typeface="Arial"/>
              <a:cs typeface="Arial"/>
            </a:endParaRPr>
          </a:p>
          <a:p>
            <a:pPr marL="708307" indent="-507949">
              <a:spcAft>
                <a:spcPts val="533"/>
              </a:spcAft>
              <a:buFont typeface="Arial"/>
              <a:buChar char="•"/>
            </a:pPr>
            <a:r>
              <a:rPr lang="en-US" sz="3600" dirty="0" smtClean="0">
                <a:solidFill>
                  <a:srgbClr val="333F07"/>
                </a:solidFill>
                <a:latin typeface="Arial"/>
                <a:cs typeface="Arial"/>
              </a:rPr>
              <a:t>Community </a:t>
            </a:r>
            <a:r>
              <a:rPr lang="en-US" sz="3600" dirty="0">
                <a:solidFill>
                  <a:srgbClr val="333F07"/>
                </a:solidFill>
                <a:latin typeface="Arial"/>
                <a:cs typeface="Arial"/>
              </a:rPr>
              <a:t>Service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2797349"/>
              </p:ext>
            </p:extLst>
          </p:nvPr>
        </p:nvGraphicFramePr>
        <p:xfrm>
          <a:off x="11768018" y="27783364"/>
          <a:ext cx="7967587" cy="54254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701077"/>
                <a:gridCol w="2692045"/>
                <a:gridCol w="2574465"/>
              </a:tblGrid>
              <a:tr h="17068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/>
                          <a:cs typeface="Arial"/>
                        </a:rPr>
                        <a:t>Profession</a:t>
                      </a:r>
                      <a:endParaRPr lang="en-US" sz="3600" dirty="0"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>
                    <a:solidFill>
                      <a:srgbClr val="C653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/>
                          <a:cs typeface="Arial"/>
                        </a:rPr>
                        <a:t>Total Number of Students</a:t>
                      </a:r>
                      <a:endParaRPr lang="en-US" sz="3600" dirty="0"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>
                    <a:solidFill>
                      <a:srgbClr val="C6531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Arial"/>
                          <a:cs typeface="Arial"/>
                        </a:rPr>
                        <a:t>Level of Students</a:t>
                      </a:r>
                      <a:endParaRPr lang="en-US" sz="3600" dirty="0"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>
                    <a:solidFill>
                      <a:srgbClr val="C6531F"/>
                    </a:solidFill>
                  </a:tcPr>
                </a:tc>
              </a:tr>
              <a:tr h="62314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Medicine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50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MS1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</a:tr>
              <a:tr h="62314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Pharmacy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125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P1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</a:tr>
              <a:tr h="116501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Nursing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60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Senior</a:t>
                      </a:r>
                      <a:r>
                        <a:rPr lang="en-US" sz="3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 Undergrads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</a:tr>
              <a:tr h="62314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Social Work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Masters</a:t>
                      </a:r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</a:tr>
              <a:tr h="623147">
                <a:tc>
                  <a:txBody>
                    <a:bodyPr/>
                    <a:lstStyle/>
                    <a:p>
                      <a:pPr algn="r"/>
                      <a:r>
                        <a:rPr lang="en-US" sz="3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/>
                          <a:cs typeface="Arial"/>
                        </a:rPr>
                        <a:t>255</a:t>
                      </a:r>
                      <a:endParaRPr 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81280" marR="81280" marT="40640" marB="40640" anchor="ctr"/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10290" y="11422504"/>
            <a:ext cx="52281460" cy="50054940"/>
            <a:chOff x="11576" y="14235861"/>
            <a:chExt cx="58816642" cy="55214919"/>
          </a:xfrm>
        </p:grpSpPr>
        <p:sp>
          <p:nvSpPr>
            <p:cNvPr id="41" name="Arc 40"/>
            <p:cNvSpPr/>
            <p:nvPr/>
          </p:nvSpPr>
          <p:spPr>
            <a:xfrm flipH="1">
              <a:off x="11576" y="14366486"/>
              <a:ext cx="56980064" cy="55084294"/>
            </a:xfrm>
            <a:prstGeom prst="arc">
              <a:avLst>
                <a:gd name="adj1" fmla="val 16244600"/>
                <a:gd name="adj2" fmla="val 27879"/>
              </a:avLst>
            </a:prstGeom>
            <a:ln w="762000">
              <a:gradFill flip="none" rotWithShape="1">
                <a:gsLst>
                  <a:gs pos="0">
                    <a:schemeClr val="bg1"/>
                  </a:gs>
                  <a:gs pos="100000">
                    <a:srgbClr val="FF3A1E"/>
                  </a:gs>
                </a:gsLst>
                <a:lin ang="0" scaled="1"/>
                <a:tileRect/>
              </a:gradFill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Arc 42"/>
            <p:cNvSpPr/>
            <p:nvPr/>
          </p:nvSpPr>
          <p:spPr>
            <a:xfrm flipH="1">
              <a:off x="359064" y="14366486"/>
              <a:ext cx="56980064" cy="55084294"/>
            </a:xfrm>
            <a:prstGeom prst="arc">
              <a:avLst>
                <a:gd name="adj1" fmla="val 16244600"/>
                <a:gd name="adj2" fmla="val 27879"/>
              </a:avLst>
            </a:prstGeom>
            <a:ln w="762000">
              <a:gradFill flip="none" rotWithShape="1">
                <a:gsLst>
                  <a:gs pos="0">
                    <a:schemeClr val="bg1"/>
                  </a:gs>
                  <a:gs pos="100000">
                    <a:srgbClr val="F2A900"/>
                  </a:gs>
                </a:gsLst>
                <a:lin ang="0" scaled="1"/>
                <a:tileRect/>
              </a:gradFill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Arc 43"/>
            <p:cNvSpPr/>
            <p:nvPr/>
          </p:nvSpPr>
          <p:spPr>
            <a:xfrm flipH="1">
              <a:off x="753225" y="14366486"/>
              <a:ext cx="56980064" cy="55084294"/>
            </a:xfrm>
            <a:prstGeom prst="arc">
              <a:avLst>
                <a:gd name="adj1" fmla="val 16244600"/>
                <a:gd name="adj2" fmla="val 27879"/>
              </a:avLst>
            </a:prstGeom>
            <a:ln w="762000">
              <a:gradFill flip="none" rotWithShape="1">
                <a:gsLst>
                  <a:gs pos="0">
                    <a:schemeClr val="bg1"/>
                  </a:gs>
                  <a:gs pos="100000">
                    <a:srgbClr val="4698CB"/>
                  </a:gs>
                </a:gsLst>
                <a:lin ang="0" scaled="1"/>
                <a:tileRect/>
              </a:gradFill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Arc 44"/>
            <p:cNvSpPr/>
            <p:nvPr/>
          </p:nvSpPr>
          <p:spPr>
            <a:xfrm flipH="1">
              <a:off x="1126411" y="14356000"/>
              <a:ext cx="56980064" cy="55084294"/>
            </a:xfrm>
            <a:prstGeom prst="arc">
              <a:avLst>
                <a:gd name="adj1" fmla="val 16244600"/>
                <a:gd name="adj2" fmla="val 27879"/>
              </a:avLst>
            </a:prstGeom>
            <a:ln w="762000">
              <a:gradFill flip="none" rotWithShape="1">
                <a:gsLst>
                  <a:gs pos="0">
                    <a:schemeClr val="bg1"/>
                  </a:gs>
                  <a:gs pos="100000">
                    <a:srgbClr val="333F48"/>
                  </a:gs>
                </a:gsLst>
                <a:lin ang="0" scaled="1"/>
                <a:tileRect/>
              </a:gradFill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Arc 45"/>
            <p:cNvSpPr/>
            <p:nvPr/>
          </p:nvSpPr>
          <p:spPr>
            <a:xfrm flipH="1">
              <a:off x="1674783" y="14235861"/>
              <a:ext cx="56980064" cy="55084294"/>
            </a:xfrm>
            <a:prstGeom prst="arc">
              <a:avLst>
                <a:gd name="adj1" fmla="val 16182098"/>
                <a:gd name="adj2" fmla="val 17286"/>
              </a:avLst>
            </a:prstGeom>
            <a:ln w="889000">
              <a:solidFill>
                <a:srgbClr val="BF5700"/>
              </a:solidFill>
              <a:headEnd type="triangle"/>
            </a:ln>
            <a:effectLst/>
            <a:scene3d>
              <a:camera prst="orthographicFront"/>
              <a:lightRig rig="sunset" dir="t">
                <a:rot lat="0" lon="0" rev="3780000"/>
              </a:lightRig>
            </a:scene3d>
            <a:sp3d extrusionH="101600" contourW="50800" prstMaterial="softEdge">
              <a:bevelT w="1016000" h="317500" prst="softRound"/>
              <a:contourClr>
                <a:srgbClr val="BF5700"/>
              </a:contourClr>
            </a:sp3d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Arc 46"/>
            <p:cNvSpPr/>
            <p:nvPr/>
          </p:nvSpPr>
          <p:spPr>
            <a:xfrm flipH="1">
              <a:off x="1848154" y="14357171"/>
              <a:ext cx="56980064" cy="55084294"/>
            </a:xfrm>
            <a:prstGeom prst="arc">
              <a:avLst>
                <a:gd name="adj1" fmla="val 16456465"/>
                <a:gd name="adj2" fmla="val 27879"/>
              </a:avLst>
            </a:prstGeom>
            <a:ln w="762000"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100000">
                    <a:srgbClr val="D99A66"/>
                  </a:gs>
                  <a:gs pos="80000">
                    <a:srgbClr val="D99A66"/>
                  </a:gs>
                  <a:gs pos="27000">
                    <a:schemeClr val="accent6">
                      <a:lumMod val="40000"/>
                      <a:lumOff val="60000"/>
                      <a:alpha val="13000"/>
                    </a:schemeClr>
                  </a:gs>
                  <a:gs pos="52000">
                    <a:srgbClr val="D99A66">
                      <a:alpha val="85000"/>
                    </a:srgbClr>
                  </a:gs>
                  <a:gs pos="14000">
                    <a:schemeClr val="bg1">
                      <a:alpha val="0"/>
                    </a:schemeClr>
                  </a:gs>
                </a:gsLst>
                <a:lin ang="0" scaled="1"/>
                <a:tileRect/>
              </a:gradFill>
              <a:head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4287954" y="23312389"/>
            <a:ext cx="20796613" cy="2054639"/>
            <a:chOff x="16073948" y="26727176"/>
            <a:chExt cx="23396190" cy="2311469"/>
          </a:xfrm>
        </p:grpSpPr>
        <p:sp>
          <p:nvSpPr>
            <p:cNvPr id="14" name="Rectangle 13"/>
            <p:cNvSpPr/>
            <p:nvPr/>
          </p:nvSpPr>
          <p:spPr>
            <a:xfrm>
              <a:off x="16073948" y="26727176"/>
              <a:ext cx="23396190" cy="2311469"/>
            </a:xfrm>
            <a:prstGeom prst="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17362840" y="27181474"/>
              <a:ext cx="21236710" cy="1454245"/>
              <a:chOff x="15430350" y="27516510"/>
              <a:chExt cx="21236710" cy="145424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5430350" y="27855070"/>
                <a:ext cx="5391991" cy="7790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2133"/>
                  </a:spcAft>
                </a:pPr>
                <a:r>
                  <a:rPr lang="en-US" sz="3900" b="1" dirty="0">
                    <a:solidFill>
                      <a:srgbClr val="333F07"/>
                    </a:solidFill>
                    <a:latin typeface="Arial"/>
                    <a:cs typeface="Arial"/>
                  </a:rPr>
                  <a:t>Clinical I</a:t>
                </a:r>
                <a:r>
                  <a:rPr lang="en-US" sz="3900" b="1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mmersion</a:t>
                </a:r>
                <a:endParaRPr lang="en-US" sz="3900" b="1" dirty="0">
                  <a:solidFill>
                    <a:srgbClr val="333F07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1500809" y="27516510"/>
                <a:ext cx="15166251" cy="1454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3900" b="1" dirty="0">
                    <a:solidFill>
                      <a:srgbClr val="333F07"/>
                    </a:solidFill>
                    <a:latin typeface="Arial"/>
                    <a:cs typeface="Arial"/>
                  </a:rPr>
                  <a:t>Institute for Healthcare Improvement (IHI) Open </a:t>
                </a:r>
                <a:r>
                  <a:rPr lang="en-US" sz="3900" b="1" dirty="0" smtClean="0">
                    <a:solidFill>
                      <a:srgbClr val="333F07"/>
                    </a:solidFill>
                    <a:latin typeface="Arial"/>
                    <a:cs typeface="Arial"/>
                  </a:rPr>
                  <a:t>School Basic </a:t>
                </a:r>
                <a:r>
                  <a:rPr lang="en-US" sz="3900" b="1" dirty="0">
                    <a:solidFill>
                      <a:srgbClr val="333F07"/>
                    </a:solidFill>
                    <a:latin typeface="Arial"/>
                    <a:cs typeface="Arial"/>
                  </a:rPr>
                  <a:t>Certification</a:t>
                </a:r>
              </a:p>
            </p:txBody>
          </p:sp>
        </p:grpSp>
      </p:grpSp>
      <p:grpSp>
        <p:nvGrpSpPr>
          <p:cNvPr id="73" name="Group 72"/>
          <p:cNvGrpSpPr/>
          <p:nvPr/>
        </p:nvGrpSpPr>
        <p:grpSpPr>
          <a:xfrm>
            <a:off x="17521145" y="19499355"/>
            <a:ext cx="17563423" cy="1960507"/>
            <a:chOff x="19711286" y="22966489"/>
            <a:chExt cx="19758851" cy="2205570"/>
          </a:xfrm>
        </p:grpSpPr>
        <p:sp>
          <p:nvSpPr>
            <p:cNvPr id="33" name="Rectangle 32"/>
            <p:cNvSpPr/>
            <p:nvPr/>
          </p:nvSpPr>
          <p:spPr>
            <a:xfrm>
              <a:off x="19711286" y="22966489"/>
              <a:ext cx="19758851" cy="2205570"/>
            </a:xfrm>
            <a:prstGeom prst="rect">
              <a:avLst/>
            </a:prstGeom>
            <a:gradFill>
              <a:gsLst>
                <a:gs pos="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7593668" y="23744061"/>
              <a:ext cx="11208378" cy="779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IHI Open School Practicum Certification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0590282" y="23405506"/>
              <a:ext cx="6409216" cy="14542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2133"/>
                </a:spcAft>
              </a:pPr>
              <a:r>
                <a:rPr lang="en-US" sz="3900" b="1" dirty="0">
                  <a:solidFill>
                    <a:srgbClr val="333F07"/>
                  </a:solidFill>
                  <a:latin typeface="Arial"/>
                  <a:cs typeface="Arial"/>
                </a:rPr>
                <a:t>Health Value Oriented </a:t>
              </a:r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Projects</a:t>
              </a:r>
              <a:endParaRPr lang="en-US" sz="3900" dirty="0">
                <a:solidFill>
                  <a:srgbClr val="333F07"/>
                </a:solidFill>
                <a:latin typeface="Arial"/>
                <a:cs typeface="Arial"/>
              </a:endParaRPr>
            </a:p>
          </p:txBody>
        </p:sp>
      </p:grpSp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578775" y="33805379"/>
            <a:ext cx="6505792" cy="117821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381609" y="11411227"/>
            <a:ext cx="16801364" cy="8507449"/>
          </a:xfrm>
          <a:prstGeom prst="rect">
            <a:avLst/>
          </a:prstGeom>
        </p:spPr>
        <p:txBody>
          <a:bodyPr wrap="square" lIns="81272" tIns="40636" rIns="81272" bIns="40636">
            <a:spAutoFit/>
          </a:bodyPr>
          <a:lstStyle/>
          <a:p>
            <a:pPr marL="7475319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>
                <a:solidFill>
                  <a:srgbClr val="BF5700"/>
                </a:solidFill>
                <a:latin typeface="Arial"/>
                <a:cs typeface="Arial"/>
              </a:rPr>
              <a:t>i</a:t>
            </a: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ntentionally interactive</a:t>
            </a:r>
          </a:p>
          <a:p>
            <a:pPr marL="6968781" indent="-4233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student</a:t>
            </a:r>
            <a:r>
              <a:rPr lang="en-US" sz="3900" b="1" i="1" spc="267" dirty="0">
                <a:solidFill>
                  <a:srgbClr val="BF5700"/>
                </a:solidFill>
                <a:latin typeface="Arial"/>
                <a:cs typeface="Arial"/>
              </a:rPr>
              <a:t>-centered</a:t>
            </a:r>
          </a:p>
          <a:p>
            <a:pPr marL="5777923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learner-owned</a:t>
            </a:r>
          </a:p>
          <a:p>
            <a:pPr marL="4410692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team-oriented</a:t>
            </a:r>
          </a:p>
          <a:p>
            <a:pPr marL="3012421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>
                <a:solidFill>
                  <a:srgbClr val="BF5700"/>
                </a:solidFill>
                <a:latin typeface="Arial"/>
                <a:cs typeface="Arial"/>
              </a:rPr>
              <a:t>inquiry-based</a:t>
            </a:r>
          </a:p>
          <a:p>
            <a:pPr marL="2233566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>
                <a:solidFill>
                  <a:srgbClr val="BF5700"/>
                </a:solidFill>
                <a:latin typeface="Arial"/>
                <a:cs typeface="Arial"/>
              </a:rPr>
              <a:t>value added</a:t>
            </a:r>
          </a:p>
          <a:p>
            <a:pPr marL="1372874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experiential</a:t>
            </a:r>
            <a:endParaRPr lang="en-US" sz="3900" b="1" i="1" spc="267" dirty="0">
              <a:solidFill>
                <a:srgbClr val="BF5700"/>
              </a:solidFill>
              <a:latin typeface="Arial"/>
              <a:cs typeface="Arial"/>
            </a:endParaRPr>
          </a:p>
          <a:p>
            <a:pPr marL="788733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contextual</a:t>
            </a:r>
            <a:endParaRPr lang="en-US" sz="3900" b="1" i="1" spc="267" dirty="0">
              <a:solidFill>
                <a:srgbClr val="BF5700"/>
              </a:solidFill>
              <a:latin typeface="Arial"/>
              <a:cs typeface="Arial"/>
            </a:endParaRPr>
          </a:p>
          <a:p>
            <a:pPr marL="98768"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reflective</a:t>
            </a:r>
          </a:p>
          <a:p>
            <a:pPr>
              <a:spcAft>
                <a:spcPts val="2133"/>
              </a:spcAft>
              <a:tabLst>
                <a:tab pos="11836628" algn="l"/>
                <a:tab pos="16870969" algn="l"/>
                <a:tab pos="26602428" algn="r"/>
              </a:tabLst>
            </a:pPr>
            <a:r>
              <a:rPr lang="en-US" sz="3900" b="1" i="1" spc="267" dirty="0" smtClean="0">
                <a:solidFill>
                  <a:srgbClr val="BF5700"/>
                </a:solidFill>
                <a:latin typeface="Arial"/>
                <a:cs typeface="Arial"/>
              </a:rPr>
              <a:t>service</a:t>
            </a:r>
            <a:endParaRPr lang="en-US" sz="3900" b="1" i="1" spc="267" dirty="0">
              <a:solidFill>
                <a:srgbClr val="BF5700"/>
              </a:solidFill>
              <a:latin typeface="Arial"/>
              <a:cs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57921" y="11410178"/>
            <a:ext cx="6830476" cy="2051836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r>
              <a:rPr lang="en-US" sz="6400" b="1" i="1" dirty="0" smtClean="0">
                <a:solidFill>
                  <a:srgbClr val="BF5700"/>
                </a:solidFill>
                <a:latin typeface="Arial"/>
                <a:cs typeface="Arial"/>
              </a:rPr>
              <a:t>Our Learning</a:t>
            </a:r>
            <a:endParaRPr lang="en-US" sz="6400" b="1" i="1" dirty="0">
              <a:solidFill>
                <a:srgbClr val="BF5700"/>
              </a:solidFill>
              <a:latin typeface="Arial"/>
              <a:cs typeface="Arial"/>
            </a:endParaRPr>
          </a:p>
          <a:p>
            <a:r>
              <a:rPr lang="en-US" sz="6400" b="1" i="1" dirty="0" smtClean="0">
                <a:solidFill>
                  <a:srgbClr val="BF5700"/>
                </a:solidFill>
                <a:latin typeface="Arial"/>
                <a:cs typeface="Arial"/>
              </a:rPr>
              <a:t>Approach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22674421" y="14155026"/>
            <a:ext cx="12410146" cy="3570570"/>
            <a:chOff x="25508724" y="17153653"/>
            <a:chExt cx="13961414" cy="4016891"/>
          </a:xfrm>
        </p:grpSpPr>
        <p:sp>
          <p:nvSpPr>
            <p:cNvPr id="62" name="Rectangle 61"/>
            <p:cNvSpPr/>
            <p:nvPr/>
          </p:nvSpPr>
          <p:spPr>
            <a:xfrm>
              <a:off x="25508724" y="17153653"/>
              <a:ext cx="13961414" cy="4016891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7858088" y="17531243"/>
              <a:ext cx="9704397" cy="34105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1067"/>
                </a:spcAft>
              </a:pPr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Interprofessional Clinical Practice</a:t>
              </a:r>
            </a:p>
            <a:p>
              <a:pPr>
                <a:spcAft>
                  <a:spcPts val="1067"/>
                </a:spcAft>
              </a:pPr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Service Learning</a:t>
              </a:r>
            </a:p>
            <a:p>
              <a:pPr>
                <a:spcAft>
                  <a:spcPts val="1067"/>
                </a:spcAft>
              </a:pPr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Interprofessional Electives</a:t>
              </a:r>
            </a:p>
            <a:p>
              <a:pPr>
                <a:spcAft>
                  <a:spcPts val="1067"/>
                </a:spcAft>
              </a:pPr>
              <a:r>
                <a:rPr lang="en-US" sz="3900" b="1" dirty="0">
                  <a:solidFill>
                    <a:srgbClr val="333F07"/>
                  </a:solidFill>
                  <a:latin typeface="Arial"/>
                  <a:cs typeface="Arial"/>
                </a:rPr>
                <a:t>Guided Deep </a:t>
              </a:r>
              <a:r>
                <a:rPr lang="en-US" sz="3900" b="1" dirty="0" smtClean="0">
                  <a:solidFill>
                    <a:srgbClr val="333F07"/>
                  </a:solidFill>
                  <a:latin typeface="Arial"/>
                  <a:cs typeface="Arial"/>
                </a:rPr>
                <a:t>Reflection</a:t>
              </a:r>
              <a:endParaRPr lang="en-US" sz="3900" b="1" dirty="0">
                <a:solidFill>
                  <a:srgbClr val="333F07"/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20464" y="31055368"/>
            <a:ext cx="8071104" cy="2805906"/>
            <a:chOff x="413664" y="35213354"/>
            <a:chExt cx="9079992" cy="3156644"/>
          </a:xfrm>
        </p:grpSpPr>
        <p:grpSp>
          <p:nvGrpSpPr>
            <p:cNvPr id="57" name="Group 56"/>
            <p:cNvGrpSpPr/>
            <p:nvPr/>
          </p:nvGrpSpPr>
          <p:grpSpPr>
            <a:xfrm>
              <a:off x="413664" y="35213354"/>
              <a:ext cx="9079992" cy="2429522"/>
              <a:chOff x="10881587" y="8865279"/>
              <a:chExt cx="6576808" cy="2429522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58" name="Rounded Rectangle 57"/>
              <p:cNvSpPr/>
              <p:nvPr/>
            </p:nvSpPr>
            <p:spPr>
              <a:xfrm>
                <a:off x="10881587" y="8865279"/>
                <a:ext cx="6576808" cy="2429522"/>
              </a:xfrm>
              <a:prstGeom prst="roundRect">
                <a:avLst/>
              </a:prstGeom>
              <a:solidFill>
                <a:srgbClr val="382F00"/>
              </a:solidFill>
              <a:sp3d contourW="19050" prstMaterial="metal">
                <a:bevelT w="88900" h="203200"/>
                <a:bevelB w="165100" h="2540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9" name="Rounded Rectangle 4"/>
              <p:cNvSpPr/>
              <p:nvPr/>
            </p:nvSpPr>
            <p:spPr>
              <a:xfrm>
                <a:off x="11000186" y="8983878"/>
                <a:ext cx="6339610" cy="2192324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9550" tIns="209550" rIns="209550" bIns="209550" numCol="1" spcCol="1270" anchor="ctr" anchorCtr="0">
                <a:noAutofit/>
              </a:bodyPr>
              <a:lstStyle/>
              <a:p>
                <a:pPr algn="ctr" defTabSz="217289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400" dirty="0" smtClean="0">
                    <a:solidFill>
                      <a:srgbClr val="D6D2C4"/>
                    </a:solidFill>
                    <a:latin typeface="Arial Black"/>
                    <a:cs typeface="Arial Black"/>
                  </a:rPr>
                  <a:t>Foundations</a:t>
                </a:r>
                <a:endParaRPr lang="en-US" sz="6400" dirty="0">
                  <a:solidFill>
                    <a:srgbClr val="D6D2C4"/>
                  </a:solidFill>
                  <a:latin typeface="Arial Black"/>
                  <a:cs typeface="Arial Black"/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2612949" y="37642876"/>
              <a:ext cx="4199636" cy="72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Arial"/>
                  <a:cs typeface="Arial"/>
                </a:rPr>
                <a:t>Year 1 Essentials</a:t>
              </a:r>
              <a:endParaRPr lang="en-US" sz="3600" dirty="0">
                <a:latin typeface="Arial"/>
                <a:cs typeface="Arial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364731" y="23312392"/>
            <a:ext cx="8071104" cy="2811703"/>
            <a:chOff x="4116606" y="26778577"/>
            <a:chExt cx="9079992" cy="3163166"/>
          </a:xfrm>
        </p:grpSpPr>
        <p:grpSp>
          <p:nvGrpSpPr>
            <p:cNvPr id="54" name="Group 53"/>
            <p:cNvGrpSpPr/>
            <p:nvPr/>
          </p:nvGrpSpPr>
          <p:grpSpPr>
            <a:xfrm>
              <a:off x="4116606" y="26778577"/>
              <a:ext cx="9079992" cy="2429522"/>
              <a:chOff x="8522374" y="7916055"/>
              <a:chExt cx="6576808" cy="2429522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55" name="Rounded Rectangle 54"/>
              <p:cNvSpPr/>
              <p:nvPr/>
            </p:nvSpPr>
            <p:spPr>
              <a:xfrm>
                <a:off x="8522374" y="7916055"/>
                <a:ext cx="6576808" cy="2429522"/>
              </a:xfrm>
              <a:prstGeom prst="roundRect">
                <a:avLst/>
              </a:prstGeom>
              <a:solidFill>
                <a:srgbClr val="382F00"/>
              </a:solidFill>
              <a:sp3d contourW="19050" prstMaterial="metal">
                <a:bevelT w="88900" h="203200"/>
                <a:bevelB w="165100" h="2540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6" name="Rounded Rectangle 4"/>
              <p:cNvSpPr/>
              <p:nvPr/>
            </p:nvSpPr>
            <p:spPr>
              <a:xfrm>
                <a:off x="8640973" y="8034654"/>
                <a:ext cx="6339610" cy="2192324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9550" tIns="209550" rIns="209550" bIns="209550" numCol="1" spcCol="1270" anchor="ctr" anchorCtr="0">
                <a:noAutofit/>
              </a:bodyPr>
              <a:lstStyle/>
              <a:p>
                <a:pPr algn="ctr" defTabSz="217289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400" dirty="0" smtClean="0">
                    <a:solidFill>
                      <a:srgbClr val="D6D2C4"/>
                    </a:solidFill>
                    <a:latin typeface="Arial Black"/>
                    <a:cs typeface="Arial Black"/>
                  </a:rPr>
                  <a:t>Applications</a:t>
                </a:r>
                <a:endParaRPr lang="en-US" sz="6400" dirty="0">
                  <a:solidFill>
                    <a:srgbClr val="D6D2C4"/>
                  </a:solidFill>
                  <a:latin typeface="Arial Black"/>
                  <a:cs typeface="Arial Black"/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5460879" y="29214621"/>
              <a:ext cx="3709117" cy="72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Arial"/>
                  <a:cs typeface="Arial"/>
                </a:rPr>
                <a:t>Year 2 Delivery</a:t>
              </a:r>
              <a:endParaRPr lang="en-US" sz="3600" dirty="0">
                <a:latin typeface="Arial"/>
                <a:cs typeface="Arial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734906" y="18958111"/>
            <a:ext cx="8071104" cy="2833468"/>
            <a:chOff x="7852839" y="22211296"/>
            <a:chExt cx="9079992" cy="3187651"/>
          </a:xfrm>
        </p:grpSpPr>
        <p:grpSp>
          <p:nvGrpSpPr>
            <p:cNvPr id="51" name="Group 50"/>
            <p:cNvGrpSpPr/>
            <p:nvPr/>
          </p:nvGrpSpPr>
          <p:grpSpPr>
            <a:xfrm>
              <a:off x="7852839" y="22211296"/>
              <a:ext cx="9079992" cy="2429522"/>
              <a:chOff x="34253682" y="1034729"/>
              <a:chExt cx="6576808" cy="2429522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52" name="Rounded Rectangle 51"/>
              <p:cNvSpPr/>
              <p:nvPr/>
            </p:nvSpPr>
            <p:spPr>
              <a:xfrm>
                <a:off x="34253682" y="1034729"/>
                <a:ext cx="6576808" cy="2429522"/>
              </a:xfrm>
              <a:prstGeom prst="roundRect">
                <a:avLst/>
              </a:prstGeom>
              <a:solidFill>
                <a:srgbClr val="382F00"/>
              </a:solidFill>
              <a:sp3d contourW="19050" prstMaterial="metal">
                <a:bevelT w="88900" h="203200"/>
                <a:bevelB w="165100" h="2540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3" name="Rounded Rectangle 4"/>
              <p:cNvSpPr/>
              <p:nvPr/>
            </p:nvSpPr>
            <p:spPr>
              <a:xfrm>
                <a:off x="34372281" y="1153328"/>
                <a:ext cx="6339610" cy="2192324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9550" tIns="209550" rIns="209550" bIns="209550" numCol="1" spcCol="1270" anchor="ctr" anchorCtr="0">
                <a:noAutofit/>
              </a:bodyPr>
              <a:lstStyle/>
              <a:p>
                <a:pPr algn="ctr" defTabSz="217289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400" dirty="0" smtClean="0">
                    <a:solidFill>
                      <a:srgbClr val="D6D2C4"/>
                    </a:solidFill>
                    <a:latin typeface="Arial Black"/>
                    <a:cs typeface="Arial Black"/>
                  </a:rPr>
                  <a:t>Scholarship</a:t>
                </a:r>
                <a:endParaRPr lang="en-US" sz="6400" dirty="0">
                  <a:solidFill>
                    <a:srgbClr val="D6D2C4"/>
                  </a:solidFill>
                  <a:latin typeface="Arial Black"/>
                  <a:cs typeface="Arial Black"/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>
              <a:off x="8602893" y="24671825"/>
              <a:ext cx="3507138" cy="72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Arial"/>
                  <a:cs typeface="Arial"/>
                </a:rPr>
                <a:t>Year 3 Growth</a:t>
              </a:r>
              <a:endParaRPr lang="en-US" sz="3600" dirty="0">
                <a:latin typeface="Arial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642201" y="14418813"/>
            <a:ext cx="8069056" cy="2805906"/>
            <a:chOff x="14222476" y="17505625"/>
            <a:chExt cx="9077688" cy="3156644"/>
          </a:xfrm>
        </p:grpSpPr>
        <p:grpSp>
          <p:nvGrpSpPr>
            <p:cNvPr id="48" name="Group 47"/>
            <p:cNvGrpSpPr/>
            <p:nvPr/>
          </p:nvGrpSpPr>
          <p:grpSpPr>
            <a:xfrm>
              <a:off x="14222476" y="17505625"/>
              <a:ext cx="9077688" cy="2429522"/>
              <a:chOff x="25618286" y="12633357"/>
              <a:chExt cx="6576808" cy="2429522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49" name="Rounded Rectangle 48"/>
              <p:cNvSpPr/>
              <p:nvPr/>
            </p:nvSpPr>
            <p:spPr>
              <a:xfrm>
                <a:off x="25618286" y="12633357"/>
                <a:ext cx="6576808" cy="2429522"/>
              </a:xfrm>
              <a:prstGeom prst="roundRect">
                <a:avLst/>
              </a:prstGeom>
              <a:solidFill>
                <a:srgbClr val="382F00"/>
              </a:solidFill>
              <a:sp3d contourW="19050" prstMaterial="metal">
                <a:bevelT w="88900" h="203200"/>
                <a:bevelB w="165100" h="2540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0" name="Rounded Rectangle 4"/>
              <p:cNvSpPr/>
              <p:nvPr/>
            </p:nvSpPr>
            <p:spPr>
              <a:xfrm>
                <a:off x="25736885" y="12751956"/>
                <a:ext cx="6339610" cy="2192324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09550" tIns="209550" rIns="209550" bIns="209550" numCol="1" spcCol="1270" anchor="ctr" anchorCtr="0">
                <a:noAutofit/>
              </a:bodyPr>
              <a:lstStyle/>
              <a:p>
                <a:pPr algn="ctr" defTabSz="2172894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400" dirty="0" smtClean="0">
                    <a:solidFill>
                      <a:srgbClr val="D6D2C4"/>
                    </a:solidFill>
                    <a:latin typeface="Arial Black"/>
                    <a:cs typeface="Arial Black"/>
                  </a:rPr>
                  <a:t>Transformation</a:t>
                </a:r>
                <a:endParaRPr lang="en-US" sz="6400" dirty="0">
                  <a:solidFill>
                    <a:srgbClr val="D6D2C4"/>
                  </a:solidFill>
                  <a:latin typeface="Arial Black"/>
                  <a:cs typeface="Arial Black"/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14314156" y="19935147"/>
              <a:ext cx="4430468" cy="7271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latin typeface="Arial"/>
                  <a:cs typeface="Arial"/>
                </a:rPr>
                <a:t>Year 4 Exploration</a:t>
              </a:r>
              <a:endParaRPr lang="en-US" sz="3600" dirty="0">
                <a:latin typeface="Arial"/>
                <a:cs typeface="Arial"/>
              </a:endParaRPr>
            </a:p>
          </p:txBody>
        </p:sp>
      </p:grpSp>
      <p:pic>
        <p:nvPicPr>
          <p:cNvPr id="11" name="Picture 10" descr="UTAusti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69384" y="424380"/>
            <a:ext cx="6232169" cy="2716663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28122344" y="35018159"/>
            <a:ext cx="8453656" cy="1420894"/>
          </a:xfrm>
          <a:prstGeom prst="rect">
            <a:avLst/>
          </a:prstGeom>
          <a:noFill/>
        </p:spPr>
        <p:txBody>
          <a:bodyPr wrap="square" lIns="81272" tIns="40636" rIns="81272" bIns="40636" rtlCol="0">
            <a:spAutoFit/>
          </a:bodyPr>
          <a:lstStyle/>
          <a:p>
            <a:r>
              <a:rPr lang="en-US" sz="2100" b="1" dirty="0" smtClean="0">
                <a:latin typeface="Arial" pitchFamily="34" charset="0"/>
                <a:cs typeface="Arial" pitchFamily="34" charset="0"/>
              </a:rPr>
              <a:t>This work supported by USDHHS Advanced Nursing Education Grant Program  (1 D09HP25930-01-00). </a:t>
            </a:r>
            <a:br>
              <a:rPr lang="en-US" sz="2100" b="1" dirty="0" smtClean="0">
                <a:latin typeface="Arial" pitchFamily="34" charset="0"/>
                <a:cs typeface="Arial" pitchFamily="34" charset="0"/>
              </a:rPr>
            </a:b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The content is solely the responsibility of the authors and does not necessarily represent the official views of USDHHS.</a:t>
            </a:r>
            <a:endParaRPr lang="en-US" sz="2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984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233</Words>
  <Application>Microsoft Office PowerPoint</Application>
  <PresentationFormat>Custom</PresentationFormat>
  <Paragraphs>78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Luk, John C</dc:creator>
  <cp:lastModifiedBy>Farya</cp:lastModifiedBy>
  <cp:revision>91</cp:revision>
  <cp:lastPrinted>2016-02-02T14:18:24Z</cp:lastPrinted>
  <dcterms:created xsi:type="dcterms:W3CDTF">2016-01-05T20:48:11Z</dcterms:created>
  <dcterms:modified xsi:type="dcterms:W3CDTF">2016-04-04T16:48:19Z</dcterms:modified>
</cp:coreProperties>
</file>