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5"/>
  </p:notesMasterIdLst>
  <p:handoutMasterIdLst>
    <p:handoutMasterId r:id="rId26"/>
  </p:handoutMasterIdLst>
  <p:sldIdLst>
    <p:sldId id="260" r:id="rId7"/>
    <p:sldId id="290" r:id="rId8"/>
    <p:sldId id="321" r:id="rId9"/>
    <p:sldId id="273" r:id="rId10"/>
    <p:sldId id="278" r:id="rId11"/>
    <p:sldId id="281" r:id="rId12"/>
    <p:sldId id="330" r:id="rId13"/>
    <p:sldId id="337" r:id="rId14"/>
    <p:sldId id="332" r:id="rId15"/>
    <p:sldId id="333" r:id="rId16"/>
    <p:sldId id="340" r:id="rId17"/>
    <p:sldId id="339" r:id="rId18"/>
    <p:sldId id="344" r:id="rId19"/>
    <p:sldId id="343" r:id="rId20"/>
    <p:sldId id="345" r:id="rId21"/>
    <p:sldId id="318" r:id="rId22"/>
    <p:sldId id="284" r:id="rId23"/>
    <p:sldId id="328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67" autoAdjust="0"/>
  </p:normalViewPr>
  <p:slideViewPr>
    <p:cSldViewPr showGuides="1"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8C284-CCBA-4EBF-B51F-9A66C9976C0A}" type="doc">
      <dgm:prSet loTypeId="urn:microsoft.com/office/officeart/2005/8/layout/chevron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3D1DA8D-ACFB-445D-BD3B-567818324D46}">
      <dgm:prSet phldrT="[Text]" custT="1"/>
      <dgm:spPr/>
      <dgm:t>
        <a:bodyPr/>
        <a:lstStyle/>
        <a:p>
          <a:r>
            <a:rPr lang="en-US" sz="1000" dirty="0" smtClean="0"/>
            <a:t>Case </a:t>
          </a:r>
          <a:r>
            <a:rPr lang="en-US" sz="1000" dirty="0" smtClean="0"/>
            <a:t>Conditioning</a:t>
          </a:r>
          <a:endParaRPr lang="en-US" sz="1000" dirty="0"/>
        </a:p>
      </dgm:t>
    </dgm:pt>
    <dgm:pt modelId="{68B96109-7D23-4D94-BA66-AE60D749EB87}" type="parTrans" cxnId="{39A7B57A-7363-449D-9C5D-2D4E7A527297}">
      <dgm:prSet/>
      <dgm:spPr/>
      <dgm:t>
        <a:bodyPr/>
        <a:lstStyle/>
        <a:p>
          <a:endParaRPr lang="en-US"/>
        </a:p>
      </dgm:t>
    </dgm:pt>
    <dgm:pt modelId="{F9B5246F-08A4-4337-811B-875602128840}" type="sibTrans" cxnId="{39A7B57A-7363-449D-9C5D-2D4E7A527297}">
      <dgm:prSet/>
      <dgm:spPr/>
      <dgm:t>
        <a:bodyPr/>
        <a:lstStyle/>
        <a:p>
          <a:endParaRPr lang="en-US"/>
        </a:p>
      </dgm:t>
    </dgm:pt>
    <dgm:pt modelId="{ABB7C22E-1F20-4CD4-886B-9C46A6B4F791}">
      <dgm:prSet phldrT="[Text]"/>
      <dgm:spPr/>
      <dgm:t>
        <a:bodyPr/>
        <a:lstStyle/>
        <a:p>
          <a:r>
            <a:rPr lang="en-US" dirty="0" smtClean="0"/>
            <a:t>Future transmission and generation review and update</a:t>
          </a:r>
          <a:endParaRPr lang="en-US" dirty="0"/>
        </a:p>
      </dgm:t>
    </dgm:pt>
    <dgm:pt modelId="{414B51D1-6936-47F9-A7D7-6CAA0CD5483A}" type="parTrans" cxnId="{A39EC866-2553-494C-A4CF-E17A3735EE20}">
      <dgm:prSet/>
      <dgm:spPr/>
      <dgm:t>
        <a:bodyPr/>
        <a:lstStyle/>
        <a:p>
          <a:endParaRPr lang="en-US"/>
        </a:p>
      </dgm:t>
    </dgm:pt>
    <dgm:pt modelId="{954891C7-7CD8-47B1-ABE8-5C97D880AF9A}" type="sibTrans" cxnId="{A39EC866-2553-494C-A4CF-E17A3735EE20}">
      <dgm:prSet/>
      <dgm:spPr/>
      <dgm:t>
        <a:bodyPr/>
        <a:lstStyle/>
        <a:p>
          <a:endParaRPr lang="en-US"/>
        </a:p>
      </dgm:t>
    </dgm:pt>
    <dgm:pt modelId="{CCBCDFF6-DFEF-4737-A458-E814061B4BE3}">
      <dgm:prSet phldrT="[Text]"/>
      <dgm:spPr/>
      <dgm:t>
        <a:bodyPr/>
        <a:lstStyle/>
        <a:p>
          <a:r>
            <a:rPr lang="en-US" dirty="0" smtClean="0"/>
            <a:t>Transmission Outages, Dispatch of variable generators and limit monitoring settings</a:t>
          </a:r>
          <a:endParaRPr lang="en-US" dirty="0"/>
        </a:p>
      </dgm:t>
    </dgm:pt>
    <dgm:pt modelId="{5416CED5-811A-46DC-BE5A-171F7DAEC089}" type="parTrans" cxnId="{F9646BB3-49FA-4D3C-923F-1B44AECD72F2}">
      <dgm:prSet/>
      <dgm:spPr/>
      <dgm:t>
        <a:bodyPr/>
        <a:lstStyle/>
        <a:p>
          <a:endParaRPr lang="en-US"/>
        </a:p>
      </dgm:t>
    </dgm:pt>
    <dgm:pt modelId="{5910A065-9E2C-4E7A-BCAE-E467D4BEFDB6}" type="sibTrans" cxnId="{F9646BB3-49FA-4D3C-923F-1B44AECD72F2}">
      <dgm:prSet/>
      <dgm:spPr/>
      <dgm:t>
        <a:bodyPr/>
        <a:lstStyle/>
        <a:p>
          <a:endParaRPr lang="en-US"/>
        </a:p>
      </dgm:t>
    </dgm:pt>
    <dgm:pt modelId="{0A006370-10B0-44C7-AA84-2FEEEBBAF48F}">
      <dgm:prSet phldrT="[Text]" custT="1"/>
      <dgm:spPr/>
      <dgm:t>
        <a:bodyPr/>
        <a:lstStyle/>
        <a:p>
          <a:r>
            <a:rPr lang="en-US" sz="1000" smtClean="0"/>
            <a:t>Basecase </a:t>
          </a:r>
          <a:r>
            <a:rPr lang="en-US" sz="1000" dirty="0" smtClean="0"/>
            <a:t>Reliability Analysis</a:t>
          </a:r>
          <a:endParaRPr lang="en-US" sz="1000" dirty="0"/>
        </a:p>
      </dgm:t>
    </dgm:pt>
    <dgm:pt modelId="{742738C1-F64C-417E-8B61-DBA248FA687C}" type="parTrans" cxnId="{957FF54B-E328-4466-9667-60AAE07389A2}">
      <dgm:prSet/>
      <dgm:spPr/>
      <dgm:t>
        <a:bodyPr/>
        <a:lstStyle/>
        <a:p>
          <a:endParaRPr lang="en-US"/>
        </a:p>
      </dgm:t>
    </dgm:pt>
    <dgm:pt modelId="{391524F8-0355-4013-9DD4-466C55FED860}" type="sibTrans" cxnId="{957FF54B-E328-4466-9667-60AAE07389A2}">
      <dgm:prSet/>
      <dgm:spPr/>
      <dgm:t>
        <a:bodyPr/>
        <a:lstStyle/>
        <a:p>
          <a:endParaRPr lang="en-US"/>
        </a:p>
      </dgm:t>
    </dgm:pt>
    <dgm:pt modelId="{B86B6053-ECED-47AC-A95C-05E8F4F319EE}">
      <dgm:prSet phldrT="[Text]"/>
      <dgm:spPr/>
      <dgm:t>
        <a:bodyPr/>
        <a:lstStyle/>
        <a:p>
          <a:r>
            <a:rPr lang="en-US" dirty="0" smtClean="0"/>
            <a:t>N-1 SCOPF</a:t>
          </a:r>
          <a:endParaRPr lang="en-US" dirty="0"/>
        </a:p>
      </dgm:t>
    </dgm:pt>
    <dgm:pt modelId="{EB80ECFC-2DC6-4AC2-8398-4FF6ACD08D03}" type="parTrans" cxnId="{C868789A-5EB6-4C19-A458-9F9DFCB3C64A}">
      <dgm:prSet/>
      <dgm:spPr/>
      <dgm:t>
        <a:bodyPr/>
        <a:lstStyle/>
        <a:p>
          <a:endParaRPr lang="en-US"/>
        </a:p>
      </dgm:t>
    </dgm:pt>
    <dgm:pt modelId="{AD19EBFA-F04D-4FE8-9CE8-1050A5E84C72}" type="sibTrans" cxnId="{C868789A-5EB6-4C19-A458-9F9DFCB3C64A}">
      <dgm:prSet/>
      <dgm:spPr/>
      <dgm:t>
        <a:bodyPr/>
        <a:lstStyle/>
        <a:p>
          <a:endParaRPr lang="en-US"/>
        </a:p>
      </dgm:t>
    </dgm:pt>
    <dgm:pt modelId="{9B17A48D-F49B-4FC4-9B5A-CA7B032AF896}">
      <dgm:prSet phldrT="[Text]" custT="1"/>
      <dgm:spPr/>
      <dgm:t>
        <a:bodyPr/>
        <a:lstStyle/>
        <a:p>
          <a:r>
            <a:rPr lang="en-US" sz="1000" smtClean="0"/>
            <a:t>Additional </a:t>
          </a:r>
          <a:r>
            <a:rPr lang="en-US" sz="1000" dirty="0" smtClean="0"/>
            <a:t>Reliability Analysis</a:t>
          </a:r>
          <a:endParaRPr lang="en-US" sz="1000" dirty="0"/>
        </a:p>
      </dgm:t>
    </dgm:pt>
    <dgm:pt modelId="{B07F8101-9DCD-4E64-8F26-C2C70FABFA88}" type="parTrans" cxnId="{A7838F72-990A-46A3-A683-7A48719880C9}">
      <dgm:prSet/>
      <dgm:spPr/>
      <dgm:t>
        <a:bodyPr/>
        <a:lstStyle/>
        <a:p>
          <a:endParaRPr lang="en-US"/>
        </a:p>
      </dgm:t>
    </dgm:pt>
    <dgm:pt modelId="{1B4FB2DE-9F2F-4C05-A7D4-67D4DE4073C1}" type="sibTrans" cxnId="{A7838F72-990A-46A3-A683-7A48719880C9}">
      <dgm:prSet/>
      <dgm:spPr/>
      <dgm:t>
        <a:bodyPr/>
        <a:lstStyle/>
        <a:p>
          <a:endParaRPr lang="en-US"/>
        </a:p>
      </dgm:t>
    </dgm:pt>
    <dgm:pt modelId="{8E2F7987-0F95-4517-AB2A-5FDFAC4F7915}">
      <dgm:prSet phldrT="[Text]"/>
      <dgm:spPr/>
      <dgm:t>
        <a:bodyPr/>
        <a:lstStyle/>
        <a:p>
          <a:r>
            <a:rPr lang="en-US" dirty="0" smtClean="0"/>
            <a:t>Multiple element outage analysis and extreme event analysis</a:t>
          </a:r>
          <a:endParaRPr lang="en-US" dirty="0"/>
        </a:p>
      </dgm:t>
    </dgm:pt>
    <dgm:pt modelId="{99494E20-791F-4BF5-AFE0-93C3181F125A}" type="parTrans" cxnId="{C6FECB4F-4469-4900-83EB-813584F94CBD}">
      <dgm:prSet/>
      <dgm:spPr/>
      <dgm:t>
        <a:bodyPr/>
        <a:lstStyle/>
        <a:p>
          <a:endParaRPr lang="en-US"/>
        </a:p>
      </dgm:t>
    </dgm:pt>
    <dgm:pt modelId="{B87B8F5C-3BFF-4417-99F6-1CDB26EFB697}" type="sibTrans" cxnId="{C6FECB4F-4469-4900-83EB-813584F94CBD}">
      <dgm:prSet/>
      <dgm:spPr/>
      <dgm:t>
        <a:bodyPr/>
        <a:lstStyle/>
        <a:p>
          <a:endParaRPr lang="en-US"/>
        </a:p>
      </dgm:t>
    </dgm:pt>
    <dgm:pt modelId="{08279655-278C-42EE-B035-F57DC059ADB2}">
      <dgm:prSet phldrT="[Text]"/>
      <dgm:spPr/>
      <dgm:t>
        <a:bodyPr/>
        <a:lstStyle/>
        <a:p>
          <a:r>
            <a:rPr lang="en-US" dirty="0" smtClean="0"/>
            <a:t>Sensitivity analysis for at least 2 summer peak cases and 1 off-peak case</a:t>
          </a:r>
          <a:endParaRPr lang="en-US" dirty="0"/>
        </a:p>
      </dgm:t>
    </dgm:pt>
    <dgm:pt modelId="{53F471FE-359E-43E0-8202-9964BE7F9D10}" type="parTrans" cxnId="{1B6CA6C5-48C6-4D78-BF91-3E52B0586AEA}">
      <dgm:prSet/>
      <dgm:spPr/>
      <dgm:t>
        <a:bodyPr/>
        <a:lstStyle/>
        <a:p>
          <a:endParaRPr lang="en-US"/>
        </a:p>
      </dgm:t>
    </dgm:pt>
    <dgm:pt modelId="{C508DE5C-2A29-4514-99A2-AC775A372F2A}" type="sibTrans" cxnId="{1B6CA6C5-48C6-4D78-BF91-3E52B0586AEA}">
      <dgm:prSet/>
      <dgm:spPr/>
      <dgm:t>
        <a:bodyPr/>
        <a:lstStyle/>
        <a:p>
          <a:endParaRPr lang="en-US"/>
        </a:p>
      </dgm:t>
    </dgm:pt>
    <dgm:pt modelId="{74716E9F-F369-4BFF-8959-5408855C160C}">
      <dgm:prSet phldrT="[Text]"/>
      <dgm:spPr/>
      <dgm:t>
        <a:bodyPr/>
        <a:lstStyle/>
        <a:p>
          <a:r>
            <a:rPr lang="en-US" dirty="0" smtClean="0"/>
            <a:t>Load review and adjustment</a:t>
          </a:r>
          <a:endParaRPr lang="en-US" dirty="0"/>
        </a:p>
      </dgm:t>
    </dgm:pt>
    <dgm:pt modelId="{B769168E-3C77-4BBD-BB35-E1AADFF28206}" type="parTrans" cxnId="{704AEC13-08A4-4AB8-B615-BBA9BF78C0DA}">
      <dgm:prSet/>
      <dgm:spPr/>
      <dgm:t>
        <a:bodyPr/>
        <a:lstStyle/>
        <a:p>
          <a:endParaRPr lang="en-US"/>
        </a:p>
      </dgm:t>
    </dgm:pt>
    <dgm:pt modelId="{A6ACD7FE-FF94-4938-B3C4-51A466F93FD7}" type="sibTrans" cxnId="{704AEC13-08A4-4AB8-B615-BBA9BF78C0DA}">
      <dgm:prSet/>
      <dgm:spPr/>
      <dgm:t>
        <a:bodyPr/>
        <a:lstStyle/>
        <a:p>
          <a:endParaRPr lang="en-US"/>
        </a:p>
      </dgm:t>
    </dgm:pt>
    <dgm:pt modelId="{A1235108-6758-49A7-BD87-84A9996FC9CB}">
      <dgm:prSet phldrT="[Text]"/>
      <dgm:spPr/>
      <dgm:t>
        <a:bodyPr/>
        <a:lstStyle/>
        <a:p>
          <a:r>
            <a:rPr lang="en-US" dirty="0" smtClean="0"/>
            <a:t>Generator and Transformer outage analysis</a:t>
          </a:r>
          <a:endParaRPr lang="en-US" dirty="0"/>
        </a:p>
      </dgm:t>
    </dgm:pt>
    <dgm:pt modelId="{88E3DB5F-0050-464D-9249-1E88B394E2BB}" type="parTrans" cxnId="{7A8E00EC-B3F4-4BA3-872B-A1687425F4AA}">
      <dgm:prSet/>
      <dgm:spPr/>
      <dgm:t>
        <a:bodyPr/>
        <a:lstStyle/>
        <a:p>
          <a:endParaRPr lang="en-US"/>
        </a:p>
      </dgm:t>
    </dgm:pt>
    <dgm:pt modelId="{79BAD091-A8B8-4049-A59A-C834309CBA54}" type="sibTrans" cxnId="{7A8E00EC-B3F4-4BA3-872B-A1687425F4AA}">
      <dgm:prSet/>
      <dgm:spPr/>
      <dgm:t>
        <a:bodyPr/>
        <a:lstStyle/>
        <a:p>
          <a:endParaRPr lang="en-US"/>
        </a:p>
      </dgm:t>
    </dgm:pt>
    <dgm:pt modelId="{6E4B9E94-9CF1-4CC2-B98E-77A550A6F65E}">
      <dgm:prSet phldrT="[Text]"/>
      <dgm:spPr/>
      <dgm:t>
        <a:bodyPr/>
        <a:lstStyle/>
        <a:p>
          <a:r>
            <a:rPr lang="en-US" dirty="0" smtClean="0"/>
            <a:t>Add or improve transmission projects to mitigate overloads</a:t>
          </a:r>
          <a:endParaRPr lang="en-US" dirty="0"/>
        </a:p>
      </dgm:t>
    </dgm:pt>
    <dgm:pt modelId="{F15F30ED-30D0-4076-9A3C-4592C347BFD9}" type="parTrans" cxnId="{E20FF2FA-35F9-4598-9755-C070A6F84D67}">
      <dgm:prSet/>
      <dgm:spPr/>
      <dgm:t>
        <a:bodyPr/>
        <a:lstStyle/>
        <a:p>
          <a:endParaRPr lang="en-US"/>
        </a:p>
      </dgm:t>
    </dgm:pt>
    <dgm:pt modelId="{47B8CADD-5ECE-4E1D-B4E0-6C5C45B84526}" type="sibTrans" cxnId="{E20FF2FA-35F9-4598-9755-C070A6F84D67}">
      <dgm:prSet/>
      <dgm:spPr/>
      <dgm:t>
        <a:bodyPr/>
        <a:lstStyle/>
        <a:p>
          <a:endParaRPr lang="en-US"/>
        </a:p>
      </dgm:t>
    </dgm:pt>
    <dgm:pt modelId="{19B15273-B8D9-4C2B-83ED-709E9C6C881D}">
      <dgm:prSet phldrT="[Text]"/>
      <dgm:spPr/>
      <dgm:t>
        <a:bodyPr/>
        <a:lstStyle/>
        <a:p>
          <a:r>
            <a:rPr lang="en-US" dirty="0" smtClean="0"/>
            <a:t>Long-lead time equipment analysis</a:t>
          </a:r>
          <a:endParaRPr lang="en-US" dirty="0"/>
        </a:p>
      </dgm:t>
    </dgm:pt>
    <dgm:pt modelId="{44B188BC-77AA-4165-8EF1-E899DFB3A1AA}" type="parTrans" cxnId="{122D93B9-8033-485E-A5BA-85EA0D50979C}">
      <dgm:prSet/>
      <dgm:spPr/>
      <dgm:t>
        <a:bodyPr/>
        <a:lstStyle/>
        <a:p>
          <a:endParaRPr lang="en-US"/>
        </a:p>
      </dgm:t>
    </dgm:pt>
    <dgm:pt modelId="{634D682C-AD84-46C7-9344-F810692EFD3C}" type="sibTrans" cxnId="{122D93B9-8033-485E-A5BA-85EA0D50979C}">
      <dgm:prSet/>
      <dgm:spPr/>
      <dgm:t>
        <a:bodyPr/>
        <a:lstStyle/>
        <a:p>
          <a:endParaRPr lang="en-US"/>
        </a:p>
      </dgm:t>
    </dgm:pt>
    <dgm:pt modelId="{73AD4289-1756-47A8-8C1B-B8E95332905A}">
      <dgm:prSet phldrT="[Text]"/>
      <dgm:spPr/>
      <dgm:t>
        <a:bodyPr/>
        <a:lstStyle/>
        <a:p>
          <a:r>
            <a:rPr lang="en-US" dirty="0" smtClean="0"/>
            <a:t>Short circuit analysis</a:t>
          </a:r>
          <a:endParaRPr lang="en-US" dirty="0"/>
        </a:p>
      </dgm:t>
    </dgm:pt>
    <dgm:pt modelId="{E1294651-0A25-40EE-9E07-EB0B5F6D9C5C}" type="parTrans" cxnId="{BC1D5963-B2DA-4AFC-BCDC-3091628CC727}">
      <dgm:prSet/>
      <dgm:spPr/>
      <dgm:t>
        <a:bodyPr/>
        <a:lstStyle/>
        <a:p>
          <a:endParaRPr lang="en-US"/>
        </a:p>
      </dgm:t>
    </dgm:pt>
    <dgm:pt modelId="{6AFF8ED6-DFB8-411F-A3A9-106B4BF632A8}" type="sibTrans" cxnId="{BC1D5963-B2DA-4AFC-BCDC-3091628CC727}">
      <dgm:prSet/>
      <dgm:spPr/>
      <dgm:t>
        <a:bodyPr/>
        <a:lstStyle/>
        <a:p>
          <a:endParaRPr lang="en-US"/>
        </a:p>
      </dgm:t>
    </dgm:pt>
    <dgm:pt modelId="{4A8F87D4-6F6C-4FFD-92FF-3D0A95ECC514}">
      <dgm:prSet phldrT="[Text]" custT="1"/>
      <dgm:spPr/>
      <dgm:t>
        <a:bodyPr/>
        <a:lstStyle/>
        <a:p>
          <a:r>
            <a:rPr lang="en-US" sz="1000" dirty="0" smtClean="0"/>
            <a:t>Economic </a:t>
          </a:r>
          <a:r>
            <a:rPr lang="en-US" sz="1000" dirty="0" smtClean="0"/>
            <a:t>Analysis</a:t>
          </a:r>
          <a:endParaRPr lang="en-US" sz="1000" dirty="0"/>
        </a:p>
      </dgm:t>
    </dgm:pt>
    <dgm:pt modelId="{5B9ACB2D-9414-4AC1-B6FE-352E79F08ED8}" type="parTrans" cxnId="{510F2F94-BFFE-458B-92E8-F05367F490C1}">
      <dgm:prSet/>
      <dgm:spPr/>
      <dgm:t>
        <a:bodyPr/>
        <a:lstStyle/>
        <a:p>
          <a:endParaRPr lang="en-US"/>
        </a:p>
      </dgm:t>
    </dgm:pt>
    <dgm:pt modelId="{DDF0DC19-8C1D-41E0-AE8D-F3FEA7DBC266}" type="sibTrans" cxnId="{510F2F94-BFFE-458B-92E8-F05367F490C1}">
      <dgm:prSet/>
      <dgm:spPr/>
      <dgm:t>
        <a:bodyPr/>
        <a:lstStyle/>
        <a:p>
          <a:endParaRPr lang="en-US"/>
        </a:p>
      </dgm:t>
    </dgm:pt>
    <dgm:pt modelId="{6A5996BB-D0ED-4266-AA5C-8D4FD6245C56}">
      <dgm:prSet phldrT="[Text]"/>
      <dgm:spPr/>
      <dgm:t>
        <a:bodyPr/>
        <a:lstStyle/>
        <a:p>
          <a:r>
            <a:rPr lang="en-US" dirty="0" smtClean="0"/>
            <a:t>Perform economic analysis</a:t>
          </a:r>
          <a:endParaRPr lang="en-US" dirty="0"/>
        </a:p>
      </dgm:t>
    </dgm:pt>
    <dgm:pt modelId="{4BB2D22F-C3F9-4EE9-8DF4-C66BDE4FC017}" type="parTrans" cxnId="{CE30C8ED-EE19-470E-ABC2-47DDDFAEB67D}">
      <dgm:prSet/>
      <dgm:spPr/>
      <dgm:t>
        <a:bodyPr/>
        <a:lstStyle/>
        <a:p>
          <a:endParaRPr lang="en-US"/>
        </a:p>
      </dgm:t>
    </dgm:pt>
    <dgm:pt modelId="{61F70F3F-0F41-4DEC-BDD5-45C8DBAB749E}" type="sibTrans" cxnId="{CE30C8ED-EE19-470E-ABC2-47DDDFAEB67D}">
      <dgm:prSet/>
      <dgm:spPr/>
      <dgm:t>
        <a:bodyPr/>
        <a:lstStyle/>
        <a:p>
          <a:endParaRPr lang="en-US"/>
        </a:p>
      </dgm:t>
    </dgm:pt>
    <dgm:pt modelId="{505F92EF-8127-4FBE-A03F-FB7253ED51C3}">
      <dgm:prSet phldrT="[Text]"/>
      <dgm:spPr/>
      <dgm:t>
        <a:bodyPr/>
        <a:lstStyle/>
        <a:p>
          <a:r>
            <a:rPr lang="en-US" dirty="0" smtClean="0"/>
            <a:t>Add or improve transmission projects that meet the economic criteria</a:t>
          </a:r>
          <a:endParaRPr lang="en-US" dirty="0"/>
        </a:p>
      </dgm:t>
    </dgm:pt>
    <dgm:pt modelId="{100D081A-43A9-4CC4-A7B7-4A7F416B7F62}" type="parTrans" cxnId="{01B690BF-BDB1-4F63-AC53-E1E637ED4A99}">
      <dgm:prSet/>
      <dgm:spPr/>
      <dgm:t>
        <a:bodyPr/>
        <a:lstStyle/>
        <a:p>
          <a:endParaRPr lang="en-US"/>
        </a:p>
      </dgm:t>
    </dgm:pt>
    <dgm:pt modelId="{E8F2A8FE-8C79-4216-B163-DA1A81CCCD2E}" type="sibTrans" cxnId="{01B690BF-BDB1-4F63-AC53-E1E637ED4A99}">
      <dgm:prSet/>
      <dgm:spPr/>
      <dgm:t>
        <a:bodyPr/>
        <a:lstStyle/>
        <a:p>
          <a:endParaRPr lang="en-US"/>
        </a:p>
      </dgm:t>
    </dgm:pt>
    <dgm:pt modelId="{5A9E4078-0E79-467C-93D2-F1E65E68DB92}">
      <dgm:prSet phldrT="[Text]"/>
      <dgm:spPr/>
      <dgm:t>
        <a:bodyPr/>
        <a:lstStyle/>
        <a:p>
          <a:r>
            <a:rPr lang="en-US" dirty="0" smtClean="0"/>
            <a:t>Contingency Analysis for certain EHV contingencies</a:t>
          </a:r>
          <a:endParaRPr lang="en-US" dirty="0"/>
        </a:p>
      </dgm:t>
    </dgm:pt>
    <dgm:pt modelId="{1A59A4A8-F5BA-42D2-984E-9430839CDE57}" type="parTrans" cxnId="{C3C8FBDE-14C5-475D-907A-0B497FFCC738}">
      <dgm:prSet/>
      <dgm:spPr/>
      <dgm:t>
        <a:bodyPr/>
        <a:lstStyle/>
        <a:p>
          <a:endParaRPr lang="en-US"/>
        </a:p>
      </dgm:t>
    </dgm:pt>
    <dgm:pt modelId="{F0A57639-1ED5-4383-8745-43EF5C1E2A69}" type="sibTrans" cxnId="{C3C8FBDE-14C5-475D-907A-0B497FFCC738}">
      <dgm:prSet/>
      <dgm:spPr/>
      <dgm:t>
        <a:bodyPr/>
        <a:lstStyle/>
        <a:p>
          <a:endParaRPr lang="en-US"/>
        </a:p>
      </dgm:t>
    </dgm:pt>
    <dgm:pt modelId="{11334315-8DC2-44C8-834F-379E60D88E51}" type="pres">
      <dgm:prSet presAssocID="{EB88C284-CCBA-4EBF-B51F-9A66C9976C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C8EC51-9A9E-4843-9DE4-B69BF54E610B}" type="pres">
      <dgm:prSet presAssocID="{73D1DA8D-ACFB-445D-BD3B-567818324D46}" presName="composite" presStyleCnt="0"/>
      <dgm:spPr/>
      <dgm:t>
        <a:bodyPr/>
        <a:lstStyle/>
        <a:p>
          <a:endParaRPr lang="en-US"/>
        </a:p>
      </dgm:t>
    </dgm:pt>
    <dgm:pt modelId="{9D8B7943-990C-4D85-B077-815E91A04B24}" type="pres">
      <dgm:prSet presAssocID="{73D1DA8D-ACFB-445D-BD3B-567818324D46}" presName="parentText" presStyleLbl="alignNode1" presStyleIdx="0" presStyleCnt="4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29BDD-24FD-4297-B667-768746BE19D9}" type="pres">
      <dgm:prSet presAssocID="{73D1DA8D-ACFB-445D-BD3B-567818324D46}" presName="descendantText" presStyleLbl="alignAcc1" presStyleIdx="0" presStyleCnt="4" custLinFactNeighborX="3311" custLinFactNeighborY="-15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42B05-2713-4F07-91AA-8DC76E564600}" type="pres">
      <dgm:prSet presAssocID="{F9B5246F-08A4-4337-811B-875602128840}" presName="sp" presStyleCnt="0"/>
      <dgm:spPr/>
      <dgm:t>
        <a:bodyPr/>
        <a:lstStyle/>
        <a:p>
          <a:endParaRPr lang="en-US"/>
        </a:p>
      </dgm:t>
    </dgm:pt>
    <dgm:pt modelId="{65669885-9106-4E38-A6C5-14613FCB148B}" type="pres">
      <dgm:prSet presAssocID="{0A006370-10B0-44C7-AA84-2FEEEBBAF48F}" presName="composite" presStyleCnt="0"/>
      <dgm:spPr/>
      <dgm:t>
        <a:bodyPr/>
        <a:lstStyle/>
        <a:p>
          <a:endParaRPr lang="en-US"/>
        </a:p>
      </dgm:t>
    </dgm:pt>
    <dgm:pt modelId="{1D782ABF-0321-4EB9-8C07-D5B6BF5B9BFB}" type="pres">
      <dgm:prSet presAssocID="{0A006370-10B0-44C7-AA84-2FEEEBBAF48F}" presName="parentText" presStyleLbl="alignNode1" presStyleIdx="1" presStyleCnt="4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A77D7-427F-4A2C-8F5D-71C8C47E1BE6}" type="pres">
      <dgm:prSet presAssocID="{0A006370-10B0-44C7-AA84-2FEEEBBAF48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F858E-5E15-461C-ABEA-804A9BF74C3C}" type="pres">
      <dgm:prSet presAssocID="{391524F8-0355-4013-9DD4-466C55FED860}" presName="sp" presStyleCnt="0"/>
      <dgm:spPr/>
      <dgm:t>
        <a:bodyPr/>
        <a:lstStyle/>
        <a:p>
          <a:endParaRPr lang="en-US"/>
        </a:p>
      </dgm:t>
    </dgm:pt>
    <dgm:pt modelId="{F42991C2-DAD8-4E24-AEB5-CD04BE01785A}" type="pres">
      <dgm:prSet presAssocID="{9B17A48D-F49B-4FC4-9B5A-CA7B032AF896}" presName="composite" presStyleCnt="0"/>
      <dgm:spPr/>
      <dgm:t>
        <a:bodyPr/>
        <a:lstStyle/>
        <a:p>
          <a:endParaRPr lang="en-US"/>
        </a:p>
      </dgm:t>
    </dgm:pt>
    <dgm:pt modelId="{5E7EB4C0-A001-484A-A450-903B405FFB24}" type="pres">
      <dgm:prSet presAssocID="{9B17A48D-F49B-4FC4-9B5A-CA7B032AF89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3A3C7-11FD-4040-B24F-5DB457CEC33E}" type="pres">
      <dgm:prSet presAssocID="{9B17A48D-F49B-4FC4-9B5A-CA7B032AF89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18986-0D09-4CD0-B628-B16192314496}" type="pres">
      <dgm:prSet presAssocID="{1B4FB2DE-9F2F-4C05-A7D4-67D4DE4073C1}" presName="sp" presStyleCnt="0"/>
      <dgm:spPr/>
      <dgm:t>
        <a:bodyPr/>
        <a:lstStyle/>
        <a:p>
          <a:endParaRPr lang="en-US"/>
        </a:p>
      </dgm:t>
    </dgm:pt>
    <dgm:pt modelId="{B7919F1B-9A44-4A82-AA2B-DF1F38CCDE5B}" type="pres">
      <dgm:prSet presAssocID="{4A8F87D4-6F6C-4FFD-92FF-3D0A95ECC514}" presName="composite" presStyleCnt="0"/>
      <dgm:spPr/>
      <dgm:t>
        <a:bodyPr/>
        <a:lstStyle/>
        <a:p>
          <a:endParaRPr lang="en-US"/>
        </a:p>
      </dgm:t>
    </dgm:pt>
    <dgm:pt modelId="{92EC2C8F-93DD-4862-8CCD-6C74CB16659D}" type="pres">
      <dgm:prSet presAssocID="{4A8F87D4-6F6C-4FFD-92FF-3D0A95ECC51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396E4-12FC-4189-931D-622285080D2E}" type="pres">
      <dgm:prSet presAssocID="{4A8F87D4-6F6C-4FFD-92FF-3D0A95ECC51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681BD1-8C0D-44BD-9500-D3DDAA26F066}" type="presOf" srcId="{8E2F7987-0F95-4517-AB2A-5FDFAC4F7915}" destId="{7793A3C7-11FD-4040-B24F-5DB457CEC33E}" srcOrd="0" destOrd="0" presId="urn:microsoft.com/office/officeart/2005/8/layout/chevron2"/>
    <dgm:cxn modelId="{BC1D5963-B2DA-4AFC-BCDC-3091628CC727}" srcId="{9B17A48D-F49B-4FC4-9B5A-CA7B032AF896}" destId="{73AD4289-1756-47A8-8C1B-B8E95332905A}" srcOrd="3" destOrd="0" parTransId="{E1294651-0A25-40EE-9E07-EB0B5F6D9C5C}" sibTransId="{6AFF8ED6-DFB8-411F-A3A9-106B4BF632A8}"/>
    <dgm:cxn modelId="{309D7C0E-5B1F-485C-850C-1D6B4B5B50A1}" type="presOf" srcId="{19B15273-B8D9-4C2B-83ED-709E9C6C881D}" destId="{7793A3C7-11FD-4040-B24F-5DB457CEC33E}" srcOrd="0" destOrd="2" presId="urn:microsoft.com/office/officeart/2005/8/layout/chevron2"/>
    <dgm:cxn modelId="{A7838F72-990A-46A3-A683-7A48719880C9}" srcId="{EB88C284-CCBA-4EBF-B51F-9A66C9976C0A}" destId="{9B17A48D-F49B-4FC4-9B5A-CA7B032AF896}" srcOrd="2" destOrd="0" parTransId="{B07F8101-9DCD-4E64-8F26-C2C70FABFA88}" sibTransId="{1B4FB2DE-9F2F-4C05-A7D4-67D4DE4073C1}"/>
    <dgm:cxn modelId="{626153C3-7902-4965-ABF8-C36497C9611D}" type="presOf" srcId="{9B17A48D-F49B-4FC4-9B5A-CA7B032AF896}" destId="{5E7EB4C0-A001-484A-A450-903B405FFB24}" srcOrd="0" destOrd="0" presId="urn:microsoft.com/office/officeart/2005/8/layout/chevron2"/>
    <dgm:cxn modelId="{3FA1E0E6-F31A-4428-B602-1977EA3A46FB}" type="presOf" srcId="{74716E9F-F369-4BFF-8959-5408855C160C}" destId="{E0929BDD-24FD-4297-B667-768746BE19D9}" srcOrd="0" destOrd="1" presId="urn:microsoft.com/office/officeart/2005/8/layout/chevron2"/>
    <dgm:cxn modelId="{CFA182B5-1562-4642-B236-F7AAA17B6E03}" type="presOf" srcId="{ABB7C22E-1F20-4CD4-886B-9C46A6B4F791}" destId="{E0929BDD-24FD-4297-B667-768746BE19D9}" srcOrd="0" destOrd="0" presId="urn:microsoft.com/office/officeart/2005/8/layout/chevron2"/>
    <dgm:cxn modelId="{C5E50D79-7D42-4525-A343-C8AA7BEA5AC3}" type="presOf" srcId="{CCBCDFF6-DFEF-4737-A458-E814061B4BE3}" destId="{E0929BDD-24FD-4297-B667-768746BE19D9}" srcOrd="0" destOrd="2" presId="urn:microsoft.com/office/officeart/2005/8/layout/chevron2"/>
    <dgm:cxn modelId="{122D93B9-8033-485E-A5BA-85EA0D50979C}" srcId="{9B17A48D-F49B-4FC4-9B5A-CA7B032AF896}" destId="{19B15273-B8D9-4C2B-83ED-709E9C6C881D}" srcOrd="2" destOrd="0" parTransId="{44B188BC-77AA-4165-8EF1-E899DFB3A1AA}" sibTransId="{634D682C-AD84-46C7-9344-F810692EFD3C}"/>
    <dgm:cxn modelId="{0BF5660B-64CD-49FE-9AD3-259FF4327762}" type="presOf" srcId="{73AD4289-1756-47A8-8C1B-B8E95332905A}" destId="{7793A3C7-11FD-4040-B24F-5DB457CEC33E}" srcOrd="0" destOrd="3" presId="urn:microsoft.com/office/officeart/2005/8/layout/chevron2"/>
    <dgm:cxn modelId="{1DA48A05-A052-4417-B389-F7FD17DF0AF0}" type="presOf" srcId="{4A8F87D4-6F6C-4FFD-92FF-3D0A95ECC514}" destId="{92EC2C8F-93DD-4862-8CCD-6C74CB16659D}" srcOrd="0" destOrd="0" presId="urn:microsoft.com/office/officeart/2005/8/layout/chevron2"/>
    <dgm:cxn modelId="{A6FA0316-511E-49A4-AD9B-7E4095C99864}" type="presOf" srcId="{EB88C284-CCBA-4EBF-B51F-9A66C9976C0A}" destId="{11334315-8DC2-44C8-834F-379E60D88E51}" srcOrd="0" destOrd="0" presId="urn:microsoft.com/office/officeart/2005/8/layout/chevron2"/>
    <dgm:cxn modelId="{E20FF2FA-35F9-4598-9755-C070A6F84D67}" srcId="{0A006370-10B0-44C7-AA84-2FEEEBBAF48F}" destId="{6E4B9E94-9CF1-4CC2-B98E-77A550A6F65E}" srcOrd="3" destOrd="0" parTransId="{F15F30ED-30D0-4076-9A3C-4592C347BFD9}" sibTransId="{47B8CADD-5ECE-4E1D-B4E0-6C5C45B84526}"/>
    <dgm:cxn modelId="{FC16C702-30F7-4499-BA60-9881AC57B3CD}" type="presOf" srcId="{6A5996BB-D0ED-4266-AA5C-8D4FD6245C56}" destId="{F05396E4-12FC-4189-931D-622285080D2E}" srcOrd="0" destOrd="0" presId="urn:microsoft.com/office/officeart/2005/8/layout/chevron2"/>
    <dgm:cxn modelId="{510F2F94-BFFE-458B-92E8-F05367F490C1}" srcId="{EB88C284-CCBA-4EBF-B51F-9A66C9976C0A}" destId="{4A8F87D4-6F6C-4FFD-92FF-3D0A95ECC514}" srcOrd="3" destOrd="0" parTransId="{5B9ACB2D-9414-4AC1-B6FE-352E79F08ED8}" sibTransId="{DDF0DC19-8C1D-41E0-AE8D-F3FEA7DBC266}"/>
    <dgm:cxn modelId="{9C00A547-A810-4ADF-9ACE-D4A5B758EC45}" type="presOf" srcId="{73D1DA8D-ACFB-445D-BD3B-567818324D46}" destId="{9D8B7943-990C-4D85-B077-815E91A04B24}" srcOrd="0" destOrd="0" presId="urn:microsoft.com/office/officeart/2005/8/layout/chevron2"/>
    <dgm:cxn modelId="{3CEBEC6B-72CE-4AD3-8EB5-A4F4BBA2F83E}" type="presOf" srcId="{0A006370-10B0-44C7-AA84-2FEEEBBAF48F}" destId="{1D782ABF-0321-4EB9-8C07-D5B6BF5B9BFB}" srcOrd="0" destOrd="0" presId="urn:microsoft.com/office/officeart/2005/8/layout/chevron2"/>
    <dgm:cxn modelId="{A39EC866-2553-494C-A4CF-E17A3735EE20}" srcId="{73D1DA8D-ACFB-445D-BD3B-567818324D46}" destId="{ABB7C22E-1F20-4CD4-886B-9C46A6B4F791}" srcOrd="0" destOrd="0" parTransId="{414B51D1-6936-47F9-A7D7-6CAA0CD5483A}" sibTransId="{954891C7-7CD8-47B1-ABE8-5C97D880AF9A}"/>
    <dgm:cxn modelId="{01B690BF-BDB1-4F63-AC53-E1E637ED4A99}" srcId="{4A8F87D4-6F6C-4FFD-92FF-3D0A95ECC514}" destId="{505F92EF-8127-4FBE-A03F-FB7253ED51C3}" srcOrd="1" destOrd="0" parTransId="{100D081A-43A9-4CC4-A7B7-4A7F416B7F62}" sibTransId="{E8F2A8FE-8C79-4216-B163-DA1A81CCCD2E}"/>
    <dgm:cxn modelId="{2B61604B-D049-4D39-B14E-D9C050D07292}" type="presOf" srcId="{5A9E4078-0E79-467C-93D2-F1E65E68DB92}" destId="{C73A77D7-427F-4A2C-8F5D-71C8C47E1BE6}" srcOrd="0" destOrd="2" presId="urn:microsoft.com/office/officeart/2005/8/layout/chevron2"/>
    <dgm:cxn modelId="{957FF54B-E328-4466-9667-60AAE07389A2}" srcId="{EB88C284-CCBA-4EBF-B51F-9A66C9976C0A}" destId="{0A006370-10B0-44C7-AA84-2FEEEBBAF48F}" srcOrd="1" destOrd="0" parTransId="{742738C1-F64C-417E-8B61-DBA248FA687C}" sibTransId="{391524F8-0355-4013-9DD4-466C55FED860}"/>
    <dgm:cxn modelId="{096654D4-D048-4ECA-AC72-7F55CC46308B}" type="presOf" srcId="{6E4B9E94-9CF1-4CC2-B98E-77A550A6F65E}" destId="{C73A77D7-427F-4A2C-8F5D-71C8C47E1BE6}" srcOrd="0" destOrd="3" presId="urn:microsoft.com/office/officeart/2005/8/layout/chevron2"/>
    <dgm:cxn modelId="{C6FECB4F-4469-4900-83EB-813584F94CBD}" srcId="{9B17A48D-F49B-4FC4-9B5A-CA7B032AF896}" destId="{8E2F7987-0F95-4517-AB2A-5FDFAC4F7915}" srcOrd="0" destOrd="0" parTransId="{99494E20-791F-4BF5-AFE0-93C3181F125A}" sibTransId="{B87B8F5C-3BFF-4417-99F6-1CDB26EFB697}"/>
    <dgm:cxn modelId="{426BE214-0481-420A-83CD-D669AE2E683F}" type="presOf" srcId="{08279655-278C-42EE-B035-F57DC059ADB2}" destId="{7793A3C7-11FD-4040-B24F-5DB457CEC33E}" srcOrd="0" destOrd="1" presId="urn:microsoft.com/office/officeart/2005/8/layout/chevron2"/>
    <dgm:cxn modelId="{AE0B57EA-6E31-4E25-857D-FC3C1929BCA7}" type="presOf" srcId="{505F92EF-8127-4FBE-A03F-FB7253ED51C3}" destId="{F05396E4-12FC-4189-931D-622285080D2E}" srcOrd="0" destOrd="1" presId="urn:microsoft.com/office/officeart/2005/8/layout/chevron2"/>
    <dgm:cxn modelId="{C868789A-5EB6-4C19-A458-9F9DFCB3C64A}" srcId="{0A006370-10B0-44C7-AA84-2FEEEBBAF48F}" destId="{B86B6053-ECED-47AC-A95C-05E8F4F319EE}" srcOrd="0" destOrd="0" parTransId="{EB80ECFC-2DC6-4AC2-8398-4FF6ACD08D03}" sibTransId="{AD19EBFA-F04D-4FE8-9CE8-1050A5E84C72}"/>
    <dgm:cxn modelId="{9EB82C51-AF09-4B52-9620-C182684C041B}" type="presOf" srcId="{A1235108-6758-49A7-BD87-84A9996FC9CB}" destId="{C73A77D7-427F-4A2C-8F5D-71C8C47E1BE6}" srcOrd="0" destOrd="1" presId="urn:microsoft.com/office/officeart/2005/8/layout/chevron2"/>
    <dgm:cxn modelId="{2D4E8EB9-3DD5-4655-BD92-86A93FEA628F}" type="presOf" srcId="{B86B6053-ECED-47AC-A95C-05E8F4F319EE}" destId="{C73A77D7-427F-4A2C-8F5D-71C8C47E1BE6}" srcOrd="0" destOrd="0" presId="urn:microsoft.com/office/officeart/2005/8/layout/chevron2"/>
    <dgm:cxn modelId="{CE30C8ED-EE19-470E-ABC2-47DDDFAEB67D}" srcId="{4A8F87D4-6F6C-4FFD-92FF-3D0A95ECC514}" destId="{6A5996BB-D0ED-4266-AA5C-8D4FD6245C56}" srcOrd="0" destOrd="0" parTransId="{4BB2D22F-C3F9-4EE9-8DF4-C66BDE4FC017}" sibTransId="{61F70F3F-0F41-4DEC-BDD5-45C8DBAB749E}"/>
    <dgm:cxn modelId="{704AEC13-08A4-4AB8-B615-BBA9BF78C0DA}" srcId="{73D1DA8D-ACFB-445D-BD3B-567818324D46}" destId="{74716E9F-F369-4BFF-8959-5408855C160C}" srcOrd="1" destOrd="0" parTransId="{B769168E-3C77-4BBD-BB35-E1AADFF28206}" sibTransId="{A6ACD7FE-FF94-4938-B3C4-51A466F93FD7}"/>
    <dgm:cxn modelId="{C3C8FBDE-14C5-475D-907A-0B497FFCC738}" srcId="{0A006370-10B0-44C7-AA84-2FEEEBBAF48F}" destId="{5A9E4078-0E79-467C-93D2-F1E65E68DB92}" srcOrd="2" destOrd="0" parTransId="{1A59A4A8-F5BA-42D2-984E-9430839CDE57}" sibTransId="{F0A57639-1ED5-4383-8745-43EF5C1E2A69}"/>
    <dgm:cxn modelId="{1B6CA6C5-48C6-4D78-BF91-3E52B0586AEA}" srcId="{9B17A48D-F49B-4FC4-9B5A-CA7B032AF896}" destId="{08279655-278C-42EE-B035-F57DC059ADB2}" srcOrd="1" destOrd="0" parTransId="{53F471FE-359E-43E0-8202-9964BE7F9D10}" sibTransId="{C508DE5C-2A29-4514-99A2-AC775A372F2A}"/>
    <dgm:cxn modelId="{F9646BB3-49FA-4D3C-923F-1B44AECD72F2}" srcId="{73D1DA8D-ACFB-445D-BD3B-567818324D46}" destId="{CCBCDFF6-DFEF-4737-A458-E814061B4BE3}" srcOrd="2" destOrd="0" parTransId="{5416CED5-811A-46DC-BE5A-171F7DAEC089}" sibTransId="{5910A065-9E2C-4E7A-BCAE-E467D4BEFDB6}"/>
    <dgm:cxn modelId="{39A7B57A-7363-449D-9C5D-2D4E7A527297}" srcId="{EB88C284-CCBA-4EBF-B51F-9A66C9976C0A}" destId="{73D1DA8D-ACFB-445D-BD3B-567818324D46}" srcOrd="0" destOrd="0" parTransId="{68B96109-7D23-4D94-BA66-AE60D749EB87}" sibTransId="{F9B5246F-08A4-4337-811B-875602128840}"/>
    <dgm:cxn modelId="{7A8E00EC-B3F4-4BA3-872B-A1687425F4AA}" srcId="{0A006370-10B0-44C7-AA84-2FEEEBBAF48F}" destId="{A1235108-6758-49A7-BD87-84A9996FC9CB}" srcOrd="1" destOrd="0" parTransId="{88E3DB5F-0050-464D-9249-1E88B394E2BB}" sibTransId="{79BAD091-A8B8-4049-A59A-C834309CBA54}"/>
    <dgm:cxn modelId="{6EABEC13-5BDA-44A9-918B-BF6D6E1AC33F}" type="presParOf" srcId="{11334315-8DC2-44C8-834F-379E60D88E51}" destId="{91C8EC51-9A9E-4843-9DE4-B69BF54E610B}" srcOrd="0" destOrd="0" presId="urn:microsoft.com/office/officeart/2005/8/layout/chevron2"/>
    <dgm:cxn modelId="{E31A6090-E386-4F85-A680-05231B93CF87}" type="presParOf" srcId="{91C8EC51-9A9E-4843-9DE4-B69BF54E610B}" destId="{9D8B7943-990C-4D85-B077-815E91A04B24}" srcOrd="0" destOrd="0" presId="urn:microsoft.com/office/officeart/2005/8/layout/chevron2"/>
    <dgm:cxn modelId="{1CC563D8-E232-4F63-9A4B-7A08EA3D1FDE}" type="presParOf" srcId="{91C8EC51-9A9E-4843-9DE4-B69BF54E610B}" destId="{E0929BDD-24FD-4297-B667-768746BE19D9}" srcOrd="1" destOrd="0" presId="urn:microsoft.com/office/officeart/2005/8/layout/chevron2"/>
    <dgm:cxn modelId="{EA56FCD3-BF4F-4039-B25C-31B404B444CE}" type="presParOf" srcId="{11334315-8DC2-44C8-834F-379E60D88E51}" destId="{39E42B05-2713-4F07-91AA-8DC76E564600}" srcOrd="1" destOrd="0" presId="urn:microsoft.com/office/officeart/2005/8/layout/chevron2"/>
    <dgm:cxn modelId="{E7C8B5B2-38EE-430D-AF75-4613E02F2C6E}" type="presParOf" srcId="{11334315-8DC2-44C8-834F-379E60D88E51}" destId="{65669885-9106-4E38-A6C5-14613FCB148B}" srcOrd="2" destOrd="0" presId="urn:microsoft.com/office/officeart/2005/8/layout/chevron2"/>
    <dgm:cxn modelId="{A850E9D5-3C64-482C-856B-AD6044F57987}" type="presParOf" srcId="{65669885-9106-4E38-A6C5-14613FCB148B}" destId="{1D782ABF-0321-4EB9-8C07-D5B6BF5B9BFB}" srcOrd="0" destOrd="0" presId="urn:microsoft.com/office/officeart/2005/8/layout/chevron2"/>
    <dgm:cxn modelId="{3ED3C99B-1120-410D-BAB6-392B599AEB26}" type="presParOf" srcId="{65669885-9106-4E38-A6C5-14613FCB148B}" destId="{C73A77D7-427F-4A2C-8F5D-71C8C47E1BE6}" srcOrd="1" destOrd="0" presId="urn:microsoft.com/office/officeart/2005/8/layout/chevron2"/>
    <dgm:cxn modelId="{C3F878A7-CD70-452D-916B-5156D9F3FB49}" type="presParOf" srcId="{11334315-8DC2-44C8-834F-379E60D88E51}" destId="{C61F858E-5E15-461C-ABEA-804A9BF74C3C}" srcOrd="3" destOrd="0" presId="urn:microsoft.com/office/officeart/2005/8/layout/chevron2"/>
    <dgm:cxn modelId="{40AFF39C-7252-42EA-ACE0-AE081D379124}" type="presParOf" srcId="{11334315-8DC2-44C8-834F-379E60D88E51}" destId="{F42991C2-DAD8-4E24-AEB5-CD04BE01785A}" srcOrd="4" destOrd="0" presId="urn:microsoft.com/office/officeart/2005/8/layout/chevron2"/>
    <dgm:cxn modelId="{7F519A48-8898-484B-B25C-C952F835937A}" type="presParOf" srcId="{F42991C2-DAD8-4E24-AEB5-CD04BE01785A}" destId="{5E7EB4C0-A001-484A-A450-903B405FFB24}" srcOrd="0" destOrd="0" presId="urn:microsoft.com/office/officeart/2005/8/layout/chevron2"/>
    <dgm:cxn modelId="{F7AB7F44-5111-45B6-A31E-71FF12E79DBA}" type="presParOf" srcId="{F42991C2-DAD8-4E24-AEB5-CD04BE01785A}" destId="{7793A3C7-11FD-4040-B24F-5DB457CEC33E}" srcOrd="1" destOrd="0" presId="urn:microsoft.com/office/officeart/2005/8/layout/chevron2"/>
    <dgm:cxn modelId="{369BDF0A-3D10-4C30-ACBE-C80A2E28D95C}" type="presParOf" srcId="{11334315-8DC2-44C8-834F-379E60D88E51}" destId="{37418986-0D09-4CD0-B628-B16192314496}" srcOrd="5" destOrd="0" presId="urn:microsoft.com/office/officeart/2005/8/layout/chevron2"/>
    <dgm:cxn modelId="{DC6D2F01-1897-4380-899B-3B208E955303}" type="presParOf" srcId="{11334315-8DC2-44C8-834F-379E60D88E51}" destId="{B7919F1B-9A44-4A82-AA2B-DF1F38CCDE5B}" srcOrd="6" destOrd="0" presId="urn:microsoft.com/office/officeart/2005/8/layout/chevron2"/>
    <dgm:cxn modelId="{17EEE014-7962-4CC6-8291-9B296BF8A21C}" type="presParOf" srcId="{B7919F1B-9A44-4A82-AA2B-DF1F38CCDE5B}" destId="{92EC2C8F-93DD-4862-8CCD-6C74CB16659D}" srcOrd="0" destOrd="0" presId="urn:microsoft.com/office/officeart/2005/8/layout/chevron2"/>
    <dgm:cxn modelId="{AEE46EA4-49CA-484C-9774-D6150748D050}" type="presParOf" srcId="{B7919F1B-9A44-4A82-AA2B-DF1F38CCDE5B}" destId="{F05396E4-12FC-4189-931D-622285080D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B7943-990C-4D85-B077-815E91A04B24}">
      <dsp:nvSpPr>
        <dsp:cNvPr id="0" name=""/>
        <dsp:cNvSpPr/>
      </dsp:nvSpPr>
      <dsp:spPr>
        <a:xfrm rot="5400000">
          <a:off x="-189327" y="194707"/>
          <a:ext cx="1262185" cy="88353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Case </a:t>
          </a:r>
          <a:r>
            <a:rPr lang="en-US" sz="1000" kern="1200" dirty="0" smtClean="0"/>
            <a:t>Conditioning</a:t>
          </a:r>
          <a:endParaRPr lang="en-US" sz="1000" kern="1200" dirty="0"/>
        </a:p>
      </dsp:txBody>
      <dsp:txXfrm rot="-5400000">
        <a:off x="1" y="447144"/>
        <a:ext cx="883530" cy="378655"/>
      </dsp:txXfrm>
    </dsp:sp>
    <dsp:sp modelId="{E0929BDD-24FD-4297-B667-768746BE19D9}">
      <dsp:nvSpPr>
        <dsp:cNvPr id="0" name=""/>
        <dsp:cNvSpPr/>
      </dsp:nvSpPr>
      <dsp:spPr>
        <a:xfrm rot="5400000">
          <a:off x="4070154" y="-3186624"/>
          <a:ext cx="820420" cy="7193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Future transmission and generation review and update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Load review and adjustment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Transmission Outages, Dispatch of variable generators and limit monitoring settings</a:t>
          </a:r>
          <a:endParaRPr lang="en-US" sz="1200" kern="1200" dirty="0"/>
        </a:p>
      </dsp:txBody>
      <dsp:txXfrm rot="-5400000">
        <a:off x="883530" y="40050"/>
        <a:ext cx="7153619" cy="740320"/>
      </dsp:txXfrm>
    </dsp:sp>
    <dsp:sp modelId="{1D782ABF-0321-4EB9-8C07-D5B6BF5B9BFB}">
      <dsp:nvSpPr>
        <dsp:cNvPr id="0" name=""/>
        <dsp:cNvSpPr/>
      </dsp:nvSpPr>
      <dsp:spPr>
        <a:xfrm rot="5400000">
          <a:off x="-189327" y="1310561"/>
          <a:ext cx="1262185" cy="88353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Basecase </a:t>
          </a:r>
          <a:r>
            <a:rPr lang="en-US" sz="1000" kern="1200" dirty="0" smtClean="0"/>
            <a:t>Reliability Analysis</a:t>
          </a:r>
          <a:endParaRPr lang="en-US" sz="1000" kern="1200" dirty="0"/>
        </a:p>
      </dsp:txBody>
      <dsp:txXfrm rot="-5400000">
        <a:off x="1" y="1562998"/>
        <a:ext cx="883530" cy="378655"/>
      </dsp:txXfrm>
    </dsp:sp>
    <dsp:sp modelId="{C73A77D7-427F-4A2C-8F5D-71C8C47E1BE6}">
      <dsp:nvSpPr>
        <dsp:cNvPr id="0" name=""/>
        <dsp:cNvSpPr/>
      </dsp:nvSpPr>
      <dsp:spPr>
        <a:xfrm rot="5400000">
          <a:off x="4069938" y="-2065175"/>
          <a:ext cx="820852" cy="7193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N-1 SCOPF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Generator and Transformer outage analysis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Contingency Analysis for certain EHV contingencies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Add or improve transmission projects to mitigate overloads</a:t>
          </a:r>
          <a:endParaRPr lang="en-US" sz="1200" kern="1200" dirty="0"/>
        </a:p>
      </dsp:txBody>
      <dsp:txXfrm rot="-5400000">
        <a:off x="883530" y="1161304"/>
        <a:ext cx="7153598" cy="740710"/>
      </dsp:txXfrm>
    </dsp:sp>
    <dsp:sp modelId="{5E7EB4C0-A001-484A-A450-903B405FFB24}">
      <dsp:nvSpPr>
        <dsp:cNvPr id="0" name=""/>
        <dsp:cNvSpPr/>
      </dsp:nvSpPr>
      <dsp:spPr>
        <a:xfrm rot="5400000">
          <a:off x="-189327" y="2426414"/>
          <a:ext cx="1262185" cy="88353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Additional </a:t>
          </a:r>
          <a:r>
            <a:rPr lang="en-US" sz="1000" kern="1200" dirty="0" smtClean="0"/>
            <a:t>Reliability Analysis</a:t>
          </a:r>
          <a:endParaRPr lang="en-US" sz="1000" kern="1200" dirty="0"/>
        </a:p>
      </dsp:txBody>
      <dsp:txXfrm rot="-5400000">
        <a:off x="1" y="2678851"/>
        <a:ext cx="883530" cy="378655"/>
      </dsp:txXfrm>
    </dsp:sp>
    <dsp:sp modelId="{7793A3C7-11FD-4040-B24F-5DB457CEC33E}">
      <dsp:nvSpPr>
        <dsp:cNvPr id="0" name=""/>
        <dsp:cNvSpPr/>
      </dsp:nvSpPr>
      <dsp:spPr>
        <a:xfrm rot="5400000">
          <a:off x="4070154" y="-949537"/>
          <a:ext cx="820420" cy="7193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Multiple element outage analysis and extreme event analysis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Sensitivity analysis for at least 2 summer peak cases and 1 off-peak case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Long-lead time equipment analysis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Short circuit analysis</a:t>
          </a:r>
          <a:endParaRPr lang="en-US" sz="1200" kern="1200" dirty="0"/>
        </a:p>
      </dsp:txBody>
      <dsp:txXfrm rot="-5400000">
        <a:off x="883530" y="2277137"/>
        <a:ext cx="7153619" cy="740320"/>
      </dsp:txXfrm>
    </dsp:sp>
    <dsp:sp modelId="{92EC2C8F-93DD-4862-8CCD-6C74CB16659D}">
      <dsp:nvSpPr>
        <dsp:cNvPr id="0" name=""/>
        <dsp:cNvSpPr/>
      </dsp:nvSpPr>
      <dsp:spPr>
        <a:xfrm rot="5400000">
          <a:off x="-189327" y="3542268"/>
          <a:ext cx="1262185" cy="88353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Economic </a:t>
          </a:r>
          <a:r>
            <a:rPr lang="en-US" sz="1000" kern="1200" dirty="0" smtClean="0"/>
            <a:t>Analysis</a:t>
          </a:r>
          <a:endParaRPr lang="en-US" sz="1000" kern="1200" dirty="0"/>
        </a:p>
      </dsp:txBody>
      <dsp:txXfrm rot="-5400000">
        <a:off x="1" y="3794705"/>
        <a:ext cx="883530" cy="378655"/>
      </dsp:txXfrm>
    </dsp:sp>
    <dsp:sp modelId="{F05396E4-12FC-4189-931D-622285080D2E}">
      <dsp:nvSpPr>
        <dsp:cNvPr id="0" name=""/>
        <dsp:cNvSpPr/>
      </dsp:nvSpPr>
      <dsp:spPr>
        <a:xfrm rot="5400000">
          <a:off x="4070154" y="166316"/>
          <a:ext cx="820420" cy="7193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Perform economic analysis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Add or improve transmission projects that meet the economic criteria</a:t>
          </a:r>
          <a:endParaRPr lang="en-US" sz="1200" kern="1200" dirty="0"/>
        </a:p>
      </dsp:txBody>
      <dsp:txXfrm rot="-5400000">
        <a:off x="883530" y="3392990"/>
        <a:ext cx="7153619" cy="74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 ERCOT Quick Facts: http://www.ercot.com/about/profile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6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 ERCOT Quick Facts: http://www.ercot.com/about/profile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4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 ERCOT Quick Facts: http://www.ercot.com/about/profile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1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590800"/>
            <a:ext cx="5646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Transmission Planning in ERCOT- </a:t>
            </a:r>
            <a:r>
              <a:rPr lang="en-US" sz="2000" b="1" dirty="0" smtClean="0"/>
              <a:t>Overview</a:t>
            </a:r>
            <a:endParaRPr lang="en-US" sz="2000" b="1" dirty="0"/>
          </a:p>
          <a:p>
            <a:endParaRPr lang="en-US" dirty="0"/>
          </a:p>
          <a:p>
            <a:r>
              <a:rPr lang="en-US" dirty="0" smtClean="0"/>
              <a:t>Nemica Kadel</a:t>
            </a:r>
            <a:endParaRPr lang="en-US" dirty="0"/>
          </a:p>
          <a:p>
            <a:r>
              <a:rPr lang="en-US" dirty="0" smtClean="0"/>
              <a:t>System Planning </a:t>
            </a:r>
            <a:r>
              <a:rPr lang="en-US" dirty="0" smtClean="0"/>
              <a:t>Engineer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September </a:t>
            </a:r>
            <a:r>
              <a:rPr lang="en-US" dirty="0" smtClean="0"/>
              <a:t>12, 2017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Reliability: Transmission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3290887" cy="5029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Generation and loads separated by physical distances connected by transmission lines</a:t>
            </a:r>
          </a:p>
          <a:p>
            <a:endParaRPr lang="en-US" sz="1800" dirty="0"/>
          </a:p>
          <a:p>
            <a:r>
              <a:rPr lang="en-US" sz="1800" dirty="0" smtClean="0"/>
              <a:t>Lines have ratings that cannot be exceeded</a:t>
            </a:r>
          </a:p>
          <a:p>
            <a:endParaRPr lang="en-US" sz="1800" dirty="0"/>
          </a:p>
          <a:p>
            <a:r>
              <a:rPr lang="en-US" sz="1800" dirty="0" smtClean="0"/>
              <a:t>ERCOT is responsible for adjusting generation levels to mitigate congestion on the transmission system</a:t>
            </a:r>
          </a:p>
          <a:p>
            <a:endParaRPr lang="en-US" sz="1800" dirty="0"/>
          </a:p>
        </p:txBody>
      </p:sp>
      <p:pic>
        <p:nvPicPr>
          <p:cNvPr id="6" name="Picture 3" descr="consumer_generator_nodes_ma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8086" y="1038223"/>
            <a:ext cx="539591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751637" y="2817811"/>
            <a:ext cx="520700" cy="1382712"/>
            <a:chOff x="5054997" y="3271838"/>
            <a:chExt cx="520303" cy="1382712"/>
          </a:xfrm>
        </p:grpSpPr>
        <p:sp>
          <p:nvSpPr>
            <p:cNvPr id="8" name="Freeform 7"/>
            <p:cNvSpPr/>
            <p:nvPr/>
          </p:nvSpPr>
          <p:spPr bwMode="auto">
            <a:xfrm>
              <a:off x="5116862" y="3271838"/>
              <a:ext cx="152284" cy="80962"/>
            </a:xfrm>
            <a:custGeom>
              <a:avLst/>
              <a:gdLst>
                <a:gd name="connsiteX0" fmla="*/ 0 w 152400"/>
                <a:gd name="connsiteY0" fmla="*/ 0 h 80962"/>
                <a:gd name="connsiteX1" fmla="*/ 69057 w 152400"/>
                <a:gd name="connsiteY1" fmla="*/ 52387 h 80962"/>
                <a:gd name="connsiteX2" fmla="*/ 152400 w 152400"/>
                <a:gd name="connsiteY2" fmla="*/ 80962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80962">
                  <a:moveTo>
                    <a:pt x="0" y="0"/>
                  </a:moveTo>
                  <a:cubicBezTo>
                    <a:pt x="21828" y="19446"/>
                    <a:pt x="43657" y="38893"/>
                    <a:pt x="69057" y="52387"/>
                  </a:cubicBezTo>
                  <a:cubicBezTo>
                    <a:pt x="94457" y="65881"/>
                    <a:pt x="123428" y="73421"/>
                    <a:pt x="152400" y="80962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072446" y="3292475"/>
              <a:ext cx="36485" cy="455613"/>
            </a:xfrm>
            <a:custGeom>
              <a:avLst/>
              <a:gdLst>
                <a:gd name="connsiteX0" fmla="*/ 0 w 36909"/>
                <a:gd name="connsiteY0" fmla="*/ 0 h 454819"/>
                <a:gd name="connsiteX1" fmla="*/ 30956 w 36909"/>
                <a:gd name="connsiteY1" fmla="*/ 276225 h 454819"/>
                <a:gd name="connsiteX2" fmla="*/ 35718 w 36909"/>
                <a:gd name="connsiteY2" fmla="*/ 454819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09" h="454819">
                  <a:moveTo>
                    <a:pt x="0" y="0"/>
                  </a:moveTo>
                  <a:cubicBezTo>
                    <a:pt x="12501" y="100211"/>
                    <a:pt x="25003" y="200422"/>
                    <a:pt x="30956" y="276225"/>
                  </a:cubicBezTo>
                  <a:cubicBezTo>
                    <a:pt x="36909" y="352028"/>
                    <a:pt x="36313" y="403423"/>
                    <a:pt x="35718" y="454819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5267560" y="3330575"/>
              <a:ext cx="195113" cy="123825"/>
            </a:xfrm>
            <a:custGeom>
              <a:avLst/>
              <a:gdLst>
                <a:gd name="connsiteX0" fmla="*/ 0 w 195263"/>
                <a:gd name="connsiteY0" fmla="*/ 24209 h 124222"/>
                <a:gd name="connsiteX1" fmla="*/ 109538 w 195263"/>
                <a:gd name="connsiteY1" fmla="*/ 397 h 124222"/>
                <a:gd name="connsiteX2" fmla="*/ 166688 w 195263"/>
                <a:gd name="connsiteY2" fmla="*/ 21828 h 124222"/>
                <a:gd name="connsiteX3" fmla="*/ 195263 w 195263"/>
                <a:gd name="connsiteY3" fmla="*/ 124222 h 12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24222">
                  <a:moveTo>
                    <a:pt x="0" y="24209"/>
                  </a:moveTo>
                  <a:cubicBezTo>
                    <a:pt x="40878" y="12501"/>
                    <a:pt x="81757" y="794"/>
                    <a:pt x="109538" y="397"/>
                  </a:cubicBezTo>
                  <a:cubicBezTo>
                    <a:pt x="137319" y="0"/>
                    <a:pt x="152401" y="1191"/>
                    <a:pt x="166688" y="21828"/>
                  </a:cubicBezTo>
                  <a:cubicBezTo>
                    <a:pt x="180975" y="42465"/>
                    <a:pt x="188119" y="83343"/>
                    <a:pt x="195263" y="124222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248524" y="3605213"/>
              <a:ext cx="130076" cy="38100"/>
            </a:xfrm>
            <a:custGeom>
              <a:avLst/>
              <a:gdLst>
                <a:gd name="connsiteX0" fmla="*/ 130969 w 130969"/>
                <a:gd name="connsiteY0" fmla="*/ 0 h 38100"/>
                <a:gd name="connsiteX1" fmla="*/ 59531 w 130969"/>
                <a:gd name="connsiteY1" fmla="*/ 9525 h 38100"/>
                <a:gd name="connsiteX2" fmla="*/ 0 w 130969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969" h="38100">
                  <a:moveTo>
                    <a:pt x="130969" y="0"/>
                  </a:moveTo>
                  <a:cubicBezTo>
                    <a:pt x="106164" y="1587"/>
                    <a:pt x="81359" y="3175"/>
                    <a:pt x="59531" y="9525"/>
                  </a:cubicBezTo>
                  <a:cubicBezTo>
                    <a:pt x="37703" y="15875"/>
                    <a:pt x="18851" y="26987"/>
                    <a:pt x="0" y="38100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381773" y="3443288"/>
              <a:ext cx="85660" cy="161925"/>
            </a:xfrm>
            <a:custGeom>
              <a:avLst/>
              <a:gdLst>
                <a:gd name="connsiteX0" fmla="*/ 80963 w 80963"/>
                <a:gd name="connsiteY0" fmla="*/ 0 h 147638"/>
                <a:gd name="connsiteX1" fmla="*/ 40481 w 80963"/>
                <a:gd name="connsiteY1" fmla="*/ 78581 h 147638"/>
                <a:gd name="connsiteX2" fmla="*/ 0 w 80963"/>
                <a:gd name="connsiteY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3" h="147638">
                  <a:moveTo>
                    <a:pt x="80963" y="0"/>
                  </a:moveTo>
                  <a:cubicBezTo>
                    <a:pt x="67469" y="26987"/>
                    <a:pt x="53975" y="53975"/>
                    <a:pt x="40481" y="78581"/>
                  </a:cubicBezTo>
                  <a:cubicBezTo>
                    <a:pt x="26987" y="103187"/>
                    <a:pt x="13493" y="125412"/>
                    <a:pt x="0" y="147638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377013" y="3606800"/>
              <a:ext cx="71384" cy="160338"/>
            </a:xfrm>
            <a:custGeom>
              <a:avLst/>
              <a:gdLst>
                <a:gd name="connsiteX0" fmla="*/ 0 w 71437"/>
                <a:gd name="connsiteY0" fmla="*/ 0 h 159544"/>
                <a:gd name="connsiteX1" fmla="*/ 23812 w 71437"/>
                <a:gd name="connsiteY1" fmla="*/ 100012 h 159544"/>
                <a:gd name="connsiteX2" fmla="*/ 71437 w 71437"/>
                <a:gd name="connsiteY2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7" h="159544">
                  <a:moveTo>
                    <a:pt x="0" y="0"/>
                  </a:moveTo>
                  <a:cubicBezTo>
                    <a:pt x="5953" y="36710"/>
                    <a:pt x="11906" y="73421"/>
                    <a:pt x="23812" y="100012"/>
                  </a:cubicBezTo>
                  <a:cubicBezTo>
                    <a:pt x="35718" y="126603"/>
                    <a:pt x="53577" y="143073"/>
                    <a:pt x="71437" y="159544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253283" y="3357563"/>
              <a:ext cx="14277" cy="287337"/>
            </a:xfrm>
            <a:custGeom>
              <a:avLst/>
              <a:gdLst>
                <a:gd name="connsiteX0" fmla="*/ 14287 w 14287"/>
                <a:gd name="connsiteY0" fmla="*/ 0 h 288131"/>
                <a:gd name="connsiteX1" fmla="*/ 2381 w 14287"/>
                <a:gd name="connsiteY1" fmla="*/ 195262 h 288131"/>
                <a:gd name="connsiteX2" fmla="*/ 0 w 14287"/>
                <a:gd name="connsiteY2" fmla="*/ 288131 h 2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" h="288131">
                  <a:moveTo>
                    <a:pt x="14287" y="0"/>
                  </a:moveTo>
                  <a:cubicBezTo>
                    <a:pt x="9524" y="73620"/>
                    <a:pt x="4762" y="147240"/>
                    <a:pt x="2381" y="195262"/>
                  </a:cubicBezTo>
                  <a:cubicBezTo>
                    <a:pt x="0" y="243284"/>
                    <a:pt x="0" y="265707"/>
                    <a:pt x="0" y="288131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083550" y="3771900"/>
              <a:ext cx="364847" cy="87313"/>
            </a:xfrm>
            <a:custGeom>
              <a:avLst/>
              <a:gdLst>
                <a:gd name="connsiteX0" fmla="*/ 0 w 364331"/>
                <a:gd name="connsiteY0" fmla="*/ 88106 h 88106"/>
                <a:gd name="connsiteX1" fmla="*/ 102394 w 364331"/>
                <a:gd name="connsiteY1" fmla="*/ 80963 h 88106"/>
                <a:gd name="connsiteX2" fmla="*/ 185737 w 364331"/>
                <a:gd name="connsiteY2" fmla="*/ 69056 h 88106"/>
                <a:gd name="connsiteX3" fmla="*/ 185737 w 364331"/>
                <a:gd name="connsiteY3" fmla="*/ 69056 h 88106"/>
                <a:gd name="connsiteX4" fmla="*/ 273844 w 364331"/>
                <a:gd name="connsiteY4" fmla="*/ 45244 h 88106"/>
                <a:gd name="connsiteX5" fmla="*/ 364331 w 364331"/>
                <a:gd name="connsiteY5" fmla="*/ 0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331" h="88106">
                  <a:moveTo>
                    <a:pt x="0" y="88106"/>
                  </a:moveTo>
                  <a:cubicBezTo>
                    <a:pt x="35719" y="86122"/>
                    <a:pt x="71438" y="84138"/>
                    <a:pt x="102394" y="80963"/>
                  </a:cubicBezTo>
                  <a:cubicBezTo>
                    <a:pt x="133350" y="77788"/>
                    <a:pt x="185737" y="69056"/>
                    <a:pt x="185737" y="69056"/>
                  </a:cubicBezTo>
                  <a:lnTo>
                    <a:pt x="185737" y="69056"/>
                  </a:lnTo>
                  <a:cubicBezTo>
                    <a:pt x="200421" y="65087"/>
                    <a:pt x="244078" y="56753"/>
                    <a:pt x="273844" y="45244"/>
                  </a:cubicBezTo>
                  <a:cubicBezTo>
                    <a:pt x="303610" y="33735"/>
                    <a:pt x="333970" y="16867"/>
                    <a:pt x="364331" y="0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246938" y="3643313"/>
              <a:ext cx="25381" cy="196850"/>
            </a:xfrm>
            <a:custGeom>
              <a:avLst/>
              <a:gdLst>
                <a:gd name="connsiteX0" fmla="*/ 5557 w 24607"/>
                <a:gd name="connsiteY0" fmla="*/ 0 h 197643"/>
                <a:gd name="connsiteX1" fmla="*/ 3175 w 24607"/>
                <a:gd name="connsiteY1" fmla="*/ 88106 h 197643"/>
                <a:gd name="connsiteX2" fmla="*/ 24607 w 24607"/>
                <a:gd name="connsiteY2" fmla="*/ 197643 h 1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07" h="197643">
                  <a:moveTo>
                    <a:pt x="5557" y="0"/>
                  </a:moveTo>
                  <a:cubicBezTo>
                    <a:pt x="2778" y="27582"/>
                    <a:pt x="0" y="55165"/>
                    <a:pt x="3175" y="88106"/>
                  </a:cubicBezTo>
                  <a:cubicBezTo>
                    <a:pt x="6350" y="121047"/>
                    <a:pt x="15478" y="159345"/>
                    <a:pt x="24607" y="197643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445224" y="3759200"/>
              <a:ext cx="65037" cy="104775"/>
            </a:xfrm>
            <a:custGeom>
              <a:avLst/>
              <a:gdLst>
                <a:gd name="connsiteX0" fmla="*/ 0 w 66675"/>
                <a:gd name="connsiteY0" fmla="*/ 0 h 92869"/>
                <a:gd name="connsiteX1" fmla="*/ 66675 w 66675"/>
                <a:gd name="connsiteY1" fmla="*/ 92869 h 9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 h="92869">
                  <a:moveTo>
                    <a:pt x="0" y="0"/>
                  </a:moveTo>
                  <a:lnTo>
                    <a:pt x="66675" y="92869"/>
                  </a:ln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397636" y="3863975"/>
              <a:ext cx="115799" cy="98425"/>
            </a:xfrm>
            <a:custGeom>
              <a:avLst/>
              <a:gdLst>
                <a:gd name="connsiteX0" fmla="*/ 88106 w 88106"/>
                <a:gd name="connsiteY0" fmla="*/ 0 h 66675"/>
                <a:gd name="connsiteX1" fmla="*/ 0 w 88106"/>
                <a:gd name="connsiteY1" fmla="*/ 66675 h 66675"/>
                <a:gd name="connsiteX0" fmla="*/ 116941 w 116941"/>
                <a:gd name="connsiteY0" fmla="*/ 0 h 97631"/>
                <a:gd name="connsiteX1" fmla="*/ 0 w 116941"/>
                <a:gd name="connsiteY1" fmla="*/ 97631 h 97631"/>
                <a:gd name="connsiteX0" fmla="*/ 116941 w 116941"/>
                <a:gd name="connsiteY0" fmla="*/ 0 h 97631"/>
                <a:gd name="connsiteX1" fmla="*/ 0 w 116941"/>
                <a:gd name="connsiteY1" fmla="*/ 97631 h 97631"/>
                <a:gd name="connsiteX0" fmla="*/ 116941 w 116941"/>
                <a:gd name="connsiteY0" fmla="*/ 0 h 97631"/>
                <a:gd name="connsiteX1" fmla="*/ 0 w 116941"/>
                <a:gd name="connsiteY1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941" h="97631">
                  <a:moveTo>
                    <a:pt x="116941" y="0"/>
                  </a:moveTo>
                  <a:lnTo>
                    <a:pt x="0" y="97631"/>
                  </a:ln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105758" y="3643313"/>
              <a:ext cx="142766" cy="106362"/>
            </a:xfrm>
            <a:custGeom>
              <a:avLst/>
              <a:gdLst>
                <a:gd name="connsiteX0" fmla="*/ 142875 w 142875"/>
                <a:gd name="connsiteY0" fmla="*/ 0 h 107156"/>
                <a:gd name="connsiteX1" fmla="*/ 73819 w 142875"/>
                <a:gd name="connsiteY1" fmla="*/ 40481 h 107156"/>
                <a:gd name="connsiteX2" fmla="*/ 0 w 142875"/>
                <a:gd name="connsiteY2" fmla="*/ 107156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07156">
                  <a:moveTo>
                    <a:pt x="142875" y="0"/>
                  </a:moveTo>
                  <a:cubicBezTo>
                    <a:pt x="120253" y="11311"/>
                    <a:pt x="97631" y="22622"/>
                    <a:pt x="73819" y="40481"/>
                  </a:cubicBezTo>
                  <a:cubicBezTo>
                    <a:pt x="50007" y="58340"/>
                    <a:pt x="0" y="107156"/>
                    <a:pt x="0" y="107156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085136" y="3749675"/>
              <a:ext cx="22208" cy="107950"/>
            </a:xfrm>
            <a:custGeom>
              <a:avLst/>
              <a:gdLst>
                <a:gd name="connsiteX0" fmla="*/ 21431 w 21431"/>
                <a:gd name="connsiteY0" fmla="*/ 0 h 107156"/>
                <a:gd name="connsiteX1" fmla="*/ 9525 w 21431"/>
                <a:gd name="connsiteY1" fmla="*/ 57150 h 107156"/>
                <a:gd name="connsiteX2" fmla="*/ 0 w 21431"/>
                <a:gd name="connsiteY2" fmla="*/ 107156 h 107156"/>
                <a:gd name="connsiteX0" fmla="*/ 21431 w 21431"/>
                <a:gd name="connsiteY0" fmla="*/ 0 h 107156"/>
                <a:gd name="connsiteX1" fmla="*/ 9525 w 21431"/>
                <a:gd name="connsiteY1" fmla="*/ 57150 h 107156"/>
                <a:gd name="connsiteX2" fmla="*/ 0 w 21431"/>
                <a:gd name="connsiteY2" fmla="*/ 107156 h 107156"/>
                <a:gd name="connsiteX0" fmla="*/ 21431 w 21431"/>
                <a:gd name="connsiteY0" fmla="*/ 0 h 107156"/>
                <a:gd name="connsiteX1" fmla="*/ 9525 w 21431"/>
                <a:gd name="connsiteY1" fmla="*/ 57150 h 107156"/>
                <a:gd name="connsiteX2" fmla="*/ 0 w 21431"/>
                <a:gd name="connsiteY2" fmla="*/ 107156 h 107156"/>
                <a:gd name="connsiteX0" fmla="*/ 21431 w 21431"/>
                <a:gd name="connsiteY0" fmla="*/ 0 h 107156"/>
                <a:gd name="connsiteX1" fmla="*/ 9525 w 21431"/>
                <a:gd name="connsiteY1" fmla="*/ 57150 h 107156"/>
                <a:gd name="connsiteX2" fmla="*/ 0 w 21431"/>
                <a:gd name="connsiteY2" fmla="*/ 107156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31" h="107156">
                  <a:moveTo>
                    <a:pt x="21431" y="0"/>
                  </a:moveTo>
                  <a:cubicBezTo>
                    <a:pt x="17264" y="19645"/>
                    <a:pt x="13097" y="39291"/>
                    <a:pt x="9525" y="57150"/>
                  </a:cubicBezTo>
                  <a:cubicBezTo>
                    <a:pt x="5953" y="75009"/>
                    <a:pt x="16754" y="100678"/>
                    <a:pt x="0" y="107156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5272318" y="3844925"/>
              <a:ext cx="19035" cy="112713"/>
            </a:xfrm>
            <a:custGeom>
              <a:avLst/>
              <a:gdLst>
                <a:gd name="connsiteX0" fmla="*/ 0 w 19050"/>
                <a:gd name="connsiteY0" fmla="*/ 0 h 111919"/>
                <a:gd name="connsiteX1" fmla="*/ 11906 w 19050"/>
                <a:gd name="connsiteY1" fmla="*/ 69056 h 111919"/>
                <a:gd name="connsiteX2" fmla="*/ 19050 w 19050"/>
                <a:gd name="connsiteY2" fmla="*/ 111919 h 11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11919">
                  <a:moveTo>
                    <a:pt x="0" y="0"/>
                  </a:moveTo>
                  <a:cubicBezTo>
                    <a:pt x="4365" y="25201"/>
                    <a:pt x="8731" y="50403"/>
                    <a:pt x="11906" y="69056"/>
                  </a:cubicBezTo>
                  <a:cubicBezTo>
                    <a:pt x="15081" y="87709"/>
                    <a:pt x="17065" y="99814"/>
                    <a:pt x="19050" y="111919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5067687" y="3862388"/>
              <a:ext cx="25381" cy="109537"/>
            </a:xfrm>
            <a:custGeom>
              <a:avLst/>
              <a:gdLst>
                <a:gd name="connsiteX0" fmla="*/ 26194 w 26194"/>
                <a:gd name="connsiteY0" fmla="*/ 0 h 109537"/>
                <a:gd name="connsiteX1" fmla="*/ 11906 w 26194"/>
                <a:gd name="connsiteY1" fmla="*/ 50006 h 109537"/>
                <a:gd name="connsiteX2" fmla="*/ 0 w 26194"/>
                <a:gd name="connsiteY2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94" h="109537">
                  <a:moveTo>
                    <a:pt x="26194" y="0"/>
                  </a:moveTo>
                  <a:cubicBezTo>
                    <a:pt x="21233" y="15875"/>
                    <a:pt x="16272" y="31750"/>
                    <a:pt x="11906" y="50006"/>
                  </a:cubicBezTo>
                  <a:cubicBezTo>
                    <a:pt x="7540" y="68262"/>
                    <a:pt x="3770" y="88899"/>
                    <a:pt x="0" y="109537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5058170" y="3962400"/>
              <a:ext cx="230011" cy="11113"/>
            </a:xfrm>
            <a:custGeom>
              <a:avLst/>
              <a:gdLst>
                <a:gd name="connsiteX0" fmla="*/ 0 w 230981"/>
                <a:gd name="connsiteY0" fmla="*/ 11906 h 11906"/>
                <a:gd name="connsiteX1" fmla="*/ 152400 w 230981"/>
                <a:gd name="connsiteY1" fmla="*/ 2381 h 11906"/>
                <a:gd name="connsiteX2" fmla="*/ 230981 w 230981"/>
                <a:gd name="connsiteY2" fmla="*/ 0 h 1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981" h="11906">
                  <a:moveTo>
                    <a:pt x="0" y="11906"/>
                  </a:moveTo>
                  <a:lnTo>
                    <a:pt x="152400" y="2381"/>
                  </a:lnTo>
                  <a:cubicBezTo>
                    <a:pt x="190897" y="397"/>
                    <a:pt x="210939" y="198"/>
                    <a:pt x="230981" y="0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5288181" y="3957638"/>
              <a:ext cx="115800" cy="4762"/>
            </a:xfrm>
            <a:custGeom>
              <a:avLst/>
              <a:gdLst>
                <a:gd name="connsiteX0" fmla="*/ 0 w 71438"/>
                <a:gd name="connsiteY0" fmla="*/ 4762 h 4762"/>
                <a:gd name="connsiteX1" fmla="*/ 71438 w 71438"/>
                <a:gd name="connsiteY1" fmla="*/ 0 h 4762"/>
                <a:gd name="connsiteX0" fmla="*/ 0 w 116684"/>
                <a:gd name="connsiteY0" fmla="*/ 4762 h 4762"/>
                <a:gd name="connsiteX1" fmla="*/ 116684 w 116684"/>
                <a:gd name="connsiteY1" fmla="*/ 0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684" h="4762">
                  <a:moveTo>
                    <a:pt x="0" y="4762"/>
                  </a:moveTo>
                  <a:lnTo>
                    <a:pt x="116684" y="0"/>
                  </a:ln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402394" y="3959225"/>
              <a:ext cx="52348" cy="119063"/>
            </a:xfrm>
            <a:custGeom>
              <a:avLst/>
              <a:gdLst>
                <a:gd name="connsiteX0" fmla="*/ 0 w 52388"/>
                <a:gd name="connsiteY0" fmla="*/ 0 h 119062"/>
                <a:gd name="connsiteX1" fmla="*/ 16669 w 52388"/>
                <a:gd name="connsiteY1" fmla="*/ 64294 h 119062"/>
                <a:gd name="connsiteX2" fmla="*/ 52388 w 52388"/>
                <a:gd name="connsiteY2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88" h="119062">
                  <a:moveTo>
                    <a:pt x="0" y="0"/>
                  </a:moveTo>
                  <a:cubicBezTo>
                    <a:pt x="3969" y="22225"/>
                    <a:pt x="7938" y="44450"/>
                    <a:pt x="16669" y="64294"/>
                  </a:cubicBezTo>
                  <a:cubicBezTo>
                    <a:pt x="25400" y="84138"/>
                    <a:pt x="46435" y="109934"/>
                    <a:pt x="52388" y="119062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92813" y="3838575"/>
              <a:ext cx="61865" cy="95250"/>
            </a:xfrm>
            <a:custGeom>
              <a:avLst/>
              <a:gdLst>
                <a:gd name="connsiteX0" fmla="*/ 0 w 33337"/>
                <a:gd name="connsiteY0" fmla="*/ 0 h 64294"/>
                <a:gd name="connsiteX1" fmla="*/ 33337 w 33337"/>
                <a:gd name="connsiteY1" fmla="*/ 64294 h 64294"/>
                <a:gd name="connsiteX0" fmla="*/ 0 w 33337"/>
                <a:gd name="connsiteY0" fmla="*/ 0 h 64294"/>
                <a:gd name="connsiteX1" fmla="*/ 33337 w 33337"/>
                <a:gd name="connsiteY1" fmla="*/ 64294 h 64294"/>
                <a:gd name="connsiteX0" fmla="*/ 0 w 61912"/>
                <a:gd name="connsiteY0" fmla="*/ 0 h 95250"/>
                <a:gd name="connsiteX1" fmla="*/ 61912 w 61912"/>
                <a:gd name="connsiteY1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95250">
                  <a:moveTo>
                    <a:pt x="0" y="0"/>
                  </a:moveTo>
                  <a:lnTo>
                    <a:pt x="61912" y="95250"/>
                  </a:ln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413498" y="3930650"/>
              <a:ext cx="139593" cy="17463"/>
            </a:xfrm>
            <a:custGeom>
              <a:avLst/>
              <a:gdLst>
                <a:gd name="connsiteX0" fmla="*/ 0 w 128587"/>
                <a:gd name="connsiteY0" fmla="*/ 16669 h 16669"/>
                <a:gd name="connsiteX1" fmla="*/ 69056 w 128587"/>
                <a:gd name="connsiteY1" fmla="*/ 9525 h 16669"/>
                <a:gd name="connsiteX2" fmla="*/ 128587 w 128587"/>
                <a:gd name="connsiteY2" fmla="*/ 0 h 16669"/>
                <a:gd name="connsiteX0" fmla="*/ 11509 w 140096"/>
                <a:gd name="connsiteY0" fmla="*/ 16669 h 16669"/>
                <a:gd name="connsiteX1" fmla="*/ 11509 w 140096"/>
                <a:gd name="connsiteY1" fmla="*/ 14287 h 16669"/>
                <a:gd name="connsiteX2" fmla="*/ 80565 w 140096"/>
                <a:gd name="connsiteY2" fmla="*/ 9525 h 16669"/>
                <a:gd name="connsiteX3" fmla="*/ 140096 w 140096"/>
                <a:gd name="connsiteY3" fmla="*/ 0 h 1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96" h="16669">
                  <a:moveTo>
                    <a:pt x="11509" y="16669"/>
                  </a:moveTo>
                  <a:cubicBezTo>
                    <a:pt x="11509" y="16272"/>
                    <a:pt x="0" y="15478"/>
                    <a:pt x="11509" y="14287"/>
                  </a:cubicBezTo>
                  <a:cubicBezTo>
                    <a:pt x="23018" y="13096"/>
                    <a:pt x="59134" y="11906"/>
                    <a:pt x="80565" y="9525"/>
                  </a:cubicBezTo>
                  <a:cubicBezTo>
                    <a:pt x="101996" y="7144"/>
                    <a:pt x="130174" y="1588"/>
                    <a:pt x="140096" y="0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510262" y="3929063"/>
              <a:ext cx="65038" cy="701675"/>
            </a:xfrm>
            <a:custGeom>
              <a:avLst/>
              <a:gdLst>
                <a:gd name="connsiteX0" fmla="*/ 40481 w 65087"/>
                <a:gd name="connsiteY0" fmla="*/ 0 h 702468"/>
                <a:gd name="connsiteX1" fmla="*/ 47625 w 65087"/>
                <a:gd name="connsiteY1" fmla="*/ 54768 h 702468"/>
                <a:gd name="connsiteX2" fmla="*/ 59531 w 65087"/>
                <a:gd name="connsiteY2" fmla="*/ 133350 h 702468"/>
                <a:gd name="connsiteX3" fmla="*/ 64293 w 65087"/>
                <a:gd name="connsiteY3" fmla="*/ 214312 h 702468"/>
                <a:gd name="connsiteX4" fmla="*/ 54768 w 65087"/>
                <a:gd name="connsiteY4" fmla="*/ 297656 h 702468"/>
                <a:gd name="connsiteX5" fmla="*/ 33337 w 65087"/>
                <a:gd name="connsiteY5" fmla="*/ 388143 h 702468"/>
                <a:gd name="connsiteX6" fmla="*/ 11906 w 65087"/>
                <a:gd name="connsiteY6" fmla="*/ 492918 h 702468"/>
                <a:gd name="connsiteX7" fmla="*/ 7143 w 65087"/>
                <a:gd name="connsiteY7" fmla="*/ 571500 h 702468"/>
                <a:gd name="connsiteX8" fmla="*/ 4762 w 65087"/>
                <a:gd name="connsiteY8" fmla="*/ 628650 h 702468"/>
                <a:gd name="connsiteX9" fmla="*/ 0 w 65087"/>
                <a:gd name="connsiteY9" fmla="*/ 702468 h 70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087" h="702468">
                  <a:moveTo>
                    <a:pt x="40481" y="0"/>
                  </a:moveTo>
                  <a:cubicBezTo>
                    <a:pt x="42465" y="16271"/>
                    <a:pt x="44450" y="32543"/>
                    <a:pt x="47625" y="54768"/>
                  </a:cubicBezTo>
                  <a:cubicBezTo>
                    <a:pt x="50800" y="76993"/>
                    <a:pt x="56753" y="106759"/>
                    <a:pt x="59531" y="133350"/>
                  </a:cubicBezTo>
                  <a:cubicBezTo>
                    <a:pt x="62309" y="159941"/>
                    <a:pt x="65087" y="186928"/>
                    <a:pt x="64293" y="214312"/>
                  </a:cubicBezTo>
                  <a:cubicBezTo>
                    <a:pt x="63499" y="241696"/>
                    <a:pt x="59927" y="268684"/>
                    <a:pt x="54768" y="297656"/>
                  </a:cubicBezTo>
                  <a:cubicBezTo>
                    <a:pt x="49609" y="326628"/>
                    <a:pt x="40481" y="355599"/>
                    <a:pt x="33337" y="388143"/>
                  </a:cubicBezTo>
                  <a:cubicBezTo>
                    <a:pt x="26193" y="420687"/>
                    <a:pt x="16272" y="462359"/>
                    <a:pt x="11906" y="492918"/>
                  </a:cubicBezTo>
                  <a:cubicBezTo>
                    <a:pt x="7540" y="523477"/>
                    <a:pt x="8334" y="548878"/>
                    <a:pt x="7143" y="571500"/>
                  </a:cubicBezTo>
                  <a:cubicBezTo>
                    <a:pt x="5952" y="594122"/>
                    <a:pt x="5952" y="606822"/>
                    <a:pt x="4762" y="628650"/>
                  </a:cubicBezTo>
                  <a:cubicBezTo>
                    <a:pt x="3572" y="650478"/>
                    <a:pt x="794" y="690165"/>
                    <a:pt x="0" y="702468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319907" y="4062413"/>
              <a:ext cx="249048" cy="123825"/>
            </a:xfrm>
            <a:custGeom>
              <a:avLst/>
              <a:gdLst>
                <a:gd name="connsiteX0" fmla="*/ 0 w 250031"/>
                <a:gd name="connsiteY0" fmla="*/ 123825 h 123825"/>
                <a:gd name="connsiteX1" fmla="*/ 76200 w 250031"/>
                <a:gd name="connsiteY1" fmla="*/ 59531 h 123825"/>
                <a:gd name="connsiteX2" fmla="*/ 135731 w 250031"/>
                <a:gd name="connsiteY2" fmla="*/ 14287 h 123825"/>
                <a:gd name="connsiteX3" fmla="*/ 197643 w 250031"/>
                <a:gd name="connsiteY3" fmla="*/ 7143 h 123825"/>
                <a:gd name="connsiteX4" fmla="*/ 250031 w 250031"/>
                <a:gd name="connsiteY4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23825">
                  <a:moveTo>
                    <a:pt x="0" y="123825"/>
                  </a:moveTo>
                  <a:cubicBezTo>
                    <a:pt x="26789" y="100806"/>
                    <a:pt x="53578" y="77787"/>
                    <a:pt x="76200" y="59531"/>
                  </a:cubicBezTo>
                  <a:cubicBezTo>
                    <a:pt x="98822" y="41275"/>
                    <a:pt x="115491" y="23018"/>
                    <a:pt x="135731" y="14287"/>
                  </a:cubicBezTo>
                  <a:cubicBezTo>
                    <a:pt x="155972" y="5556"/>
                    <a:pt x="178593" y="9524"/>
                    <a:pt x="197643" y="7143"/>
                  </a:cubicBezTo>
                  <a:cubicBezTo>
                    <a:pt x="216693" y="4762"/>
                    <a:pt x="241697" y="794"/>
                    <a:pt x="250031" y="0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054997" y="3976688"/>
              <a:ext cx="426711" cy="677862"/>
            </a:xfrm>
            <a:custGeom>
              <a:avLst/>
              <a:gdLst>
                <a:gd name="connsiteX0" fmla="*/ 9922 w 426641"/>
                <a:gd name="connsiteY0" fmla="*/ 0 h 677862"/>
                <a:gd name="connsiteX1" fmla="*/ 5159 w 426641"/>
                <a:gd name="connsiteY1" fmla="*/ 61912 h 677862"/>
                <a:gd name="connsiteX2" fmla="*/ 40878 w 426641"/>
                <a:gd name="connsiteY2" fmla="*/ 135731 h 677862"/>
                <a:gd name="connsiteX3" fmla="*/ 98028 w 426641"/>
                <a:gd name="connsiteY3" fmla="*/ 214312 h 677862"/>
                <a:gd name="connsiteX4" fmla="*/ 155178 w 426641"/>
                <a:gd name="connsiteY4" fmla="*/ 307181 h 677862"/>
                <a:gd name="connsiteX5" fmla="*/ 205184 w 426641"/>
                <a:gd name="connsiteY5" fmla="*/ 381000 h 677862"/>
                <a:gd name="connsiteX6" fmla="*/ 245666 w 426641"/>
                <a:gd name="connsiteY6" fmla="*/ 466725 h 677862"/>
                <a:gd name="connsiteX7" fmla="*/ 271859 w 426641"/>
                <a:gd name="connsiteY7" fmla="*/ 550068 h 677862"/>
                <a:gd name="connsiteX8" fmla="*/ 321866 w 426641"/>
                <a:gd name="connsiteY8" fmla="*/ 621506 h 677862"/>
                <a:gd name="connsiteX9" fmla="*/ 386159 w 426641"/>
                <a:gd name="connsiteY9" fmla="*/ 669131 h 677862"/>
                <a:gd name="connsiteX10" fmla="*/ 426641 w 426641"/>
                <a:gd name="connsiteY10" fmla="*/ 673893 h 67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641" h="677862">
                  <a:moveTo>
                    <a:pt x="9922" y="0"/>
                  </a:moveTo>
                  <a:cubicBezTo>
                    <a:pt x="4961" y="19645"/>
                    <a:pt x="0" y="39290"/>
                    <a:pt x="5159" y="61912"/>
                  </a:cubicBezTo>
                  <a:cubicBezTo>
                    <a:pt x="10318" y="84534"/>
                    <a:pt x="25400" y="110331"/>
                    <a:pt x="40878" y="135731"/>
                  </a:cubicBezTo>
                  <a:cubicBezTo>
                    <a:pt x="56356" y="161131"/>
                    <a:pt x="78978" y="185737"/>
                    <a:pt x="98028" y="214312"/>
                  </a:cubicBezTo>
                  <a:cubicBezTo>
                    <a:pt x="117078" y="242887"/>
                    <a:pt x="137319" y="279400"/>
                    <a:pt x="155178" y="307181"/>
                  </a:cubicBezTo>
                  <a:cubicBezTo>
                    <a:pt x="173037" y="334962"/>
                    <a:pt x="190103" y="354409"/>
                    <a:pt x="205184" y="381000"/>
                  </a:cubicBezTo>
                  <a:cubicBezTo>
                    <a:pt x="220265" y="407591"/>
                    <a:pt x="234554" y="438547"/>
                    <a:pt x="245666" y="466725"/>
                  </a:cubicBezTo>
                  <a:cubicBezTo>
                    <a:pt x="256778" y="494903"/>
                    <a:pt x="259159" y="524271"/>
                    <a:pt x="271859" y="550068"/>
                  </a:cubicBezTo>
                  <a:cubicBezTo>
                    <a:pt x="284559" y="575865"/>
                    <a:pt x="302816" y="601662"/>
                    <a:pt x="321866" y="621506"/>
                  </a:cubicBezTo>
                  <a:cubicBezTo>
                    <a:pt x="340916" y="641350"/>
                    <a:pt x="368697" y="660400"/>
                    <a:pt x="386159" y="669131"/>
                  </a:cubicBezTo>
                  <a:cubicBezTo>
                    <a:pt x="403621" y="677862"/>
                    <a:pt x="419894" y="673099"/>
                    <a:pt x="426641" y="673893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291354" y="3963988"/>
              <a:ext cx="31726" cy="447675"/>
            </a:xfrm>
            <a:custGeom>
              <a:avLst/>
              <a:gdLst>
                <a:gd name="connsiteX0" fmla="*/ 2381 w 31353"/>
                <a:gd name="connsiteY0" fmla="*/ 0 h 447278"/>
                <a:gd name="connsiteX1" fmla="*/ 21431 w 31353"/>
                <a:gd name="connsiteY1" fmla="*/ 80963 h 447278"/>
                <a:gd name="connsiteX2" fmla="*/ 30956 w 31353"/>
                <a:gd name="connsiteY2" fmla="*/ 240507 h 447278"/>
                <a:gd name="connsiteX3" fmla="*/ 19050 w 31353"/>
                <a:gd name="connsiteY3" fmla="*/ 388144 h 447278"/>
                <a:gd name="connsiteX4" fmla="*/ 4762 w 31353"/>
                <a:gd name="connsiteY4" fmla="*/ 438150 h 447278"/>
                <a:gd name="connsiteX5" fmla="*/ 0 w 31353"/>
                <a:gd name="connsiteY5" fmla="*/ 442913 h 44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53" h="447278">
                  <a:moveTo>
                    <a:pt x="2381" y="0"/>
                  </a:moveTo>
                  <a:cubicBezTo>
                    <a:pt x="9525" y="20439"/>
                    <a:pt x="16669" y="40879"/>
                    <a:pt x="21431" y="80963"/>
                  </a:cubicBezTo>
                  <a:cubicBezTo>
                    <a:pt x="26193" y="121047"/>
                    <a:pt x="31353" y="189310"/>
                    <a:pt x="30956" y="240507"/>
                  </a:cubicBezTo>
                  <a:cubicBezTo>
                    <a:pt x="30559" y="291704"/>
                    <a:pt x="23416" y="355204"/>
                    <a:pt x="19050" y="388144"/>
                  </a:cubicBezTo>
                  <a:cubicBezTo>
                    <a:pt x="14684" y="421084"/>
                    <a:pt x="7937" y="429022"/>
                    <a:pt x="4762" y="438150"/>
                  </a:cubicBezTo>
                  <a:cubicBezTo>
                    <a:pt x="1587" y="447278"/>
                    <a:pt x="0" y="442913"/>
                    <a:pt x="0" y="442913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150174" y="4192588"/>
              <a:ext cx="414021" cy="33337"/>
            </a:xfrm>
            <a:custGeom>
              <a:avLst/>
              <a:gdLst>
                <a:gd name="connsiteX0" fmla="*/ 0 w 414337"/>
                <a:gd name="connsiteY0" fmla="*/ 3969 h 33338"/>
                <a:gd name="connsiteX1" fmla="*/ 78581 w 414337"/>
                <a:gd name="connsiteY1" fmla="*/ 1587 h 33338"/>
                <a:gd name="connsiteX2" fmla="*/ 164306 w 414337"/>
                <a:gd name="connsiteY2" fmla="*/ 13494 h 33338"/>
                <a:gd name="connsiteX3" fmla="*/ 242887 w 414337"/>
                <a:gd name="connsiteY3" fmla="*/ 27781 h 33338"/>
                <a:gd name="connsiteX4" fmla="*/ 328612 w 414337"/>
                <a:gd name="connsiteY4" fmla="*/ 32544 h 33338"/>
                <a:gd name="connsiteX5" fmla="*/ 414337 w 414337"/>
                <a:gd name="connsiteY5" fmla="*/ 32544 h 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37" h="33338">
                  <a:moveTo>
                    <a:pt x="0" y="3969"/>
                  </a:moveTo>
                  <a:cubicBezTo>
                    <a:pt x="25598" y="1984"/>
                    <a:pt x="51197" y="0"/>
                    <a:pt x="78581" y="1587"/>
                  </a:cubicBezTo>
                  <a:cubicBezTo>
                    <a:pt x="105965" y="3174"/>
                    <a:pt x="136922" y="9128"/>
                    <a:pt x="164306" y="13494"/>
                  </a:cubicBezTo>
                  <a:cubicBezTo>
                    <a:pt x="191690" y="17860"/>
                    <a:pt x="215503" y="24606"/>
                    <a:pt x="242887" y="27781"/>
                  </a:cubicBezTo>
                  <a:cubicBezTo>
                    <a:pt x="270271" y="30956"/>
                    <a:pt x="300037" y="31750"/>
                    <a:pt x="328612" y="32544"/>
                  </a:cubicBezTo>
                  <a:cubicBezTo>
                    <a:pt x="357187" y="33338"/>
                    <a:pt x="414337" y="32544"/>
                    <a:pt x="414337" y="32544"/>
                  </a:cubicBez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5286595" y="4411663"/>
              <a:ext cx="237943" cy="7937"/>
            </a:xfrm>
            <a:custGeom>
              <a:avLst/>
              <a:gdLst>
                <a:gd name="connsiteX0" fmla="*/ 0 w 238125"/>
                <a:gd name="connsiteY0" fmla="*/ 0 h 7144"/>
                <a:gd name="connsiteX1" fmla="*/ 119063 w 238125"/>
                <a:gd name="connsiteY1" fmla="*/ 7144 h 7144"/>
                <a:gd name="connsiteX2" fmla="*/ 238125 w 238125"/>
                <a:gd name="connsiteY2" fmla="*/ 4763 h 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7144">
                  <a:moveTo>
                    <a:pt x="0" y="0"/>
                  </a:moveTo>
                  <a:cubicBezTo>
                    <a:pt x="39688" y="3175"/>
                    <a:pt x="119063" y="7144"/>
                    <a:pt x="119063" y="7144"/>
                  </a:cubicBezTo>
                  <a:lnTo>
                    <a:pt x="238125" y="4763"/>
                  </a:lnTo>
                </a:path>
              </a:pathLst>
            </a:cu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8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751637" y="2817811"/>
            <a:ext cx="520700" cy="1382712"/>
            <a:chOff x="5054997" y="3271838"/>
            <a:chExt cx="520303" cy="1382712"/>
          </a:xfrm>
        </p:grpSpPr>
        <p:sp>
          <p:nvSpPr>
            <p:cNvPr id="35" name="Freeform 34"/>
            <p:cNvSpPr/>
            <p:nvPr/>
          </p:nvSpPr>
          <p:spPr bwMode="auto">
            <a:xfrm>
              <a:off x="5116862" y="3271838"/>
              <a:ext cx="152284" cy="80962"/>
            </a:xfrm>
            <a:custGeom>
              <a:avLst/>
              <a:gdLst>
                <a:gd name="connsiteX0" fmla="*/ 0 w 152400"/>
                <a:gd name="connsiteY0" fmla="*/ 0 h 80962"/>
                <a:gd name="connsiteX1" fmla="*/ 69057 w 152400"/>
                <a:gd name="connsiteY1" fmla="*/ 52387 h 80962"/>
                <a:gd name="connsiteX2" fmla="*/ 152400 w 152400"/>
                <a:gd name="connsiteY2" fmla="*/ 80962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80962">
                  <a:moveTo>
                    <a:pt x="0" y="0"/>
                  </a:moveTo>
                  <a:cubicBezTo>
                    <a:pt x="21828" y="19446"/>
                    <a:pt x="43657" y="38893"/>
                    <a:pt x="69057" y="52387"/>
                  </a:cubicBezTo>
                  <a:cubicBezTo>
                    <a:pt x="94457" y="65881"/>
                    <a:pt x="123428" y="73421"/>
                    <a:pt x="152400" y="80962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5072446" y="3292475"/>
              <a:ext cx="36485" cy="455613"/>
            </a:xfrm>
            <a:custGeom>
              <a:avLst/>
              <a:gdLst>
                <a:gd name="connsiteX0" fmla="*/ 0 w 36909"/>
                <a:gd name="connsiteY0" fmla="*/ 0 h 454819"/>
                <a:gd name="connsiteX1" fmla="*/ 30956 w 36909"/>
                <a:gd name="connsiteY1" fmla="*/ 276225 h 454819"/>
                <a:gd name="connsiteX2" fmla="*/ 35718 w 36909"/>
                <a:gd name="connsiteY2" fmla="*/ 454819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09" h="454819">
                  <a:moveTo>
                    <a:pt x="0" y="0"/>
                  </a:moveTo>
                  <a:cubicBezTo>
                    <a:pt x="12501" y="100211"/>
                    <a:pt x="25003" y="200422"/>
                    <a:pt x="30956" y="276225"/>
                  </a:cubicBezTo>
                  <a:cubicBezTo>
                    <a:pt x="36909" y="352028"/>
                    <a:pt x="36313" y="403423"/>
                    <a:pt x="35718" y="454819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5267560" y="3330575"/>
              <a:ext cx="195113" cy="123825"/>
            </a:xfrm>
            <a:custGeom>
              <a:avLst/>
              <a:gdLst>
                <a:gd name="connsiteX0" fmla="*/ 0 w 195263"/>
                <a:gd name="connsiteY0" fmla="*/ 24209 h 124222"/>
                <a:gd name="connsiteX1" fmla="*/ 109538 w 195263"/>
                <a:gd name="connsiteY1" fmla="*/ 397 h 124222"/>
                <a:gd name="connsiteX2" fmla="*/ 166688 w 195263"/>
                <a:gd name="connsiteY2" fmla="*/ 21828 h 124222"/>
                <a:gd name="connsiteX3" fmla="*/ 195263 w 195263"/>
                <a:gd name="connsiteY3" fmla="*/ 124222 h 12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24222">
                  <a:moveTo>
                    <a:pt x="0" y="24209"/>
                  </a:moveTo>
                  <a:cubicBezTo>
                    <a:pt x="40878" y="12501"/>
                    <a:pt x="81757" y="794"/>
                    <a:pt x="109538" y="397"/>
                  </a:cubicBezTo>
                  <a:cubicBezTo>
                    <a:pt x="137319" y="0"/>
                    <a:pt x="152401" y="1191"/>
                    <a:pt x="166688" y="21828"/>
                  </a:cubicBezTo>
                  <a:cubicBezTo>
                    <a:pt x="180975" y="42465"/>
                    <a:pt x="188119" y="83343"/>
                    <a:pt x="195263" y="124222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5248524" y="3605213"/>
              <a:ext cx="130076" cy="38100"/>
            </a:xfrm>
            <a:custGeom>
              <a:avLst/>
              <a:gdLst>
                <a:gd name="connsiteX0" fmla="*/ 130969 w 130969"/>
                <a:gd name="connsiteY0" fmla="*/ 0 h 38100"/>
                <a:gd name="connsiteX1" fmla="*/ 59531 w 130969"/>
                <a:gd name="connsiteY1" fmla="*/ 9525 h 38100"/>
                <a:gd name="connsiteX2" fmla="*/ 0 w 130969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969" h="38100">
                  <a:moveTo>
                    <a:pt x="130969" y="0"/>
                  </a:moveTo>
                  <a:cubicBezTo>
                    <a:pt x="106164" y="1587"/>
                    <a:pt x="81359" y="3175"/>
                    <a:pt x="59531" y="9525"/>
                  </a:cubicBezTo>
                  <a:cubicBezTo>
                    <a:pt x="37703" y="15875"/>
                    <a:pt x="18851" y="26987"/>
                    <a:pt x="0" y="38100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5381773" y="3443288"/>
              <a:ext cx="85660" cy="161925"/>
            </a:xfrm>
            <a:custGeom>
              <a:avLst/>
              <a:gdLst>
                <a:gd name="connsiteX0" fmla="*/ 80963 w 80963"/>
                <a:gd name="connsiteY0" fmla="*/ 0 h 147638"/>
                <a:gd name="connsiteX1" fmla="*/ 40481 w 80963"/>
                <a:gd name="connsiteY1" fmla="*/ 78581 h 147638"/>
                <a:gd name="connsiteX2" fmla="*/ 0 w 80963"/>
                <a:gd name="connsiteY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3" h="147638">
                  <a:moveTo>
                    <a:pt x="80963" y="0"/>
                  </a:moveTo>
                  <a:cubicBezTo>
                    <a:pt x="67469" y="26987"/>
                    <a:pt x="53975" y="53975"/>
                    <a:pt x="40481" y="78581"/>
                  </a:cubicBezTo>
                  <a:cubicBezTo>
                    <a:pt x="26987" y="103187"/>
                    <a:pt x="13493" y="125412"/>
                    <a:pt x="0" y="147638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5377013" y="3606800"/>
              <a:ext cx="71384" cy="160338"/>
            </a:xfrm>
            <a:custGeom>
              <a:avLst/>
              <a:gdLst>
                <a:gd name="connsiteX0" fmla="*/ 0 w 71437"/>
                <a:gd name="connsiteY0" fmla="*/ 0 h 159544"/>
                <a:gd name="connsiteX1" fmla="*/ 23812 w 71437"/>
                <a:gd name="connsiteY1" fmla="*/ 100012 h 159544"/>
                <a:gd name="connsiteX2" fmla="*/ 71437 w 71437"/>
                <a:gd name="connsiteY2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7" h="159544">
                  <a:moveTo>
                    <a:pt x="0" y="0"/>
                  </a:moveTo>
                  <a:cubicBezTo>
                    <a:pt x="5953" y="36710"/>
                    <a:pt x="11906" y="73421"/>
                    <a:pt x="23812" y="100012"/>
                  </a:cubicBezTo>
                  <a:cubicBezTo>
                    <a:pt x="35718" y="126603"/>
                    <a:pt x="53577" y="143073"/>
                    <a:pt x="71437" y="159544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5253283" y="3357563"/>
              <a:ext cx="14277" cy="287337"/>
            </a:xfrm>
            <a:custGeom>
              <a:avLst/>
              <a:gdLst>
                <a:gd name="connsiteX0" fmla="*/ 14287 w 14287"/>
                <a:gd name="connsiteY0" fmla="*/ 0 h 288131"/>
                <a:gd name="connsiteX1" fmla="*/ 2381 w 14287"/>
                <a:gd name="connsiteY1" fmla="*/ 195262 h 288131"/>
                <a:gd name="connsiteX2" fmla="*/ 0 w 14287"/>
                <a:gd name="connsiteY2" fmla="*/ 288131 h 2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" h="288131">
                  <a:moveTo>
                    <a:pt x="14287" y="0"/>
                  </a:moveTo>
                  <a:cubicBezTo>
                    <a:pt x="9524" y="73620"/>
                    <a:pt x="4762" y="147240"/>
                    <a:pt x="2381" y="195262"/>
                  </a:cubicBezTo>
                  <a:cubicBezTo>
                    <a:pt x="0" y="243284"/>
                    <a:pt x="0" y="265707"/>
                    <a:pt x="0" y="288131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5083550" y="3771900"/>
              <a:ext cx="364847" cy="87313"/>
            </a:xfrm>
            <a:custGeom>
              <a:avLst/>
              <a:gdLst>
                <a:gd name="connsiteX0" fmla="*/ 0 w 364331"/>
                <a:gd name="connsiteY0" fmla="*/ 88106 h 88106"/>
                <a:gd name="connsiteX1" fmla="*/ 102394 w 364331"/>
                <a:gd name="connsiteY1" fmla="*/ 80963 h 88106"/>
                <a:gd name="connsiteX2" fmla="*/ 185737 w 364331"/>
                <a:gd name="connsiteY2" fmla="*/ 69056 h 88106"/>
                <a:gd name="connsiteX3" fmla="*/ 185737 w 364331"/>
                <a:gd name="connsiteY3" fmla="*/ 69056 h 88106"/>
                <a:gd name="connsiteX4" fmla="*/ 273844 w 364331"/>
                <a:gd name="connsiteY4" fmla="*/ 45244 h 88106"/>
                <a:gd name="connsiteX5" fmla="*/ 364331 w 364331"/>
                <a:gd name="connsiteY5" fmla="*/ 0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331" h="88106">
                  <a:moveTo>
                    <a:pt x="0" y="88106"/>
                  </a:moveTo>
                  <a:cubicBezTo>
                    <a:pt x="35719" y="86122"/>
                    <a:pt x="71438" y="84138"/>
                    <a:pt x="102394" y="80963"/>
                  </a:cubicBezTo>
                  <a:cubicBezTo>
                    <a:pt x="133350" y="77788"/>
                    <a:pt x="185737" y="69056"/>
                    <a:pt x="185737" y="69056"/>
                  </a:cubicBezTo>
                  <a:lnTo>
                    <a:pt x="185737" y="69056"/>
                  </a:lnTo>
                  <a:cubicBezTo>
                    <a:pt x="200421" y="65087"/>
                    <a:pt x="244078" y="56753"/>
                    <a:pt x="273844" y="45244"/>
                  </a:cubicBezTo>
                  <a:cubicBezTo>
                    <a:pt x="303610" y="33735"/>
                    <a:pt x="333970" y="16867"/>
                    <a:pt x="364331" y="0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246938" y="3643313"/>
              <a:ext cx="25381" cy="196850"/>
            </a:xfrm>
            <a:custGeom>
              <a:avLst/>
              <a:gdLst>
                <a:gd name="connsiteX0" fmla="*/ 5557 w 24607"/>
                <a:gd name="connsiteY0" fmla="*/ 0 h 197643"/>
                <a:gd name="connsiteX1" fmla="*/ 3175 w 24607"/>
                <a:gd name="connsiteY1" fmla="*/ 88106 h 197643"/>
                <a:gd name="connsiteX2" fmla="*/ 24607 w 24607"/>
                <a:gd name="connsiteY2" fmla="*/ 197643 h 1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07" h="197643">
                  <a:moveTo>
                    <a:pt x="5557" y="0"/>
                  </a:moveTo>
                  <a:cubicBezTo>
                    <a:pt x="2778" y="27582"/>
                    <a:pt x="0" y="55165"/>
                    <a:pt x="3175" y="88106"/>
                  </a:cubicBezTo>
                  <a:cubicBezTo>
                    <a:pt x="6350" y="121047"/>
                    <a:pt x="15478" y="159345"/>
                    <a:pt x="24607" y="197643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445224" y="3759200"/>
              <a:ext cx="65037" cy="104775"/>
            </a:xfrm>
            <a:custGeom>
              <a:avLst/>
              <a:gdLst>
                <a:gd name="connsiteX0" fmla="*/ 0 w 66675"/>
                <a:gd name="connsiteY0" fmla="*/ 0 h 92869"/>
                <a:gd name="connsiteX1" fmla="*/ 66675 w 66675"/>
                <a:gd name="connsiteY1" fmla="*/ 92869 h 9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 h="92869">
                  <a:moveTo>
                    <a:pt x="0" y="0"/>
                  </a:moveTo>
                  <a:lnTo>
                    <a:pt x="66675" y="92869"/>
                  </a:ln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5397636" y="3863975"/>
              <a:ext cx="115799" cy="98425"/>
            </a:xfrm>
            <a:custGeom>
              <a:avLst/>
              <a:gdLst>
                <a:gd name="connsiteX0" fmla="*/ 88106 w 88106"/>
                <a:gd name="connsiteY0" fmla="*/ 0 h 66675"/>
                <a:gd name="connsiteX1" fmla="*/ 0 w 88106"/>
                <a:gd name="connsiteY1" fmla="*/ 66675 h 66675"/>
                <a:gd name="connsiteX0" fmla="*/ 116941 w 116941"/>
                <a:gd name="connsiteY0" fmla="*/ 0 h 97631"/>
                <a:gd name="connsiteX1" fmla="*/ 0 w 116941"/>
                <a:gd name="connsiteY1" fmla="*/ 97631 h 97631"/>
                <a:gd name="connsiteX0" fmla="*/ 116941 w 116941"/>
                <a:gd name="connsiteY0" fmla="*/ 0 h 97631"/>
                <a:gd name="connsiteX1" fmla="*/ 0 w 116941"/>
                <a:gd name="connsiteY1" fmla="*/ 97631 h 97631"/>
                <a:gd name="connsiteX0" fmla="*/ 116941 w 116941"/>
                <a:gd name="connsiteY0" fmla="*/ 0 h 97631"/>
                <a:gd name="connsiteX1" fmla="*/ 0 w 116941"/>
                <a:gd name="connsiteY1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941" h="97631">
                  <a:moveTo>
                    <a:pt x="116941" y="0"/>
                  </a:moveTo>
                  <a:lnTo>
                    <a:pt x="0" y="97631"/>
                  </a:ln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5105758" y="3643313"/>
              <a:ext cx="142766" cy="106362"/>
            </a:xfrm>
            <a:custGeom>
              <a:avLst/>
              <a:gdLst>
                <a:gd name="connsiteX0" fmla="*/ 142875 w 142875"/>
                <a:gd name="connsiteY0" fmla="*/ 0 h 107156"/>
                <a:gd name="connsiteX1" fmla="*/ 73819 w 142875"/>
                <a:gd name="connsiteY1" fmla="*/ 40481 h 107156"/>
                <a:gd name="connsiteX2" fmla="*/ 0 w 142875"/>
                <a:gd name="connsiteY2" fmla="*/ 107156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07156">
                  <a:moveTo>
                    <a:pt x="142875" y="0"/>
                  </a:moveTo>
                  <a:cubicBezTo>
                    <a:pt x="120253" y="11311"/>
                    <a:pt x="97631" y="22622"/>
                    <a:pt x="73819" y="40481"/>
                  </a:cubicBezTo>
                  <a:cubicBezTo>
                    <a:pt x="50007" y="58340"/>
                    <a:pt x="0" y="107156"/>
                    <a:pt x="0" y="107156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5085136" y="3749675"/>
              <a:ext cx="22208" cy="107950"/>
            </a:xfrm>
            <a:custGeom>
              <a:avLst/>
              <a:gdLst>
                <a:gd name="connsiteX0" fmla="*/ 21431 w 21431"/>
                <a:gd name="connsiteY0" fmla="*/ 0 h 107156"/>
                <a:gd name="connsiteX1" fmla="*/ 9525 w 21431"/>
                <a:gd name="connsiteY1" fmla="*/ 57150 h 107156"/>
                <a:gd name="connsiteX2" fmla="*/ 0 w 21431"/>
                <a:gd name="connsiteY2" fmla="*/ 107156 h 107156"/>
                <a:gd name="connsiteX0" fmla="*/ 21431 w 21431"/>
                <a:gd name="connsiteY0" fmla="*/ 0 h 107156"/>
                <a:gd name="connsiteX1" fmla="*/ 9525 w 21431"/>
                <a:gd name="connsiteY1" fmla="*/ 57150 h 107156"/>
                <a:gd name="connsiteX2" fmla="*/ 0 w 21431"/>
                <a:gd name="connsiteY2" fmla="*/ 107156 h 107156"/>
                <a:gd name="connsiteX0" fmla="*/ 21431 w 21431"/>
                <a:gd name="connsiteY0" fmla="*/ 0 h 107156"/>
                <a:gd name="connsiteX1" fmla="*/ 9525 w 21431"/>
                <a:gd name="connsiteY1" fmla="*/ 57150 h 107156"/>
                <a:gd name="connsiteX2" fmla="*/ 0 w 21431"/>
                <a:gd name="connsiteY2" fmla="*/ 107156 h 107156"/>
                <a:gd name="connsiteX0" fmla="*/ 21431 w 21431"/>
                <a:gd name="connsiteY0" fmla="*/ 0 h 107156"/>
                <a:gd name="connsiteX1" fmla="*/ 9525 w 21431"/>
                <a:gd name="connsiteY1" fmla="*/ 57150 h 107156"/>
                <a:gd name="connsiteX2" fmla="*/ 0 w 21431"/>
                <a:gd name="connsiteY2" fmla="*/ 107156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31" h="107156">
                  <a:moveTo>
                    <a:pt x="21431" y="0"/>
                  </a:moveTo>
                  <a:cubicBezTo>
                    <a:pt x="17264" y="19645"/>
                    <a:pt x="13097" y="39291"/>
                    <a:pt x="9525" y="57150"/>
                  </a:cubicBezTo>
                  <a:cubicBezTo>
                    <a:pt x="5953" y="75009"/>
                    <a:pt x="16754" y="100678"/>
                    <a:pt x="0" y="107156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5272318" y="3844925"/>
              <a:ext cx="19035" cy="112713"/>
            </a:xfrm>
            <a:custGeom>
              <a:avLst/>
              <a:gdLst>
                <a:gd name="connsiteX0" fmla="*/ 0 w 19050"/>
                <a:gd name="connsiteY0" fmla="*/ 0 h 111919"/>
                <a:gd name="connsiteX1" fmla="*/ 11906 w 19050"/>
                <a:gd name="connsiteY1" fmla="*/ 69056 h 111919"/>
                <a:gd name="connsiteX2" fmla="*/ 19050 w 19050"/>
                <a:gd name="connsiteY2" fmla="*/ 111919 h 11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11919">
                  <a:moveTo>
                    <a:pt x="0" y="0"/>
                  </a:moveTo>
                  <a:cubicBezTo>
                    <a:pt x="4365" y="25201"/>
                    <a:pt x="8731" y="50403"/>
                    <a:pt x="11906" y="69056"/>
                  </a:cubicBezTo>
                  <a:cubicBezTo>
                    <a:pt x="15081" y="87709"/>
                    <a:pt x="17065" y="99814"/>
                    <a:pt x="19050" y="111919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5067687" y="3862388"/>
              <a:ext cx="25381" cy="109537"/>
            </a:xfrm>
            <a:custGeom>
              <a:avLst/>
              <a:gdLst>
                <a:gd name="connsiteX0" fmla="*/ 26194 w 26194"/>
                <a:gd name="connsiteY0" fmla="*/ 0 h 109537"/>
                <a:gd name="connsiteX1" fmla="*/ 11906 w 26194"/>
                <a:gd name="connsiteY1" fmla="*/ 50006 h 109537"/>
                <a:gd name="connsiteX2" fmla="*/ 0 w 26194"/>
                <a:gd name="connsiteY2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94" h="109537">
                  <a:moveTo>
                    <a:pt x="26194" y="0"/>
                  </a:moveTo>
                  <a:cubicBezTo>
                    <a:pt x="21233" y="15875"/>
                    <a:pt x="16272" y="31750"/>
                    <a:pt x="11906" y="50006"/>
                  </a:cubicBezTo>
                  <a:cubicBezTo>
                    <a:pt x="7540" y="68262"/>
                    <a:pt x="3770" y="88899"/>
                    <a:pt x="0" y="109537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5058170" y="3962400"/>
              <a:ext cx="230011" cy="11113"/>
            </a:xfrm>
            <a:custGeom>
              <a:avLst/>
              <a:gdLst>
                <a:gd name="connsiteX0" fmla="*/ 0 w 230981"/>
                <a:gd name="connsiteY0" fmla="*/ 11906 h 11906"/>
                <a:gd name="connsiteX1" fmla="*/ 152400 w 230981"/>
                <a:gd name="connsiteY1" fmla="*/ 2381 h 11906"/>
                <a:gd name="connsiteX2" fmla="*/ 230981 w 230981"/>
                <a:gd name="connsiteY2" fmla="*/ 0 h 1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981" h="11906">
                  <a:moveTo>
                    <a:pt x="0" y="11906"/>
                  </a:moveTo>
                  <a:lnTo>
                    <a:pt x="152400" y="2381"/>
                  </a:lnTo>
                  <a:cubicBezTo>
                    <a:pt x="190897" y="397"/>
                    <a:pt x="210939" y="198"/>
                    <a:pt x="230981" y="0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5288181" y="3957638"/>
              <a:ext cx="115800" cy="4762"/>
            </a:xfrm>
            <a:custGeom>
              <a:avLst/>
              <a:gdLst>
                <a:gd name="connsiteX0" fmla="*/ 0 w 71438"/>
                <a:gd name="connsiteY0" fmla="*/ 4762 h 4762"/>
                <a:gd name="connsiteX1" fmla="*/ 71438 w 71438"/>
                <a:gd name="connsiteY1" fmla="*/ 0 h 4762"/>
                <a:gd name="connsiteX0" fmla="*/ 0 w 116684"/>
                <a:gd name="connsiteY0" fmla="*/ 4762 h 4762"/>
                <a:gd name="connsiteX1" fmla="*/ 116684 w 116684"/>
                <a:gd name="connsiteY1" fmla="*/ 0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684" h="4762">
                  <a:moveTo>
                    <a:pt x="0" y="4762"/>
                  </a:moveTo>
                  <a:lnTo>
                    <a:pt x="116684" y="0"/>
                  </a:ln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5402394" y="3959225"/>
              <a:ext cx="52348" cy="119063"/>
            </a:xfrm>
            <a:custGeom>
              <a:avLst/>
              <a:gdLst>
                <a:gd name="connsiteX0" fmla="*/ 0 w 52388"/>
                <a:gd name="connsiteY0" fmla="*/ 0 h 119062"/>
                <a:gd name="connsiteX1" fmla="*/ 16669 w 52388"/>
                <a:gd name="connsiteY1" fmla="*/ 64294 h 119062"/>
                <a:gd name="connsiteX2" fmla="*/ 52388 w 52388"/>
                <a:gd name="connsiteY2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88" h="119062">
                  <a:moveTo>
                    <a:pt x="0" y="0"/>
                  </a:moveTo>
                  <a:cubicBezTo>
                    <a:pt x="3969" y="22225"/>
                    <a:pt x="7938" y="44450"/>
                    <a:pt x="16669" y="64294"/>
                  </a:cubicBezTo>
                  <a:cubicBezTo>
                    <a:pt x="25400" y="84138"/>
                    <a:pt x="46435" y="109934"/>
                    <a:pt x="52388" y="119062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492813" y="3838575"/>
              <a:ext cx="61865" cy="95250"/>
            </a:xfrm>
            <a:custGeom>
              <a:avLst/>
              <a:gdLst>
                <a:gd name="connsiteX0" fmla="*/ 0 w 33337"/>
                <a:gd name="connsiteY0" fmla="*/ 0 h 64294"/>
                <a:gd name="connsiteX1" fmla="*/ 33337 w 33337"/>
                <a:gd name="connsiteY1" fmla="*/ 64294 h 64294"/>
                <a:gd name="connsiteX0" fmla="*/ 0 w 33337"/>
                <a:gd name="connsiteY0" fmla="*/ 0 h 64294"/>
                <a:gd name="connsiteX1" fmla="*/ 33337 w 33337"/>
                <a:gd name="connsiteY1" fmla="*/ 64294 h 64294"/>
                <a:gd name="connsiteX0" fmla="*/ 0 w 61912"/>
                <a:gd name="connsiteY0" fmla="*/ 0 h 95250"/>
                <a:gd name="connsiteX1" fmla="*/ 61912 w 61912"/>
                <a:gd name="connsiteY1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95250">
                  <a:moveTo>
                    <a:pt x="0" y="0"/>
                  </a:moveTo>
                  <a:lnTo>
                    <a:pt x="61912" y="95250"/>
                  </a:ln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5413498" y="3930650"/>
              <a:ext cx="139593" cy="17463"/>
            </a:xfrm>
            <a:custGeom>
              <a:avLst/>
              <a:gdLst>
                <a:gd name="connsiteX0" fmla="*/ 0 w 128587"/>
                <a:gd name="connsiteY0" fmla="*/ 16669 h 16669"/>
                <a:gd name="connsiteX1" fmla="*/ 69056 w 128587"/>
                <a:gd name="connsiteY1" fmla="*/ 9525 h 16669"/>
                <a:gd name="connsiteX2" fmla="*/ 128587 w 128587"/>
                <a:gd name="connsiteY2" fmla="*/ 0 h 16669"/>
                <a:gd name="connsiteX0" fmla="*/ 11509 w 140096"/>
                <a:gd name="connsiteY0" fmla="*/ 16669 h 16669"/>
                <a:gd name="connsiteX1" fmla="*/ 11509 w 140096"/>
                <a:gd name="connsiteY1" fmla="*/ 14287 h 16669"/>
                <a:gd name="connsiteX2" fmla="*/ 80565 w 140096"/>
                <a:gd name="connsiteY2" fmla="*/ 9525 h 16669"/>
                <a:gd name="connsiteX3" fmla="*/ 140096 w 140096"/>
                <a:gd name="connsiteY3" fmla="*/ 0 h 1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96" h="16669">
                  <a:moveTo>
                    <a:pt x="11509" y="16669"/>
                  </a:moveTo>
                  <a:cubicBezTo>
                    <a:pt x="11509" y="16272"/>
                    <a:pt x="0" y="15478"/>
                    <a:pt x="11509" y="14287"/>
                  </a:cubicBezTo>
                  <a:cubicBezTo>
                    <a:pt x="23018" y="13096"/>
                    <a:pt x="59134" y="11906"/>
                    <a:pt x="80565" y="9525"/>
                  </a:cubicBezTo>
                  <a:cubicBezTo>
                    <a:pt x="101996" y="7144"/>
                    <a:pt x="130174" y="1588"/>
                    <a:pt x="140096" y="0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510262" y="3929063"/>
              <a:ext cx="65038" cy="701675"/>
            </a:xfrm>
            <a:custGeom>
              <a:avLst/>
              <a:gdLst>
                <a:gd name="connsiteX0" fmla="*/ 40481 w 65087"/>
                <a:gd name="connsiteY0" fmla="*/ 0 h 702468"/>
                <a:gd name="connsiteX1" fmla="*/ 47625 w 65087"/>
                <a:gd name="connsiteY1" fmla="*/ 54768 h 702468"/>
                <a:gd name="connsiteX2" fmla="*/ 59531 w 65087"/>
                <a:gd name="connsiteY2" fmla="*/ 133350 h 702468"/>
                <a:gd name="connsiteX3" fmla="*/ 64293 w 65087"/>
                <a:gd name="connsiteY3" fmla="*/ 214312 h 702468"/>
                <a:gd name="connsiteX4" fmla="*/ 54768 w 65087"/>
                <a:gd name="connsiteY4" fmla="*/ 297656 h 702468"/>
                <a:gd name="connsiteX5" fmla="*/ 33337 w 65087"/>
                <a:gd name="connsiteY5" fmla="*/ 388143 h 702468"/>
                <a:gd name="connsiteX6" fmla="*/ 11906 w 65087"/>
                <a:gd name="connsiteY6" fmla="*/ 492918 h 702468"/>
                <a:gd name="connsiteX7" fmla="*/ 7143 w 65087"/>
                <a:gd name="connsiteY7" fmla="*/ 571500 h 702468"/>
                <a:gd name="connsiteX8" fmla="*/ 4762 w 65087"/>
                <a:gd name="connsiteY8" fmla="*/ 628650 h 702468"/>
                <a:gd name="connsiteX9" fmla="*/ 0 w 65087"/>
                <a:gd name="connsiteY9" fmla="*/ 702468 h 70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087" h="702468">
                  <a:moveTo>
                    <a:pt x="40481" y="0"/>
                  </a:moveTo>
                  <a:cubicBezTo>
                    <a:pt x="42465" y="16271"/>
                    <a:pt x="44450" y="32543"/>
                    <a:pt x="47625" y="54768"/>
                  </a:cubicBezTo>
                  <a:cubicBezTo>
                    <a:pt x="50800" y="76993"/>
                    <a:pt x="56753" y="106759"/>
                    <a:pt x="59531" y="133350"/>
                  </a:cubicBezTo>
                  <a:cubicBezTo>
                    <a:pt x="62309" y="159941"/>
                    <a:pt x="65087" y="186928"/>
                    <a:pt x="64293" y="214312"/>
                  </a:cubicBezTo>
                  <a:cubicBezTo>
                    <a:pt x="63499" y="241696"/>
                    <a:pt x="59927" y="268684"/>
                    <a:pt x="54768" y="297656"/>
                  </a:cubicBezTo>
                  <a:cubicBezTo>
                    <a:pt x="49609" y="326628"/>
                    <a:pt x="40481" y="355599"/>
                    <a:pt x="33337" y="388143"/>
                  </a:cubicBezTo>
                  <a:cubicBezTo>
                    <a:pt x="26193" y="420687"/>
                    <a:pt x="16272" y="462359"/>
                    <a:pt x="11906" y="492918"/>
                  </a:cubicBezTo>
                  <a:cubicBezTo>
                    <a:pt x="7540" y="523477"/>
                    <a:pt x="8334" y="548878"/>
                    <a:pt x="7143" y="571500"/>
                  </a:cubicBezTo>
                  <a:cubicBezTo>
                    <a:pt x="5952" y="594122"/>
                    <a:pt x="5952" y="606822"/>
                    <a:pt x="4762" y="628650"/>
                  </a:cubicBezTo>
                  <a:cubicBezTo>
                    <a:pt x="3572" y="650478"/>
                    <a:pt x="794" y="690165"/>
                    <a:pt x="0" y="702468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319907" y="4062413"/>
              <a:ext cx="249048" cy="123825"/>
            </a:xfrm>
            <a:custGeom>
              <a:avLst/>
              <a:gdLst>
                <a:gd name="connsiteX0" fmla="*/ 0 w 250031"/>
                <a:gd name="connsiteY0" fmla="*/ 123825 h 123825"/>
                <a:gd name="connsiteX1" fmla="*/ 76200 w 250031"/>
                <a:gd name="connsiteY1" fmla="*/ 59531 h 123825"/>
                <a:gd name="connsiteX2" fmla="*/ 135731 w 250031"/>
                <a:gd name="connsiteY2" fmla="*/ 14287 h 123825"/>
                <a:gd name="connsiteX3" fmla="*/ 197643 w 250031"/>
                <a:gd name="connsiteY3" fmla="*/ 7143 h 123825"/>
                <a:gd name="connsiteX4" fmla="*/ 250031 w 250031"/>
                <a:gd name="connsiteY4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23825">
                  <a:moveTo>
                    <a:pt x="0" y="123825"/>
                  </a:moveTo>
                  <a:cubicBezTo>
                    <a:pt x="26789" y="100806"/>
                    <a:pt x="53578" y="77787"/>
                    <a:pt x="76200" y="59531"/>
                  </a:cubicBezTo>
                  <a:cubicBezTo>
                    <a:pt x="98822" y="41275"/>
                    <a:pt x="115491" y="23018"/>
                    <a:pt x="135731" y="14287"/>
                  </a:cubicBezTo>
                  <a:cubicBezTo>
                    <a:pt x="155972" y="5556"/>
                    <a:pt x="178593" y="9524"/>
                    <a:pt x="197643" y="7143"/>
                  </a:cubicBezTo>
                  <a:cubicBezTo>
                    <a:pt x="216693" y="4762"/>
                    <a:pt x="241697" y="794"/>
                    <a:pt x="250031" y="0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054997" y="3976688"/>
              <a:ext cx="426711" cy="677862"/>
            </a:xfrm>
            <a:custGeom>
              <a:avLst/>
              <a:gdLst>
                <a:gd name="connsiteX0" fmla="*/ 9922 w 426641"/>
                <a:gd name="connsiteY0" fmla="*/ 0 h 677862"/>
                <a:gd name="connsiteX1" fmla="*/ 5159 w 426641"/>
                <a:gd name="connsiteY1" fmla="*/ 61912 h 677862"/>
                <a:gd name="connsiteX2" fmla="*/ 40878 w 426641"/>
                <a:gd name="connsiteY2" fmla="*/ 135731 h 677862"/>
                <a:gd name="connsiteX3" fmla="*/ 98028 w 426641"/>
                <a:gd name="connsiteY3" fmla="*/ 214312 h 677862"/>
                <a:gd name="connsiteX4" fmla="*/ 155178 w 426641"/>
                <a:gd name="connsiteY4" fmla="*/ 307181 h 677862"/>
                <a:gd name="connsiteX5" fmla="*/ 205184 w 426641"/>
                <a:gd name="connsiteY5" fmla="*/ 381000 h 677862"/>
                <a:gd name="connsiteX6" fmla="*/ 245666 w 426641"/>
                <a:gd name="connsiteY6" fmla="*/ 466725 h 677862"/>
                <a:gd name="connsiteX7" fmla="*/ 271859 w 426641"/>
                <a:gd name="connsiteY7" fmla="*/ 550068 h 677862"/>
                <a:gd name="connsiteX8" fmla="*/ 321866 w 426641"/>
                <a:gd name="connsiteY8" fmla="*/ 621506 h 677862"/>
                <a:gd name="connsiteX9" fmla="*/ 386159 w 426641"/>
                <a:gd name="connsiteY9" fmla="*/ 669131 h 677862"/>
                <a:gd name="connsiteX10" fmla="*/ 426641 w 426641"/>
                <a:gd name="connsiteY10" fmla="*/ 673893 h 67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641" h="677862">
                  <a:moveTo>
                    <a:pt x="9922" y="0"/>
                  </a:moveTo>
                  <a:cubicBezTo>
                    <a:pt x="4961" y="19645"/>
                    <a:pt x="0" y="39290"/>
                    <a:pt x="5159" y="61912"/>
                  </a:cubicBezTo>
                  <a:cubicBezTo>
                    <a:pt x="10318" y="84534"/>
                    <a:pt x="25400" y="110331"/>
                    <a:pt x="40878" y="135731"/>
                  </a:cubicBezTo>
                  <a:cubicBezTo>
                    <a:pt x="56356" y="161131"/>
                    <a:pt x="78978" y="185737"/>
                    <a:pt x="98028" y="214312"/>
                  </a:cubicBezTo>
                  <a:cubicBezTo>
                    <a:pt x="117078" y="242887"/>
                    <a:pt x="137319" y="279400"/>
                    <a:pt x="155178" y="307181"/>
                  </a:cubicBezTo>
                  <a:cubicBezTo>
                    <a:pt x="173037" y="334962"/>
                    <a:pt x="190103" y="354409"/>
                    <a:pt x="205184" y="381000"/>
                  </a:cubicBezTo>
                  <a:cubicBezTo>
                    <a:pt x="220265" y="407591"/>
                    <a:pt x="234554" y="438547"/>
                    <a:pt x="245666" y="466725"/>
                  </a:cubicBezTo>
                  <a:cubicBezTo>
                    <a:pt x="256778" y="494903"/>
                    <a:pt x="259159" y="524271"/>
                    <a:pt x="271859" y="550068"/>
                  </a:cubicBezTo>
                  <a:cubicBezTo>
                    <a:pt x="284559" y="575865"/>
                    <a:pt x="302816" y="601662"/>
                    <a:pt x="321866" y="621506"/>
                  </a:cubicBezTo>
                  <a:cubicBezTo>
                    <a:pt x="340916" y="641350"/>
                    <a:pt x="368697" y="660400"/>
                    <a:pt x="386159" y="669131"/>
                  </a:cubicBezTo>
                  <a:cubicBezTo>
                    <a:pt x="403621" y="677862"/>
                    <a:pt x="419894" y="673099"/>
                    <a:pt x="426641" y="673893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5291354" y="3963988"/>
              <a:ext cx="31726" cy="447675"/>
            </a:xfrm>
            <a:custGeom>
              <a:avLst/>
              <a:gdLst>
                <a:gd name="connsiteX0" fmla="*/ 2381 w 31353"/>
                <a:gd name="connsiteY0" fmla="*/ 0 h 447278"/>
                <a:gd name="connsiteX1" fmla="*/ 21431 w 31353"/>
                <a:gd name="connsiteY1" fmla="*/ 80963 h 447278"/>
                <a:gd name="connsiteX2" fmla="*/ 30956 w 31353"/>
                <a:gd name="connsiteY2" fmla="*/ 240507 h 447278"/>
                <a:gd name="connsiteX3" fmla="*/ 19050 w 31353"/>
                <a:gd name="connsiteY3" fmla="*/ 388144 h 447278"/>
                <a:gd name="connsiteX4" fmla="*/ 4762 w 31353"/>
                <a:gd name="connsiteY4" fmla="*/ 438150 h 447278"/>
                <a:gd name="connsiteX5" fmla="*/ 0 w 31353"/>
                <a:gd name="connsiteY5" fmla="*/ 442913 h 44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53" h="447278">
                  <a:moveTo>
                    <a:pt x="2381" y="0"/>
                  </a:moveTo>
                  <a:cubicBezTo>
                    <a:pt x="9525" y="20439"/>
                    <a:pt x="16669" y="40879"/>
                    <a:pt x="21431" y="80963"/>
                  </a:cubicBezTo>
                  <a:cubicBezTo>
                    <a:pt x="26193" y="121047"/>
                    <a:pt x="31353" y="189310"/>
                    <a:pt x="30956" y="240507"/>
                  </a:cubicBezTo>
                  <a:cubicBezTo>
                    <a:pt x="30559" y="291704"/>
                    <a:pt x="23416" y="355204"/>
                    <a:pt x="19050" y="388144"/>
                  </a:cubicBezTo>
                  <a:cubicBezTo>
                    <a:pt x="14684" y="421084"/>
                    <a:pt x="7937" y="429022"/>
                    <a:pt x="4762" y="438150"/>
                  </a:cubicBezTo>
                  <a:cubicBezTo>
                    <a:pt x="1587" y="447278"/>
                    <a:pt x="0" y="442913"/>
                    <a:pt x="0" y="442913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5150174" y="4192588"/>
              <a:ext cx="414021" cy="33337"/>
            </a:xfrm>
            <a:custGeom>
              <a:avLst/>
              <a:gdLst>
                <a:gd name="connsiteX0" fmla="*/ 0 w 414337"/>
                <a:gd name="connsiteY0" fmla="*/ 3969 h 33338"/>
                <a:gd name="connsiteX1" fmla="*/ 78581 w 414337"/>
                <a:gd name="connsiteY1" fmla="*/ 1587 h 33338"/>
                <a:gd name="connsiteX2" fmla="*/ 164306 w 414337"/>
                <a:gd name="connsiteY2" fmla="*/ 13494 h 33338"/>
                <a:gd name="connsiteX3" fmla="*/ 242887 w 414337"/>
                <a:gd name="connsiteY3" fmla="*/ 27781 h 33338"/>
                <a:gd name="connsiteX4" fmla="*/ 328612 w 414337"/>
                <a:gd name="connsiteY4" fmla="*/ 32544 h 33338"/>
                <a:gd name="connsiteX5" fmla="*/ 414337 w 414337"/>
                <a:gd name="connsiteY5" fmla="*/ 32544 h 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37" h="33338">
                  <a:moveTo>
                    <a:pt x="0" y="3969"/>
                  </a:moveTo>
                  <a:cubicBezTo>
                    <a:pt x="25598" y="1984"/>
                    <a:pt x="51197" y="0"/>
                    <a:pt x="78581" y="1587"/>
                  </a:cubicBezTo>
                  <a:cubicBezTo>
                    <a:pt x="105965" y="3174"/>
                    <a:pt x="136922" y="9128"/>
                    <a:pt x="164306" y="13494"/>
                  </a:cubicBezTo>
                  <a:cubicBezTo>
                    <a:pt x="191690" y="17860"/>
                    <a:pt x="215503" y="24606"/>
                    <a:pt x="242887" y="27781"/>
                  </a:cubicBezTo>
                  <a:cubicBezTo>
                    <a:pt x="270271" y="30956"/>
                    <a:pt x="300037" y="31750"/>
                    <a:pt x="328612" y="32544"/>
                  </a:cubicBezTo>
                  <a:cubicBezTo>
                    <a:pt x="357187" y="33338"/>
                    <a:pt x="414337" y="32544"/>
                    <a:pt x="414337" y="32544"/>
                  </a:cubicBez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286595" y="4411663"/>
              <a:ext cx="237943" cy="7937"/>
            </a:xfrm>
            <a:custGeom>
              <a:avLst/>
              <a:gdLst>
                <a:gd name="connsiteX0" fmla="*/ 0 w 238125"/>
                <a:gd name="connsiteY0" fmla="*/ 0 h 7144"/>
                <a:gd name="connsiteX1" fmla="*/ 119063 w 238125"/>
                <a:gd name="connsiteY1" fmla="*/ 7144 h 7144"/>
                <a:gd name="connsiteX2" fmla="*/ 238125 w 238125"/>
                <a:gd name="connsiteY2" fmla="*/ 4763 h 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7144">
                  <a:moveTo>
                    <a:pt x="0" y="0"/>
                  </a:moveTo>
                  <a:cubicBezTo>
                    <a:pt x="39688" y="3175"/>
                    <a:pt x="119063" y="7144"/>
                    <a:pt x="119063" y="7144"/>
                  </a:cubicBezTo>
                  <a:lnTo>
                    <a:pt x="238125" y="4763"/>
                  </a:lnTo>
                </a:path>
              </a:pathLst>
            </a:custGeom>
            <a:ln w="28575">
              <a:solidFill>
                <a:srgbClr val="E6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Group 11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51637" y="2817811"/>
            <a:ext cx="520700" cy="1382712"/>
            <a:chOff x="5054997" y="3271838"/>
            <a:chExt cx="520303" cy="1382712"/>
          </a:xfrm>
        </p:grpSpPr>
        <p:sp>
          <p:nvSpPr>
            <p:cNvPr id="62" name="Freeform 61"/>
            <p:cNvSpPr/>
            <p:nvPr/>
          </p:nvSpPr>
          <p:spPr bwMode="auto">
            <a:xfrm>
              <a:off x="5116862" y="3271838"/>
              <a:ext cx="152284" cy="80962"/>
            </a:xfrm>
            <a:custGeom>
              <a:avLst/>
              <a:gdLst>
                <a:gd name="connsiteX0" fmla="*/ 0 w 152400"/>
                <a:gd name="connsiteY0" fmla="*/ 0 h 80962"/>
                <a:gd name="connsiteX1" fmla="*/ 69057 w 152400"/>
                <a:gd name="connsiteY1" fmla="*/ 52387 h 80962"/>
                <a:gd name="connsiteX2" fmla="*/ 152400 w 152400"/>
                <a:gd name="connsiteY2" fmla="*/ 80962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80962">
                  <a:moveTo>
                    <a:pt x="0" y="0"/>
                  </a:moveTo>
                  <a:cubicBezTo>
                    <a:pt x="21828" y="19446"/>
                    <a:pt x="43657" y="38893"/>
                    <a:pt x="69057" y="52387"/>
                  </a:cubicBezTo>
                  <a:cubicBezTo>
                    <a:pt x="94457" y="65881"/>
                    <a:pt x="123428" y="73421"/>
                    <a:pt x="152400" y="80962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5072446" y="3292475"/>
              <a:ext cx="36485" cy="455613"/>
            </a:xfrm>
            <a:custGeom>
              <a:avLst/>
              <a:gdLst>
                <a:gd name="connsiteX0" fmla="*/ 0 w 36909"/>
                <a:gd name="connsiteY0" fmla="*/ 0 h 454819"/>
                <a:gd name="connsiteX1" fmla="*/ 30956 w 36909"/>
                <a:gd name="connsiteY1" fmla="*/ 276225 h 454819"/>
                <a:gd name="connsiteX2" fmla="*/ 35718 w 36909"/>
                <a:gd name="connsiteY2" fmla="*/ 454819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09" h="454819">
                  <a:moveTo>
                    <a:pt x="0" y="0"/>
                  </a:moveTo>
                  <a:cubicBezTo>
                    <a:pt x="12501" y="100211"/>
                    <a:pt x="25003" y="200422"/>
                    <a:pt x="30956" y="276225"/>
                  </a:cubicBezTo>
                  <a:cubicBezTo>
                    <a:pt x="36909" y="352028"/>
                    <a:pt x="36313" y="403423"/>
                    <a:pt x="35718" y="454819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267560" y="3330575"/>
              <a:ext cx="195113" cy="123825"/>
            </a:xfrm>
            <a:custGeom>
              <a:avLst/>
              <a:gdLst>
                <a:gd name="connsiteX0" fmla="*/ 0 w 195263"/>
                <a:gd name="connsiteY0" fmla="*/ 24209 h 124222"/>
                <a:gd name="connsiteX1" fmla="*/ 109538 w 195263"/>
                <a:gd name="connsiteY1" fmla="*/ 397 h 124222"/>
                <a:gd name="connsiteX2" fmla="*/ 166688 w 195263"/>
                <a:gd name="connsiteY2" fmla="*/ 21828 h 124222"/>
                <a:gd name="connsiteX3" fmla="*/ 195263 w 195263"/>
                <a:gd name="connsiteY3" fmla="*/ 124222 h 12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24222">
                  <a:moveTo>
                    <a:pt x="0" y="24209"/>
                  </a:moveTo>
                  <a:cubicBezTo>
                    <a:pt x="40878" y="12501"/>
                    <a:pt x="81757" y="794"/>
                    <a:pt x="109538" y="397"/>
                  </a:cubicBezTo>
                  <a:cubicBezTo>
                    <a:pt x="137319" y="0"/>
                    <a:pt x="152401" y="1191"/>
                    <a:pt x="166688" y="21828"/>
                  </a:cubicBezTo>
                  <a:cubicBezTo>
                    <a:pt x="180975" y="42465"/>
                    <a:pt x="188119" y="83343"/>
                    <a:pt x="195263" y="124222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5248524" y="3605213"/>
              <a:ext cx="130076" cy="38100"/>
            </a:xfrm>
            <a:custGeom>
              <a:avLst/>
              <a:gdLst>
                <a:gd name="connsiteX0" fmla="*/ 130969 w 130969"/>
                <a:gd name="connsiteY0" fmla="*/ 0 h 38100"/>
                <a:gd name="connsiteX1" fmla="*/ 59531 w 130969"/>
                <a:gd name="connsiteY1" fmla="*/ 9525 h 38100"/>
                <a:gd name="connsiteX2" fmla="*/ 0 w 130969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969" h="38100">
                  <a:moveTo>
                    <a:pt x="130969" y="0"/>
                  </a:moveTo>
                  <a:cubicBezTo>
                    <a:pt x="106164" y="1587"/>
                    <a:pt x="81359" y="3175"/>
                    <a:pt x="59531" y="9525"/>
                  </a:cubicBezTo>
                  <a:cubicBezTo>
                    <a:pt x="37703" y="15875"/>
                    <a:pt x="18851" y="26987"/>
                    <a:pt x="0" y="38100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5381773" y="3443288"/>
              <a:ext cx="85660" cy="161925"/>
            </a:xfrm>
            <a:custGeom>
              <a:avLst/>
              <a:gdLst>
                <a:gd name="connsiteX0" fmla="*/ 80963 w 80963"/>
                <a:gd name="connsiteY0" fmla="*/ 0 h 147638"/>
                <a:gd name="connsiteX1" fmla="*/ 40481 w 80963"/>
                <a:gd name="connsiteY1" fmla="*/ 78581 h 147638"/>
                <a:gd name="connsiteX2" fmla="*/ 0 w 80963"/>
                <a:gd name="connsiteY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3" h="147638">
                  <a:moveTo>
                    <a:pt x="80963" y="0"/>
                  </a:moveTo>
                  <a:cubicBezTo>
                    <a:pt x="67469" y="26987"/>
                    <a:pt x="53975" y="53975"/>
                    <a:pt x="40481" y="78581"/>
                  </a:cubicBezTo>
                  <a:cubicBezTo>
                    <a:pt x="26987" y="103187"/>
                    <a:pt x="13493" y="125412"/>
                    <a:pt x="0" y="147638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5377013" y="3606800"/>
              <a:ext cx="71384" cy="160338"/>
            </a:xfrm>
            <a:custGeom>
              <a:avLst/>
              <a:gdLst>
                <a:gd name="connsiteX0" fmla="*/ 0 w 71437"/>
                <a:gd name="connsiteY0" fmla="*/ 0 h 159544"/>
                <a:gd name="connsiteX1" fmla="*/ 23812 w 71437"/>
                <a:gd name="connsiteY1" fmla="*/ 100012 h 159544"/>
                <a:gd name="connsiteX2" fmla="*/ 71437 w 71437"/>
                <a:gd name="connsiteY2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7" h="159544">
                  <a:moveTo>
                    <a:pt x="0" y="0"/>
                  </a:moveTo>
                  <a:cubicBezTo>
                    <a:pt x="5953" y="36710"/>
                    <a:pt x="11906" y="73421"/>
                    <a:pt x="23812" y="100012"/>
                  </a:cubicBezTo>
                  <a:cubicBezTo>
                    <a:pt x="35718" y="126603"/>
                    <a:pt x="53577" y="143073"/>
                    <a:pt x="71437" y="159544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5253283" y="3357563"/>
              <a:ext cx="14277" cy="287337"/>
            </a:xfrm>
            <a:custGeom>
              <a:avLst/>
              <a:gdLst>
                <a:gd name="connsiteX0" fmla="*/ 14287 w 14287"/>
                <a:gd name="connsiteY0" fmla="*/ 0 h 288131"/>
                <a:gd name="connsiteX1" fmla="*/ 2381 w 14287"/>
                <a:gd name="connsiteY1" fmla="*/ 195262 h 288131"/>
                <a:gd name="connsiteX2" fmla="*/ 0 w 14287"/>
                <a:gd name="connsiteY2" fmla="*/ 288131 h 2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" h="288131">
                  <a:moveTo>
                    <a:pt x="14287" y="0"/>
                  </a:moveTo>
                  <a:cubicBezTo>
                    <a:pt x="9524" y="73620"/>
                    <a:pt x="4762" y="147240"/>
                    <a:pt x="2381" y="195262"/>
                  </a:cubicBezTo>
                  <a:cubicBezTo>
                    <a:pt x="0" y="243284"/>
                    <a:pt x="0" y="265707"/>
                    <a:pt x="0" y="288131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5083550" y="3771900"/>
              <a:ext cx="364847" cy="87313"/>
            </a:xfrm>
            <a:custGeom>
              <a:avLst/>
              <a:gdLst>
                <a:gd name="connsiteX0" fmla="*/ 0 w 364331"/>
                <a:gd name="connsiteY0" fmla="*/ 88106 h 88106"/>
                <a:gd name="connsiteX1" fmla="*/ 102394 w 364331"/>
                <a:gd name="connsiteY1" fmla="*/ 80963 h 88106"/>
                <a:gd name="connsiteX2" fmla="*/ 185737 w 364331"/>
                <a:gd name="connsiteY2" fmla="*/ 69056 h 88106"/>
                <a:gd name="connsiteX3" fmla="*/ 185737 w 364331"/>
                <a:gd name="connsiteY3" fmla="*/ 69056 h 88106"/>
                <a:gd name="connsiteX4" fmla="*/ 273844 w 364331"/>
                <a:gd name="connsiteY4" fmla="*/ 45244 h 88106"/>
                <a:gd name="connsiteX5" fmla="*/ 364331 w 364331"/>
                <a:gd name="connsiteY5" fmla="*/ 0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331" h="88106">
                  <a:moveTo>
                    <a:pt x="0" y="88106"/>
                  </a:moveTo>
                  <a:cubicBezTo>
                    <a:pt x="35719" y="86122"/>
                    <a:pt x="71438" y="84138"/>
                    <a:pt x="102394" y="80963"/>
                  </a:cubicBezTo>
                  <a:cubicBezTo>
                    <a:pt x="133350" y="77788"/>
                    <a:pt x="185737" y="69056"/>
                    <a:pt x="185737" y="69056"/>
                  </a:cubicBezTo>
                  <a:lnTo>
                    <a:pt x="185737" y="69056"/>
                  </a:lnTo>
                  <a:cubicBezTo>
                    <a:pt x="200421" y="65087"/>
                    <a:pt x="244078" y="56753"/>
                    <a:pt x="273844" y="45244"/>
                  </a:cubicBezTo>
                  <a:cubicBezTo>
                    <a:pt x="303610" y="33735"/>
                    <a:pt x="333970" y="16867"/>
                    <a:pt x="364331" y="0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5246938" y="3643313"/>
              <a:ext cx="25381" cy="196850"/>
            </a:xfrm>
            <a:custGeom>
              <a:avLst/>
              <a:gdLst>
                <a:gd name="connsiteX0" fmla="*/ 5557 w 24607"/>
                <a:gd name="connsiteY0" fmla="*/ 0 h 197643"/>
                <a:gd name="connsiteX1" fmla="*/ 3175 w 24607"/>
                <a:gd name="connsiteY1" fmla="*/ 88106 h 197643"/>
                <a:gd name="connsiteX2" fmla="*/ 24607 w 24607"/>
                <a:gd name="connsiteY2" fmla="*/ 197643 h 1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07" h="197643">
                  <a:moveTo>
                    <a:pt x="5557" y="0"/>
                  </a:moveTo>
                  <a:cubicBezTo>
                    <a:pt x="2778" y="27582"/>
                    <a:pt x="0" y="55165"/>
                    <a:pt x="3175" y="88106"/>
                  </a:cubicBezTo>
                  <a:cubicBezTo>
                    <a:pt x="6350" y="121047"/>
                    <a:pt x="15478" y="159345"/>
                    <a:pt x="24607" y="197643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5445224" y="3759200"/>
              <a:ext cx="65037" cy="104775"/>
            </a:xfrm>
            <a:custGeom>
              <a:avLst/>
              <a:gdLst>
                <a:gd name="connsiteX0" fmla="*/ 0 w 66675"/>
                <a:gd name="connsiteY0" fmla="*/ 0 h 92869"/>
                <a:gd name="connsiteX1" fmla="*/ 66675 w 66675"/>
                <a:gd name="connsiteY1" fmla="*/ 92869 h 9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 h="92869">
                  <a:moveTo>
                    <a:pt x="0" y="0"/>
                  </a:moveTo>
                  <a:lnTo>
                    <a:pt x="66675" y="92869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5397636" y="3863975"/>
              <a:ext cx="115799" cy="98425"/>
            </a:xfrm>
            <a:custGeom>
              <a:avLst/>
              <a:gdLst>
                <a:gd name="connsiteX0" fmla="*/ 88106 w 88106"/>
                <a:gd name="connsiteY0" fmla="*/ 0 h 66675"/>
                <a:gd name="connsiteX1" fmla="*/ 0 w 88106"/>
                <a:gd name="connsiteY1" fmla="*/ 66675 h 66675"/>
                <a:gd name="connsiteX0" fmla="*/ 116941 w 116941"/>
                <a:gd name="connsiteY0" fmla="*/ 0 h 97631"/>
                <a:gd name="connsiteX1" fmla="*/ 0 w 116941"/>
                <a:gd name="connsiteY1" fmla="*/ 97631 h 97631"/>
                <a:gd name="connsiteX0" fmla="*/ 116941 w 116941"/>
                <a:gd name="connsiteY0" fmla="*/ 0 h 97631"/>
                <a:gd name="connsiteX1" fmla="*/ 0 w 116941"/>
                <a:gd name="connsiteY1" fmla="*/ 97631 h 97631"/>
                <a:gd name="connsiteX0" fmla="*/ 116941 w 116941"/>
                <a:gd name="connsiteY0" fmla="*/ 0 h 97631"/>
                <a:gd name="connsiteX1" fmla="*/ 0 w 116941"/>
                <a:gd name="connsiteY1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941" h="97631">
                  <a:moveTo>
                    <a:pt x="116941" y="0"/>
                  </a:moveTo>
                  <a:lnTo>
                    <a:pt x="0" y="97631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5105758" y="3643313"/>
              <a:ext cx="142766" cy="106362"/>
            </a:xfrm>
            <a:custGeom>
              <a:avLst/>
              <a:gdLst>
                <a:gd name="connsiteX0" fmla="*/ 142875 w 142875"/>
                <a:gd name="connsiteY0" fmla="*/ 0 h 107156"/>
                <a:gd name="connsiteX1" fmla="*/ 73819 w 142875"/>
                <a:gd name="connsiteY1" fmla="*/ 40481 h 107156"/>
                <a:gd name="connsiteX2" fmla="*/ 0 w 142875"/>
                <a:gd name="connsiteY2" fmla="*/ 107156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07156">
                  <a:moveTo>
                    <a:pt x="142875" y="0"/>
                  </a:moveTo>
                  <a:cubicBezTo>
                    <a:pt x="120253" y="11311"/>
                    <a:pt x="97631" y="22622"/>
                    <a:pt x="73819" y="40481"/>
                  </a:cubicBezTo>
                  <a:cubicBezTo>
                    <a:pt x="50007" y="58340"/>
                    <a:pt x="0" y="107156"/>
                    <a:pt x="0" y="107156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5085136" y="3749675"/>
              <a:ext cx="22208" cy="107950"/>
            </a:xfrm>
            <a:custGeom>
              <a:avLst/>
              <a:gdLst>
                <a:gd name="connsiteX0" fmla="*/ 21431 w 21431"/>
                <a:gd name="connsiteY0" fmla="*/ 0 h 107156"/>
                <a:gd name="connsiteX1" fmla="*/ 9525 w 21431"/>
                <a:gd name="connsiteY1" fmla="*/ 57150 h 107156"/>
                <a:gd name="connsiteX2" fmla="*/ 0 w 21431"/>
                <a:gd name="connsiteY2" fmla="*/ 107156 h 107156"/>
                <a:gd name="connsiteX0" fmla="*/ 21431 w 21431"/>
                <a:gd name="connsiteY0" fmla="*/ 0 h 107156"/>
                <a:gd name="connsiteX1" fmla="*/ 9525 w 21431"/>
                <a:gd name="connsiteY1" fmla="*/ 57150 h 107156"/>
                <a:gd name="connsiteX2" fmla="*/ 0 w 21431"/>
                <a:gd name="connsiteY2" fmla="*/ 107156 h 107156"/>
                <a:gd name="connsiteX0" fmla="*/ 21431 w 21431"/>
                <a:gd name="connsiteY0" fmla="*/ 0 h 107156"/>
                <a:gd name="connsiteX1" fmla="*/ 9525 w 21431"/>
                <a:gd name="connsiteY1" fmla="*/ 57150 h 107156"/>
                <a:gd name="connsiteX2" fmla="*/ 0 w 21431"/>
                <a:gd name="connsiteY2" fmla="*/ 107156 h 107156"/>
                <a:gd name="connsiteX0" fmla="*/ 21431 w 21431"/>
                <a:gd name="connsiteY0" fmla="*/ 0 h 107156"/>
                <a:gd name="connsiteX1" fmla="*/ 9525 w 21431"/>
                <a:gd name="connsiteY1" fmla="*/ 57150 h 107156"/>
                <a:gd name="connsiteX2" fmla="*/ 0 w 21431"/>
                <a:gd name="connsiteY2" fmla="*/ 107156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31" h="107156">
                  <a:moveTo>
                    <a:pt x="21431" y="0"/>
                  </a:moveTo>
                  <a:cubicBezTo>
                    <a:pt x="17264" y="19645"/>
                    <a:pt x="13097" y="39291"/>
                    <a:pt x="9525" y="57150"/>
                  </a:cubicBezTo>
                  <a:cubicBezTo>
                    <a:pt x="5953" y="75009"/>
                    <a:pt x="16754" y="100678"/>
                    <a:pt x="0" y="107156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272318" y="3844925"/>
              <a:ext cx="19035" cy="112713"/>
            </a:xfrm>
            <a:custGeom>
              <a:avLst/>
              <a:gdLst>
                <a:gd name="connsiteX0" fmla="*/ 0 w 19050"/>
                <a:gd name="connsiteY0" fmla="*/ 0 h 111919"/>
                <a:gd name="connsiteX1" fmla="*/ 11906 w 19050"/>
                <a:gd name="connsiteY1" fmla="*/ 69056 h 111919"/>
                <a:gd name="connsiteX2" fmla="*/ 19050 w 19050"/>
                <a:gd name="connsiteY2" fmla="*/ 111919 h 11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11919">
                  <a:moveTo>
                    <a:pt x="0" y="0"/>
                  </a:moveTo>
                  <a:cubicBezTo>
                    <a:pt x="4365" y="25201"/>
                    <a:pt x="8731" y="50403"/>
                    <a:pt x="11906" y="69056"/>
                  </a:cubicBezTo>
                  <a:cubicBezTo>
                    <a:pt x="15081" y="87709"/>
                    <a:pt x="17065" y="99814"/>
                    <a:pt x="19050" y="111919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5067687" y="3862388"/>
              <a:ext cx="25381" cy="109537"/>
            </a:xfrm>
            <a:custGeom>
              <a:avLst/>
              <a:gdLst>
                <a:gd name="connsiteX0" fmla="*/ 26194 w 26194"/>
                <a:gd name="connsiteY0" fmla="*/ 0 h 109537"/>
                <a:gd name="connsiteX1" fmla="*/ 11906 w 26194"/>
                <a:gd name="connsiteY1" fmla="*/ 50006 h 109537"/>
                <a:gd name="connsiteX2" fmla="*/ 0 w 26194"/>
                <a:gd name="connsiteY2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94" h="109537">
                  <a:moveTo>
                    <a:pt x="26194" y="0"/>
                  </a:moveTo>
                  <a:cubicBezTo>
                    <a:pt x="21233" y="15875"/>
                    <a:pt x="16272" y="31750"/>
                    <a:pt x="11906" y="50006"/>
                  </a:cubicBezTo>
                  <a:cubicBezTo>
                    <a:pt x="7540" y="68262"/>
                    <a:pt x="3770" y="88899"/>
                    <a:pt x="0" y="109537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058170" y="3962400"/>
              <a:ext cx="230011" cy="11113"/>
            </a:xfrm>
            <a:custGeom>
              <a:avLst/>
              <a:gdLst>
                <a:gd name="connsiteX0" fmla="*/ 0 w 230981"/>
                <a:gd name="connsiteY0" fmla="*/ 11906 h 11906"/>
                <a:gd name="connsiteX1" fmla="*/ 152400 w 230981"/>
                <a:gd name="connsiteY1" fmla="*/ 2381 h 11906"/>
                <a:gd name="connsiteX2" fmla="*/ 230981 w 230981"/>
                <a:gd name="connsiteY2" fmla="*/ 0 h 1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981" h="11906">
                  <a:moveTo>
                    <a:pt x="0" y="11906"/>
                  </a:moveTo>
                  <a:lnTo>
                    <a:pt x="152400" y="2381"/>
                  </a:lnTo>
                  <a:cubicBezTo>
                    <a:pt x="190897" y="397"/>
                    <a:pt x="210939" y="198"/>
                    <a:pt x="230981" y="0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5288181" y="3957638"/>
              <a:ext cx="115800" cy="4762"/>
            </a:xfrm>
            <a:custGeom>
              <a:avLst/>
              <a:gdLst>
                <a:gd name="connsiteX0" fmla="*/ 0 w 71438"/>
                <a:gd name="connsiteY0" fmla="*/ 4762 h 4762"/>
                <a:gd name="connsiteX1" fmla="*/ 71438 w 71438"/>
                <a:gd name="connsiteY1" fmla="*/ 0 h 4762"/>
                <a:gd name="connsiteX0" fmla="*/ 0 w 116684"/>
                <a:gd name="connsiteY0" fmla="*/ 4762 h 4762"/>
                <a:gd name="connsiteX1" fmla="*/ 116684 w 116684"/>
                <a:gd name="connsiteY1" fmla="*/ 0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684" h="4762">
                  <a:moveTo>
                    <a:pt x="0" y="4762"/>
                  </a:moveTo>
                  <a:lnTo>
                    <a:pt x="116684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5402394" y="3959225"/>
              <a:ext cx="52348" cy="119063"/>
            </a:xfrm>
            <a:custGeom>
              <a:avLst/>
              <a:gdLst>
                <a:gd name="connsiteX0" fmla="*/ 0 w 52388"/>
                <a:gd name="connsiteY0" fmla="*/ 0 h 119062"/>
                <a:gd name="connsiteX1" fmla="*/ 16669 w 52388"/>
                <a:gd name="connsiteY1" fmla="*/ 64294 h 119062"/>
                <a:gd name="connsiteX2" fmla="*/ 52388 w 52388"/>
                <a:gd name="connsiteY2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88" h="119062">
                  <a:moveTo>
                    <a:pt x="0" y="0"/>
                  </a:moveTo>
                  <a:cubicBezTo>
                    <a:pt x="3969" y="22225"/>
                    <a:pt x="7938" y="44450"/>
                    <a:pt x="16669" y="64294"/>
                  </a:cubicBezTo>
                  <a:cubicBezTo>
                    <a:pt x="25400" y="84138"/>
                    <a:pt x="46435" y="109934"/>
                    <a:pt x="52388" y="119062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492813" y="3838575"/>
              <a:ext cx="61865" cy="95250"/>
            </a:xfrm>
            <a:custGeom>
              <a:avLst/>
              <a:gdLst>
                <a:gd name="connsiteX0" fmla="*/ 0 w 33337"/>
                <a:gd name="connsiteY0" fmla="*/ 0 h 64294"/>
                <a:gd name="connsiteX1" fmla="*/ 33337 w 33337"/>
                <a:gd name="connsiteY1" fmla="*/ 64294 h 64294"/>
                <a:gd name="connsiteX0" fmla="*/ 0 w 33337"/>
                <a:gd name="connsiteY0" fmla="*/ 0 h 64294"/>
                <a:gd name="connsiteX1" fmla="*/ 33337 w 33337"/>
                <a:gd name="connsiteY1" fmla="*/ 64294 h 64294"/>
                <a:gd name="connsiteX0" fmla="*/ 0 w 61912"/>
                <a:gd name="connsiteY0" fmla="*/ 0 h 95250"/>
                <a:gd name="connsiteX1" fmla="*/ 61912 w 61912"/>
                <a:gd name="connsiteY1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95250">
                  <a:moveTo>
                    <a:pt x="0" y="0"/>
                  </a:moveTo>
                  <a:lnTo>
                    <a:pt x="61912" y="9525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5413498" y="3930650"/>
              <a:ext cx="139593" cy="17463"/>
            </a:xfrm>
            <a:custGeom>
              <a:avLst/>
              <a:gdLst>
                <a:gd name="connsiteX0" fmla="*/ 0 w 128587"/>
                <a:gd name="connsiteY0" fmla="*/ 16669 h 16669"/>
                <a:gd name="connsiteX1" fmla="*/ 69056 w 128587"/>
                <a:gd name="connsiteY1" fmla="*/ 9525 h 16669"/>
                <a:gd name="connsiteX2" fmla="*/ 128587 w 128587"/>
                <a:gd name="connsiteY2" fmla="*/ 0 h 16669"/>
                <a:gd name="connsiteX0" fmla="*/ 11509 w 140096"/>
                <a:gd name="connsiteY0" fmla="*/ 16669 h 16669"/>
                <a:gd name="connsiteX1" fmla="*/ 11509 w 140096"/>
                <a:gd name="connsiteY1" fmla="*/ 14287 h 16669"/>
                <a:gd name="connsiteX2" fmla="*/ 80565 w 140096"/>
                <a:gd name="connsiteY2" fmla="*/ 9525 h 16669"/>
                <a:gd name="connsiteX3" fmla="*/ 140096 w 140096"/>
                <a:gd name="connsiteY3" fmla="*/ 0 h 1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96" h="16669">
                  <a:moveTo>
                    <a:pt x="11509" y="16669"/>
                  </a:moveTo>
                  <a:cubicBezTo>
                    <a:pt x="11509" y="16272"/>
                    <a:pt x="0" y="15478"/>
                    <a:pt x="11509" y="14287"/>
                  </a:cubicBezTo>
                  <a:cubicBezTo>
                    <a:pt x="23018" y="13096"/>
                    <a:pt x="59134" y="11906"/>
                    <a:pt x="80565" y="9525"/>
                  </a:cubicBezTo>
                  <a:cubicBezTo>
                    <a:pt x="101996" y="7144"/>
                    <a:pt x="130174" y="1588"/>
                    <a:pt x="140096" y="0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5510262" y="3929063"/>
              <a:ext cx="65038" cy="701675"/>
            </a:xfrm>
            <a:custGeom>
              <a:avLst/>
              <a:gdLst>
                <a:gd name="connsiteX0" fmla="*/ 40481 w 65087"/>
                <a:gd name="connsiteY0" fmla="*/ 0 h 702468"/>
                <a:gd name="connsiteX1" fmla="*/ 47625 w 65087"/>
                <a:gd name="connsiteY1" fmla="*/ 54768 h 702468"/>
                <a:gd name="connsiteX2" fmla="*/ 59531 w 65087"/>
                <a:gd name="connsiteY2" fmla="*/ 133350 h 702468"/>
                <a:gd name="connsiteX3" fmla="*/ 64293 w 65087"/>
                <a:gd name="connsiteY3" fmla="*/ 214312 h 702468"/>
                <a:gd name="connsiteX4" fmla="*/ 54768 w 65087"/>
                <a:gd name="connsiteY4" fmla="*/ 297656 h 702468"/>
                <a:gd name="connsiteX5" fmla="*/ 33337 w 65087"/>
                <a:gd name="connsiteY5" fmla="*/ 388143 h 702468"/>
                <a:gd name="connsiteX6" fmla="*/ 11906 w 65087"/>
                <a:gd name="connsiteY6" fmla="*/ 492918 h 702468"/>
                <a:gd name="connsiteX7" fmla="*/ 7143 w 65087"/>
                <a:gd name="connsiteY7" fmla="*/ 571500 h 702468"/>
                <a:gd name="connsiteX8" fmla="*/ 4762 w 65087"/>
                <a:gd name="connsiteY8" fmla="*/ 628650 h 702468"/>
                <a:gd name="connsiteX9" fmla="*/ 0 w 65087"/>
                <a:gd name="connsiteY9" fmla="*/ 702468 h 70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087" h="702468">
                  <a:moveTo>
                    <a:pt x="40481" y="0"/>
                  </a:moveTo>
                  <a:cubicBezTo>
                    <a:pt x="42465" y="16271"/>
                    <a:pt x="44450" y="32543"/>
                    <a:pt x="47625" y="54768"/>
                  </a:cubicBezTo>
                  <a:cubicBezTo>
                    <a:pt x="50800" y="76993"/>
                    <a:pt x="56753" y="106759"/>
                    <a:pt x="59531" y="133350"/>
                  </a:cubicBezTo>
                  <a:cubicBezTo>
                    <a:pt x="62309" y="159941"/>
                    <a:pt x="65087" y="186928"/>
                    <a:pt x="64293" y="214312"/>
                  </a:cubicBezTo>
                  <a:cubicBezTo>
                    <a:pt x="63499" y="241696"/>
                    <a:pt x="59927" y="268684"/>
                    <a:pt x="54768" y="297656"/>
                  </a:cubicBezTo>
                  <a:cubicBezTo>
                    <a:pt x="49609" y="326628"/>
                    <a:pt x="40481" y="355599"/>
                    <a:pt x="33337" y="388143"/>
                  </a:cubicBezTo>
                  <a:cubicBezTo>
                    <a:pt x="26193" y="420687"/>
                    <a:pt x="16272" y="462359"/>
                    <a:pt x="11906" y="492918"/>
                  </a:cubicBezTo>
                  <a:cubicBezTo>
                    <a:pt x="7540" y="523477"/>
                    <a:pt x="8334" y="548878"/>
                    <a:pt x="7143" y="571500"/>
                  </a:cubicBezTo>
                  <a:cubicBezTo>
                    <a:pt x="5952" y="594122"/>
                    <a:pt x="5952" y="606822"/>
                    <a:pt x="4762" y="628650"/>
                  </a:cubicBezTo>
                  <a:cubicBezTo>
                    <a:pt x="3572" y="650478"/>
                    <a:pt x="794" y="690165"/>
                    <a:pt x="0" y="702468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5319907" y="4062413"/>
              <a:ext cx="249048" cy="123825"/>
            </a:xfrm>
            <a:custGeom>
              <a:avLst/>
              <a:gdLst>
                <a:gd name="connsiteX0" fmla="*/ 0 w 250031"/>
                <a:gd name="connsiteY0" fmla="*/ 123825 h 123825"/>
                <a:gd name="connsiteX1" fmla="*/ 76200 w 250031"/>
                <a:gd name="connsiteY1" fmla="*/ 59531 h 123825"/>
                <a:gd name="connsiteX2" fmla="*/ 135731 w 250031"/>
                <a:gd name="connsiteY2" fmla="*/ 14287 h 123825"/>
                <a:gd name="connsiteX3" fmla="*/ 197643 w 250031"/>
                <a:gd name="connsiteY3" fmla="*/ 7143 h 123825"/>
                <a:gd name="connsiteX4" fmla="*/ 250031 w 250031"/>
                <a:gd name="connsiteY4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23825">
                  <a:moveTo>
                    <a:pt x="0" y="123825"/>
                  </a:moveTo>
                  <a:cubicBezTo>
                    <a:pt x="26789" y="100806"/>
                    <a:pt x="53578" y="77787"/>
                    <a:pt x="76200" y="59531"/>
                  </a:cubicBezTo>
                  <a:cubicBezTo>
                    <a:pt x="98822" y="41275"/>
                    <a:pt x="115491" y="23018"/>
                    <a:pt x="135731" y="14287"/>
                  </a:cubicBezTo>
                  <a:cubicBezTo>
                    <a:pt x="155972" y="5556"/>
                    <a:pt x="178593" y="9524"/>
                    <a:pt x="197643" y="7143"/>
                  </a:cubicBezTo>
                  <a:cubicBezTo>
                    <a:pt x="216693" y="4762"/>
                    <a:pt x="241697" y="794"/>
                    <a:pt x="250031" y="0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5054997" y="3976688"/>
              <a:ext cx="426711" cy="677862"/>
            </a:xfrm>
            <a:custGeom>
              <a:avLst/>
              <a:gdLst>
                <a:gd name="connsiteX0" fmla="*/ 9922 w 426641"/>
                <a:gd name="connsiteY0" fmla="*/ 0 h 677862"/>
                <a:gd name="connsiteX1" fmla="*/ 5159 w 426641"/>
                <a:gd name="connsiteY1" fmla="*/ 61912 h 677862"/>
                <a:gd name="connsiteX2" fmla="*/ 40878 w 426641"/>
                <a:gd name="connsiteY2" fmla="*/ 135731 h 677862"/>
                <a:gd name="connsiteX3" fmla="*/ 98028 w 426641"/>
                <a:gd name="connsiteY3" fmla="*/ 214312 h 677862"/>
                <a:gd name="connsiteX4" fmla="*/ 155178 w 426641"/>
                <a:gd name="connsiteY4" fmla="*/ 307181 h 677862"/>
                <a:gd name="connsiteX5" fmla="*/ 205184 w 426641"/>
                <a:gd name="connsiteY5" fmla="*/ 381000 h 677862"/>
                <a:gd name="connsiteX6" fmla="*/ 245666 w 426641"/>
                <a:gd name="connsiteY6" fmla="*/ 466725 h 677862"/>
                <a:gd name="connsiteX7" fmla="*/ 271859 w 426641"/>
                <a:gd name="connsiteY7" fmla="*/ 550068 h 677862"/>
                <a:gd name="connsiteX8" fmla="*/ 321866 w 426641"/>
                <a:gd name="connsiteY8" fmla="*/ 621506 h 677862"/>
                <a:gd name="connsiteX9" fmla="*/ 386159 w 426641"/>
                <a:gd name="connsiteY9" fmla="*/ 669131 h 677862"/>
                <a:gd name="connsiteX10" fmla="*/ 426641 w 426641"/>
                <a:gd name="connsiteY10" fmla="*/ 673893 h 67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641" h="677862">
                  <a:moveTo>
                    <a:pt x="9922" y="0"/>
                  </a:moveTo>
                  <a:cubicBezTo>
                    <a:pt x="4961" y="19645"/>
                    <a:pt x="0" y="39290"/>
                    <a:pt x="5159" y="61912"/>
                  </a:cubicBezTo>
                  <a:cubicBezTo>
                    <a:pt x="10318" y="84534"/>
                    <a:pt x="25400" y="110331"/>
                    <a:pt x="40878" y="135731"/>
                  </a:cubicBezTo>
                  <a:cubicBezTo>
                    <a:pt x="56356" y="161131"/>
                    <a:pt x="78978" y="185737"/>
                    <a:pt x="98028" y="214312"/>
                  </a:cubicBezTo>
                  <a:cubicBezTo>
                    <a:pt x="117078" y="242887"/>
                    <a:pt x="137319" y="279400"/>
                    <a:pt x="155178" y="307181"/>
                  </a:cubicBezTo>
                  <a:cubicBezTo>
                    <a:pt x="173037" y="334962"/>
                    <a:pt x="190103" y="354409"/>
                    <a:pt x="205184" y="381000"/>
                  </a:cubicBezTo>
                  <a:cubicBezTo>
                    <a:pt x="220265" y="407591"/>
                    <a:pt x="234554" y="438547"/>
                    <a:pt x="245666" y="466725"/>
                  </a:cubicBezTo>
                  <a:cubicBezTo>
                    <a:pt x="256778" y="494903"/>
                    <a:pt x="259159" y="524271"/>
                    <a:pt x="271859" y="550068"/>
                  </a:cubicBezTo>
                  <a:cubicBezTo>
                    <a:pt x="284559" y="575865"/>
                    <a:pt x="302816" y="601662"/>
                    <a:pt x="321866" y="621506"/>
                  </a:cubicBezTo>
                  <a:cubicBezTo>
                    <a:pt x="340916" y="641350"/>
                    <a:pt x="368697" y="660400"/>
                    <a:pt x="386159" y="669131"/>
                  </a:cubicBezTo>
                  <a:cubicBezTo>
                    <a:pt x="403621" y="677862"/>
                    <a:pt x="419894" y="673099"/>
                    <a:pt x="426641" y="673893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5291354" y="3963988"/>
              <a:ext cx="31726" cy="447675"/>
            </a:xfrm>
            <a:custGeom>
              <a:avLst/>
              <a:gdLst>
                <a:gd name="connsiteX0" fmla="*/ 2381 w 31353"/>
                <a:gd name="connsiteY0" fmla="*/ 0 h 447278"/>
                <a:gd name="connsiteX1" fmla="*/ 21431 w 31353"/>
                <a:gd name="connsiteY1" fmla="*/ 80963 h 447278"/>
                <a:gd name="connsiteX2" fmla="*/ 30956 w 31353"/>
                <a:gd name="connsiteY2" fmla="*/ 240507 h 447278"/>
                <a:gd name="connsiteX3" fmla="*/ 19050 w 31353"/>
                <a:gd name="connsiteY3" fmla="*/ 388144 h 447278"/>
                <a:gd name="connsiteX4" fmla="*/ 4762 w 31353"/>
                <a:gd name="connsiteY4" fmla="*/ 438150 h 447278"/>
                <a:gd name="connsiteX5" fmla="*/ 0 w 31353"/>
                <a:gd name="connsiteY5" fmla="*/ 442913 h 44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53" h="447278">
                  <a:moveTo>
                    <a:pt x="2381" y="0"/>
                  </a:moveTo>
                  <a:cubicBezTo>
                    <a:pt x="9525" y="20439"/>
                    <a:pt x="16669" y="40879"/>
                    <a:pt x="21431" y="80963"/>
                  </a:cubicBezTo>
                  <a:cubicBezTo>
                    <a:pt x="26193" y="121047"/>
                    <a:pt x="31353" y="189310"/>
                    <a:pt x="30956" y="240507"/>
                  </a:cubicBezTo>
                  <a:cubicBezTo>
                    <a:pt x="30559" y="291704"/>
                    <a:pt x="23416" y="355204"/>
                    <a:pt x="19050" y="388144"/>
                  </a:cubicBezTo>
                  <a:cubicBezTo>
                    <a:pt x="14684" y="421084"/>
                    <a:pt x="7937" y="429022"/>
                    <a:pt x="4762" y="438150"/>
                  </a:cubicBezTo>
                  <a:cubicBezTo>
                    <a:pt x="1587" y="447278"/>
                    <a:pt x="0" y="442913"/>
                    <a:pt x="0" y="442913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150174" y="4192588"/>
              <a:ext cx="414021" cy="33337"/>
            </a:xfrm>
            <a:custGeom>
              <a:avLst/>
              <a:gdLst>
                <a:gd name="connsiteX0" fmla="*/ 0 w 414337"/>
                <a:gd name="connsiteY0" fmla="*/ 3969 h 33338"/>
                <a:gd name="connsiteX1" fmla="*/ 78581 w 414337"/>
                <a:gd name="connsiteY1" fmla="*/ 1587 h 33338"/>
                <a:gd name="connsiteX2" fmla="*/ 164306 w 414337"/>
                <a:gd name="connsiteY2" fmla="*/ 13494 h 33338"/>
                <a:gd name="connsiteX3" fmla="*/ 242887 w 414337"/>
                <a:gd name="connsiteY3" fmla="*/ 27781 h 33338"/>
                <a:gd name="connsiteX4" fmla="*/ 328612 w 414337"/>
                <a:gd name="connsiteY4" fmla="*/ 32544 h 33338"/>
                <a:gd name="connsiteX5" fmla="*/ 414337 w 414337"/>
                <a:gd name="connsiteY5" fmla="*/ 32544 h 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37" h="33338">
                  <a:moveTo>
                    <a:pt x="0" y="3969"/>
                  </a:moveTo>
                  <a:cubicBezTo>
                    <a:pt x="25598" y="1984"/>
                    <a:pt x="51197" y="0"/>
                    <a:pt x="78581" y="1587"/>
                  </a:cubicBezTo>
                  <a:cubicBezTo>
                    <a:pt x="105965" y="3174"/>
                    <a:pt x="136922" y="9128"/>
                    <a:pt x="164306" y="13494"/>
                  </a:cubicBezTo>
                  <a:cubicBezTo>
                    <a:pt x="191690" y="17860"/>
                    <a:pt x="215503" y="24606"/>
                    <a:pt x="242887" y="27781"/>
                  </a:cubicBezTo>
                  <a:cubicBezTo>
                    <a:pt x="270271" y="30956"/>
                    <a:pt x="300037" y="31750"/>
                    <a:pt x="328612" y="32544"/>
                  </a:cubicBezTo>
                  <a:cubicBezTo>
                    <a:pt x="357187" y="33338"/>
                    <a:pt x="414337" y="32544"/>
                    <a:pt x="414337" y="32544"/>
                  </a:cubicBez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5286595" y="4411663"/>
              <a:ext cx="237943" cy="7937"/>
            </a:xfrm>
            <a:custGeom>
              <a:avLst/>
              <a:gdLst>
                <a:gd name="connsiteX0" fmla="*/ 0 w 238125"/>
                <a:gd name="connsiteY0" fmla="*/ 0 h 7144"/>
                <a:gd name="connsiteX1" fmla="*/ 119063 w 238125"/>
                <a:gd name="connsiteY1" fmla="*/ 7144 h 7144"/>
                <a:gd name="connsiteX2" fmla="*/ 238125 w 238125"/>
                <a:gd name="connsiteY2" fmla="*/ 4763 h 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7144">
                  <a:moveTo>
                    <a:pt x="0" y="0"/>
                  </a:moveTo>
                  <a:cubicBezTo>
                    <a:pt x="39688" y="3175"/>
                    <a:pt x="119063" y="7144"/>
                    <a:pt x="119063" y="7144"/>
                  </a:cubicBezTo>
                  <a:lnTo>
                    <a:pt x="238125" y="4763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7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Planning at ERCOT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19200"/>
            <a:ext cx="8534400" cy="5029200"/>
          </a:xfrm>
        </p:spPr>
        <p:txBody>
          <a:bodyPr/>
          <a:lstStyle/>
          <a:p>
            <a:r>
              <a:rPr lang="en-US" sz="2400" dirty="0" smtClean="0"/>
              <a:t>Transmission Planning Assessment</a:t>
            </a:r>
          </a:p>
          <a:p>
            <a:pPr lvl="1"/>
            <a:r>
              <a:rPr lang="en-US" sz="2000" dirty="0" smtClean="0"/>
              <a:t>Regional Transmission Plan (RTP)</a:t>
            </a:r>
          </a:p>
          <a:p>
            <a:pPr lvl="1"/>
            <a:r>
              <a:rPr lang="en-US" sz="2000" dirty="0" smtClean="0"/>
              <a:t>Long Term System Assessment (LTSA)</a:t>
            </a:r>
          </a:p>
          <a:p>
            <a:r>
              <a:rPr lang="en-US" sz="2400" dirty="0" smtClean="0"/>
              <a:t>Dynamics Studies Group</a:t>
            </a:r>
          </a:p>
          <a:p>
            <a:pPr lvl="1"/>
            <a:r>
              <a:rPr lang="en-US" sz="2000" dirty="0" smtClean="0"/>
              <a:t>Ad-hoc System Stability Assessments</a:t>
            </a:r>
          </a:p>
          <a:p>
            <a:pPr lvl="1"/>
            <a:r>
              <a:rPr lang="en-US" sz="2000" dirty="0" smtClean="0"/>
              <a:t>Annual NERC stability assessments</a:t>
            </a:r>
          </a:p>
          <a:p>
            <a:pPr lvl="1"/>
            <a:r>
              <a:rPr lang="en-US" sz="2000" dirty="0" smtClean="0"/>
              <a:t>Subsynchronous Resonance Studies (SSR)</a:t>
            </a:r>
          </a:p>
          <a:p>
            <a:pPr lvl="1"/>
            <a:r>
              <a:rPr lang="en-US" sz="2000" dirty="0" smtClean="0"/>
              <a:t>Support Operations on stability issues</a:t>
            </a:r>
          </a:p>
          <a:p>
            <a:r>
              <a:rPr lang="en-US" sz="2400" dirty="0" smtClean="0"/>
              <a:t>System Development Group</a:t>
            </a:r>
          </a:p>
          <a:p>
            <a:pPr lvl="1"/>
            <a:r>
              <a:rPr lang="en-US" sz="2000" dirty="0" smtClean="0"/>
              <a:t>RPG Independent Reviews and Special Studies</a:t>
            </a:r>
          </a:p>
          <a:p>
            <a:pPr lvl="1"/>
            <a:r>
              <a:rPr lang="en-US" sz="2000" dirty="0" smtClean="0"/>
              <a:t>Quarterly Stability Assessment Screening Studies</a:t>
            </a:r>
          </a:p>
          <a:p>
            <a:pPr lvl="1"/>
            <a:r>
              <a:rPr lang="en-US" sz="2000" dirty="0" smtClean="0"/>
              <a:t>Screening Studies</a:t>
            </a:r>
          </a:p>
          <a:p>
            <a:pPr lvl="1"/>
            <a:endParaRPr lang="en-US" sz="20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Transmission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3177" y="1219200"/>
            <a:ext cx="8572500" cy="4876800"/>
          </a:xfrm>
        </p:spPr>
        <p:txBody>
          <a:bodyPr/>
          <a:lstStyle/>
          <a:p>
            <a:r>
              <a:rPr lang="en-US" sz="2400" dirty="0" smtClean="0"/>
              <a:t>Identify transmission projects to meet ERCOT System needs per ERCOT Planning Guide and NERC TPL-001-4 reliability standards.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Annual Assessment for near-term needs for six years planning horizon.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Coordinated planning process performed by ERCOT with extensive review and input by NERC registered Transmission Planners (TPs), Transmission Owners (</a:t>
            </a:r>
            <a:r>
              <a:rPr lang="en-US" sz="2400" dirty="0" err="1" smtClean="0"/>
              <a:t>Tos</a:t>
            </a:r>
            <a:r>
              <a:rPr lang="en-US" sz="2400" dirty="0" smtClean="0"/>
              <a:t>) and stakeholders.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9291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Regional Transmission Planning Study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82098275"/>
              </p:ext>
            </p:extLst>
          </p:nvPr>
        </p:nvGraphicFramePr>
        <p:xfrm>
          <a:off x="533400" y="1219200"/>
          <a:ext cx="8077200" cy="462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9681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System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72500" cy="5029200"/>
          </a:xfrm>
        </p:spPr>
        <p:txBody>
          <a:bodyPr/>
          <a:lstStyle/>
          <a:p>
            <a:r>
              <a:rPr lang="en-US" sz="2400" dirty="0" smtClean="0"/>
              <a:t>Biennial evaluation of the potential needs of ERCOT’s extra-high voltage (345-kV) system in the 10 to 15 year planning horizon.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Identify long-term transmission needs by analyzing the reliability and efficiency of the ERCOT system under various scenarios.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122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System Assessment Study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620000" cy="472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33800" y="3195935"/>
            <a:ext cx="1941430" cy="92333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LTSA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9724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823118"/>
          </a:xfrm>
        </p:spPr>
        <p:txBody>
          <a:bodyPr/>
          <a:lstStyle/>
          <a:p>
            <a:r>
              <a:rPr lang="en-US" dirty="0" smtClean="0"/>
              <a:t>Challenges in Transmission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006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Load </a:t>
            </a:r>
            <a:r>
              <a:rPr lang="en-US" sz="2400" dirty="0" smtClean="0"/>
              <a:t>Forecast </a:t>
            </a:r>
            <a:endParaRPr lang="en-US" sz="2400" dirty="0"/>
          </a:p>
          <a:p>
            <a:pPr lvl="0"/>
            <a:r>
              <a:rPr lang="en-US" sz="2400" dirty="0"/>
              <a:t>Generation </a:t>
            </a:r>
            <a:r>
              <a:rPr lang="en-US" sz="2400" dirty="0" smtClean="0"/>
              <a:t>Resource Mix</a:t>
            </a:r>
            <a:endParaRPr lang="en-US" sz="2400" dirty="0"/>
          </a:p>
          <a:p>
            <a:pPr lvl="0"/>
            <a:r>
              <a:rPr lang="en-US" sz="2400" dirty="0"/>
              <a:t>New and Emerging Technologies</a:t>
            </a:r>
          </a:p>
          <a:p>
            <a:pPr lvl="0"/>
            <a:r>
              <a:rPr lang="en-US" sz="2400" dirty="0"/>
              <a:t>Economic and Financial Constraints</a:t>
            </a:r>
          </a:p>
          <a:p>
            <a:pPr lvl="0"/>
            <a:r>
              <a:rPr lang="en-US" sz="2400" dirty="0"/>
              <a:t>R-O-W </a:t>
            </a:r>
            <a:r>
              <a:rPr lang="en-US" sz="2400" dirty="0" smtClean="0"/>
              <a:t>Limitations</a:t>
            </a:r>
          </a:p>
          <a:p>
            <a:pPr lvl="0"/>
            <a:r>
              <a:rPr lang="en-US" sz="2400" dirty="0" smtClean="0"/>
              <a:t>Regulatory Uncertainty</a:t>
            </a:r>
            <a:endParaRPr lang="en-US" sz="2400" dirty="0"/>
          </a:p>
          <a:p>
            <a:pPr lvl="0"/>
            <a:r>
              <a:rPr lang="en-US" sz="2400" dirty="0"/>
              <a:t>Various Uncertainties and Risks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331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on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4572000" cy="323593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iPhone and Android apps</a:t>
            </a:r>
          </a:p>
          <a:p>
            <a:pPr lvl="1"/>
            <a:r>
              <a:rPr lang="en-US" dirty="0"/>
              <a:t>Provide alerts through push notifications</a:t>
            </a:r>
          </a:p>
          <a:p>
            <a:pPr lvl="1"/>
            <a:r>
              <a:rPr lang="en-US" dirty="0"/>
              <a:t>Load curve, conservation tips, wholesale prices, general info</a:t>
            </a:r>
          </a:p>
          <a:p>
            <a:pPr lvl="1"/>
            <a:r>
              <a:rPr lang="en-US" dirty="0"/>
              <a:t>More than 10,000 downloads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7"/>
          <a:stretch/>
        </p:blipFill>
        <p:spPr>
          <a:xfrm>
            <a:off x="5221605" y="4554172"/>
            <a:ext cx="3931920" cy="1586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699">
            <a:off x="2260743" y="4503971"/>
            <a:ext cx="2905316" cy="1686517"/>
          </a:xfrm>
          <a:prstGeom prst="rect">
            <a:avLst/>
          </a:prstGeom>
        </p:spPr>
      </p:pic>
      <p:pic>
        <p:nvPicPr>
          <p:cNvPr id="7" name="Picture 2" descr="Phones With App 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70" y="3991429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181600" y="1066800"/>
            <a:ext cx="3733800" cy="323593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Focus on timely information with frequent updates</a:t>
            </a:r>
          </a:p>
          <a:p>
            <a:pPr lvl="1"/>
            <a:r>
              <a:rPr lang="en-US" dirty="0" smtClean="0"/>
              <a:t>Twitter: Over 4,000 followers</a:t>
            </a:r>
          </a:p>
          <a:p>
            <a:pPr lvl="1"/>
            <a:r>
              <a:rPr lang="en-US" dirty="0" smtClean="0"/>
              <a:t>Facebook: Over 1,200 followers</a:t>
            </a:r>
          </a:p>
          <a:p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5257800"/>
            <a:ext cx="63246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/>
          <a:lstStyle/>
          <a:p>
            <a:r>
              <a:rPr lang="en-US" sz="2400" dirty="0" smtClean="0"/>
              <a:t>ERCOT Quick Facts</a:t>
            </a:r>
            <a:endParaRPr lang="en-US" sz="2400" dirty="0"/>
          </a:p>
          <a:p>
            <a:r>
              <a:rPr lang="en-US" sz="2400" dirty="0" smtClean="0"/>
              <a:t>Regional Transmission Planning</a:t>
            </a:r>
            <a:endParaRPr lang="en-US" sz="2400" dirty="0"/>
          </a:p>
          <a:p>
            <a:r>
              <a:rPr lang="en-US" sz="2400" dirty="0" smtClean="0"/>
              <a:t>Long Term System Assessment</a:t>
            </a:r>
          </a:p>
          <a:p>
            <a:r>
              <a:rPr lang="en-US" sz="2400" dirty="0" smtClean="0"/>
              <a:t>Project Identification and Justification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721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ERCOT Quick Facts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657725" cy="5105400"/>
          </a:xfrm>
        </p:spPr>
        <p:txBody>
          <a:bodyPr>
            <a:normAutofit/>
          </a:bodyPr>
          <a:lstStyle/>
          <a:p>
            <a:r>
              <a:rPr lang="en-US" sz="2400" dirty="0"/>
              <a:t>75% of Texas </a:t>
            </a:r>
            <a:r>
              <a:rPr lang="en-US" sz="2400" dirty="0" smtClean="0"/>
              <a:t>land</a:t>
            </a:r>
          </a:p>
          <a:p>
            <a:endParaRPr lang="en-US" sz="2400" dirty="0"/>
          </a:p>
          <a:p>
            <a:r>
              <a:rPr lang="en-US" sz="2400" dirty="0"/>
              <a:t>90% of Texas load – 24 million </a:t>
            </a:r>
            <a:r>
              <a:rPr lang="en-US" sz="2400" dirty="0" smtClean="0"/>
              <a:t>consumers</a:t>
            </a:r>
          </a:p>
          <a:p>
            <a:endParaRPr lang="en-US" sz="2400" dirty="0"/>
          </a:p>
          <a:p>
            <a:r>
              <a:rPr lang="en-US" sz="2400" dirty="0"/>
              <a:t>More than 46,500 miles of transmission </a:t>
            </a:r>
            <a:r>
              <a:rPr lang="en-US" sz="2400" dirty="0" smtClean="0"/>
              <a:t>lines</a:t>
            </a:r>
          </a:p>
          <a:p>
            <a:endParaRPr lang="en-US" sz="2400" dirty="0"/>
          </a:p>
          <a:p>
            <a:r>
              <a:rPr lang="en-US" sz="2400" dirty="0" smtClean="0"/>
              <a:t>570</a:t>
            </a:r>
            <a:r>
              <a:rPr lang="en-US" sz="2400" dirty="0"/>
              <a:t>+ generation </a:t>
            </a:r>
            <a:r>
              <a:rPr lang="en-US" sz="2400" dirty="0" smtClean="0"/>
              <a:t>units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NERC_Interconnections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3048000"/>
            <a:ext cx="4038600" cy="292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RCOT Network Grid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402"/>
            <a:ext cx="2819400" cy="26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ERCOT Quick Facts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800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&gt;</a:t>
            </a:r>
            <a:r>
              <a:rPr lang="en-US" sz="2400" dirty="0"/>
              <a:t>77,000 MW peak </a:t>
            </a:r>
            <a:r>
              <a:rPr lang="en-US" sz="2400" dirty="0" smtClean="0"/>
              <a:t>capacity</a:t>
            </a:r>
          </a:p>
          <a:p>
            <a:endParaRPr lang="en-US" sz="2400" dirty="0"/>
          </a:p>
          <a:p>
            <a:r>
              <a:rPr lang="en-US" sz="2400" dirty="0" smtClean="0"/>
              <a:t>71,110 </a:t>
            </a:r>
            <a:r>
              <a:rPr lang="en-US" sz="2400" dirty="0"/>
              <a:t>MW record peak demand (set August 11, 2016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/>
              <a:t>Physical assets owned by transmission providers and </a:t>
            </a:r>
            <a:r>
              <a:rPr lang="en-US" sz="2400" dirty="0" smtClean="0"/>
              <a:t>generators</a:t>
            </a:r>
          </a:p>
          <a:p>
            <a:endParaRPr lang="en-US" sz="2400" dirty="0"/>
          </a:p>
          <a:p>
            <a:r>
              <a:rPr lang="en-US" sz="2400" dirty="0"/>
              <a:t>No synchronous connections with other grids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NERC_Interconnections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3048000"/>
            <a:ext cx="4038600" cy="292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RCOT Network Grid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4152"/>
            <a:ext cx="2514600" cy="237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Quick </a:t>
            </a:r>
            <a:r>
              <a:rPr lang="en-US" dirty="0" smtClean="0"/>
              <a:t>Facts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ERCOTTexas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8451" y="1038226"/>
            <a:ext cx="5345434" cy="501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3124200" y="4800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6448425" y="2047875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4714875" y="173355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991225" y="1819275"/>
            <a:ext cx="281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5386"/>
                </a:solidFill>
              </a:rPr>
              <a:t>DC East at Monticello (with SPP) – 600 MW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324475" y="1504950"/>
            <a:ext cx="29145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5386"/>
                </a:solidFill>
              </a:rPr>
              <a:t>DC North (with SPP), at </a:t>
            </a:r>
            <a:r>
              <a:rPr lang="en-US" sz="1000" b="1" dirty="0" err="1">
                <a:solidFill>
                  <a:srgbClr val="005386"/>
                </a:solidFill>
              </a:rPr>
              <a:t>Oklaunion</a:t>
            </a:r>
            <a:r>
              <a:rPr lang="en-US" sz="1000" b="1" dirty="0">
                <a:solidFill>
                  <a:srgbClr val="005386"/>
                </a:solidFill>
              </a:rPr>
              <a:t> – 220 MW 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990600" y="5135562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005386"/>
                </a:solidFill>
              </a:rPr>
              <a:t>DC Laredo; VFT (with CFE) – 100 MW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334125" y="4800600"/>
            <a:ext cx="2438400" cy="1235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 dirty="0"/>
              <a:t>SPP:</a:t>
            </a:r>
            <a:r>
              <a:rPr lang="en-US" sz="1000" dirty="0"/>
              <a:t> Southwest Power Pool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dirty="0"/>
              <a:t>CFE:</a:t>
            </a:r>
            <a:r>
              <a:rPr lang="en-US" sz="1000" dirty="0"/>
              <a:t> </a:t>
            </a:r>
            <a:r>
              <a:rPr lang="en-US" sz="1000" dirty="0" err="1"/>
              <a:t>Comisión</a:t>
            </a:r>
            <a:r>
              <a:rPr lang="en-US" sz="1000" dirty="0"/>
              <a:t> Federal de </a:t>
            </a:r>
            <a:r>
              <a:rPr lang="en-US" sz="1000" dirty="0" err="1"/>
              <a:t>Electricidad</a:t>
            </a:r>
            <a:endParaRPr lang="en-US" sz="1000" dirty="0"/>
          </a:p>
          <a:p>
            <a:pPr eaLnBrk="1" hangingPunct="1">
              <a:spcBef>
                <a:spcPct val="50000"/>
              </a:spcBef>
            </a:pPr>
            <a:r>
              <a:rPr lang="en-US" sz="1000" b="1" dirty="0"/>
              <a:t>DC Ties:</a:t>
            </a:r>
            <a:r>
              <a:rPr lang="en-US" sz="1000" dirty="0"/>
              <a:t> Direct Current ties – Asynchronous connections with neighboring grids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dirty="0"/>
              <a:t>VFT:</a:t>
            </a:r>
            <a:r>
              <a:rPr lang="en-US" sz="1000" dirty="0"/>
              <a:t> Variable Frequency Transformer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304800" y="4677102"/>
            <a:ext cx="2895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5386"/>
                </a:solidFill>
              </a:rPr>
              <a:t>DC South at Eagle Pass (with CFE) – 36 MW</a:t>
            </a: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3505200" y="5257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4191000" y="5715000"/>
            <a:ext cx="942975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57200" y="990600"/>
            <a:ext cx="228600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1,256 MW power transfers </a:t>
            </a:r>
            <a:r>
              <a:rPr lang="en-US" sz="1600" b="1" dirty="0"/>
              <a:t>from non-synchronous </a:t>
            </a:r>
            <a:r>
              <a:rPr lang="en-US" sz="1600" b="1" dirty="0" smtClean="0"/>
              <a:t>ties</a:t>
            </a:r>
            <a:endParaRPr lang="en-US" sz="1600" b="1" dirty="0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52400" y="5562600"/>
            <a:ext cx="4038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5386"/>
                </a:solidFill>
              </a:rPr>
              <a:t>DC </a:t>
            </a:r>
            <a:r>
              <a:rPr lang="en-US" sz="1000" b="1" dirty="0" smtClean="0">
                <a:solidFill>
                  <a:srgbClr val="005386"/>
                </a:solidFill>
              </a:rPr>
              <a:t>Railroad </a:t>
            </a:r>
            <a:r>
              <a:rPr lang="en-US" sz="1000" b="1" dirty="0">
                <a:solidFill>
                  <a:srgbClr val="005386"/>
                </a:solidFill>
              </a:rPr>
              <a:t>at McAllen; </a:t>
            </a:r>
            <a:r>
              <a:rPr lang="en-US" sz="1000" b="1" dirty="0" err="1">
                <a:solidFill>
                  <a:srgbClr val="005386"/>
                </a:solidFill>
              </a:rPr>
              <a:t>Sharyland</a:t>
            </a:r>
            <a:r>
              <a:rPr lang="en-US" sz="1000" b="1" dirty="0">
                <a:solidFill>
                  <a:srgbClr val="005386"/>
                </a:solidFill>
              </a:rPr>
              <a:t> Utilities (with CFE) – </a:t>
            </a:r>
            <a:r>
              <a:rPr lang="en-US" sz="1000" b="1" dirty="0" smtClean="0">
                <a:solidFill>
                  <a:srgbClr val="005386"/>
                </a:solidFill>
              </a:rPr>
              <a:t>300 </a:t>
            </a:r>
            <a:r>
              <a:rPr lang="en-US" sz="1000" b="1" dirty="0">
                <a:solidFill>
                  <a:srgbClr val="005386"/>
                </a:solidFill>
              </a:rPr>
              <a:t>MW</a:t>
            </a:r>
          </a:p>
        </p:txBody>
      </p:sp>
    </p:spTree>
    <p:extLst>
      <p:ext uri="{BB962C8B-B14F-4D97-AF65-F5344CB8AC3E}">
        <p14:creationId xmlns:p14="http://schemas.microsoft.com/office/powerpoint/2010/main" val="36194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Quick 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914400"/>
            <a:ext cx="8359543" cy="2650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37" y="4038600"/>
            <a:ext cx="80867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2895600"/>
          </a:xfrm>
        </p:spPr>
        <p:txBody>
          <a:bodyPr/>
          <a:lstStyle/>
          <a:p>
            <a:r>
              <a:rPr lang="en-US" sz="2400" dirty="0" smtClean="0"/>
              <a:t>ERCOT’s primary responsibility is to ensure the reliability of the </a:t>
            </a:r>
            <a:r>
              <a:rPr lang="en-US" sz="2400" dirty="0" smtClean="0"/>
              <a:t>grid.</a:t>
            </a:r>
            <a:endParaRPr lang="en-US" sz="2400" dirty="0" smtClean="0"/>
          </a:p>
          <a:p>
            <a:pPr lvl="1"/>
            <a:r>
              <a:rPr lang="en-US" sz="2000" dirty="0" smtClean="0"/>
              <a:t>Match generation with system </a:t>
            </a:r>
            <a:r>
              <a:rPr lang="en-US" sz="2000" dirty="0" smtClean="0"/>
              <a:t>demand.</a:t>
            </a:r>
            <a:endParaRPr lang="en-US" sz="2000" dirty="0" smtClean="0"/>
          </a:p>
          <a:p>
            <a:pPr lvl="1"/>
            <a:r>
              <a:rPr lang="en-US" sz="2000" dirty="0" smtClean="0"/>
              <a:t>Ensure the transmission system is operated within established </a:t>
            </a:r>
            <a:r>
              <a:rPr lang="en-US" sz="2000" dirty="0" smtClean="0"/>
              <a:t>limits.</a:t>
            </a:r>
            <a:endParaRPr lang="en-US" sz="2000" dirty="0"/>
          </a:p>
        </p:txBody>
      </p:sp>
      <p:pic>
        <p:nvPicPr>
          <p:cNvPr id="6" name="Picture 19" descr="Transmissi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300" y="4633118"/>
            <a:ext cx="68945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9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Reliability: Energy and Capacity</a:t>
            </a:r>
            <a:endParaRPr lang="en-US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256029" y="1404143"/>
            <a:ext cx="2713673" cy="3852863"/>
          </a:xfrm>
          <a:prstGeom prst="rect">
            <a:avLst/>
          </a:prstGeom>
          <a:solidFill>
            <a:srgbClr val="517A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 b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5256028" y="1404143"/>
            <a:ext cx="271367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5256029" y="5203826"/>
            <a:ext cx="271367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prstClr val="black"/>
              </a:solidFill>
            </a:endParaRPr>
          </a:p>
        </p:txBody>
      </p:sp>
      <p:grpSp>
        <p:nvGrpSpPr>
          <p:cNvPr id="18" name="Group 56"/>
          <p:cNvGrpSpPr/>
          <p:nvPr/>
        </p:nvGrpSpPr>
        <p:grpSpPr>
          <a:xfrm>
            <a:off x="5828260" y="1506537"/>
            <a:ext cx="231775" cy="2936876"/>
            <a:chOff x="5670550" y="2728912"/>
            <a:chExt cx="231775" cy="2936876"/>
          </a:xfrm>
        </p:grpSpPr>
        <p:sp>
          <p:nvSpPr>
            <p:cNvPr id="19" name="Minus 18"/>
            <p:cNvSpPr/>
            <p:nvPr/>
          </p:nvSpPr>
          <p:spPr bwMode="auto">
            <a:xfrm>
              <a:off x="5670550" y="37973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0" name="Minus 19"/>
            <p:cNvSpPr/>
            <p:nvPr/>
          </p:nvSpPr>
          <p:spPr bwMode="auto">
            <a:xfrm>
              <a:off x="5670550" y="37211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1" name="Minus 20"/>
            <p:cNvSpPr/>
            <p:nvPr/>
          </p:nvSpPr>
          <p:spPr bwMode="auto">
            <a:xfrm>
              <a:off x="5672138" y="36449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2" name="Minus 21"/>
            <p:cNvSpPr/>
            <p:nvPr/>
          </p:nvSpPr>
          <p:spPr bwMode="auto">
            <a:xfrm>
              <a:off x="5672138" y="35687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Minus 22"/>
            <p:cNvSpPr/>
            <p:nvPr/>
          </p:nvSpPr>
          <p:spPr bwMode="auto">
            <a:xfrm>
              <a:off x="5670550" y="34925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5670550" y="34163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5" name="Minus 24"/>
            <p:cNvSpPr/>
            <p:nvPr/>
          </p:nvSpPr>
          <p:spPr bwMode="auto">
            <a:xfrm>
              <a:off x="5672138" y="33401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Minus 25"/>
            <p:cNvSpPr/>
            <p:nvPr/>
          </p:nvSpPr>
          <p:spPr bwMode="auto">
            <a:xfrm>
              <a:off x="5672138" y="32639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Minus 26"/>
            <p:cNvSpPr/>
            <p:nvPr/>
          </p:nvSpPr>
          <p:spPr bwMode="auto">
            <a:xfrm>
              <a:off x="5675313" y="31877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Minus 27"/>
            <p:cNvSpPr/>
            <p:nvPr/>
          </p:nvSpPr>
          <p:spPr bwMode="auto">
            <a:xfrm>
              <a:off x="5675313" y="31115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9" name="Minus 28"/>
            <p:cNvSpPr/>
            <p:nvPr/>
          </p:nvSpPr>
          <p:spPr bwMode="auto">
            <a:xfrm>
              <a:off x="5676900" y="30353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0" name="Minus 29"/>
            <p:cNvSpPr/>
            <p:nvPr/>
          </p:nvSpPr>
          <p:spPr bwMode="auto">
            <a:xfrm>
              <a:off x="5676900" y="29591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1" name="Minus 30"/>
            <p:cNvSpPr/>
            <p:nvPr/>
          </p:nvSpPr>
          <p:spPr bwMode="auto">
            <a:xfrm>
              <a:off x="5672138" y="28829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2" name="Minus 31"/>
            <p:cNvSpPr/>
            <p:nvPr/>
          </p:nvSpPr>
          <p:spPr bwMode="auto">
            <a:xfrm>
              <a:off x="5672138" y="28067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5675313" y="27305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4" name="Minus 33"/>
            <p:cNvSpPr/>
            <p:nvPr/>
          </p:nvSpPr>
          <p:spPr bwMode="auto">
            <a:xfrm>
              <a:off x="5670550" y="561975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5" name="Minus 34"/>
            <p:cNvSpPr/>
            <p:nvPr/>
          </p:nvSpPr>
          <p:spPr bwMode="auto">
            <a:xfrm>
              <a:off x="5670550" y="554355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5775325" y="2728912"/>
              <a:ext cx="127000" cy="29337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37" name="Minus 36"/>
            <p:cNvSpPr/>
            <p:nvPr/>
          </p:nvSpPr>
          <p:spPr bwMode="auto">
            <a:xfrm>
              <a:off x="5672138" y="54673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8" name="Minus 37"/>
            <p:cNvSpPr/>
            <p:nvPr/>
          </p:nvSpPr>
          <p:spPr bwMode="auto">
            <a:xfrm>
              <a:off x="5672138" y="53911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5670550" y="53149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0" name="Minus 39"/>
            <p:cNvSpPr/>
            <p:nvPr/>
          </p:nvSpPr>
          <p:spPr bwMode="auto">
            <a:xfrm>
              <a:off x="5670550" y="52387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1" name="Minus 40"/>
            <p:cNvSpPr/>
            <p:nvPr/>
          </p:nvSpPr>
          <p:spPr bwMode="auto">
            <a:xfrm>
              <a:off x="5672138" y="51625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5672138" y="50863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3" name="Minus 42"/>
            <p:cNvSpPr/>
            <p:nvPr/>
          </p:nvSpPr>
          <p:spPr bwMode="auto">
            <a:xfrm>
              <a:off x="5675313" y="50101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4" name="Minus 43"/>
            <p:cNvSpPr/>
            <p:nvPr/>
          </p:nvSpPr>
          <p:spPr bwMode="auto">
            <a:xfrm>
              <a:off x="5675313" y="49339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5" name="Minus 44"/>
            <p:cNvSpPr/>
            <p:nvPr/>
          </p:nvSpPr>
          <p:spPr bwMode="auto">
            <a:xfrm>
              <a:off x="5676900" y="48577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6" name="Minus 45"/>
            <p:cNvSpPr/>
            <p:nvPr/>
          </p:nvSpPr>
          <p:spPr bwMode="auto">
            <a:xfrm>
              <a:off x="5676900" y="47815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7" name="Minus 46"/>
            <p:cNvSpPr/>
            <p:nvPr/>
          </p:nvSpPr>
          <p:spPr bwMode="auto">
            <a:xfrm>
              <a:off x="5672138" y="47053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8" name="Minus 47"/>
            <p:cNvSpPr/>
            <p:nvPr/>
          </p:nvSpPr>
          <p:spPr bwMode="auto">
            <a:xfrm>
              <a:off x="5672138" y="46291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9" name="Minus 48"/>
            <p:cNvSpPr/>
            <p:nvPr/>
          </p:nvSpPr>
          <p:spPr bwMode="auto">
            <a:xfrm>
              <a:off x="5675313" y="45529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0" name="Minus 49"/>
            <p:cNvSpPr/>
            <p:nvPr/>
          </p:nvSpPr>
          <p:spPr bwMode="auto">
            <a:xfrm>
              <a:off x="5675313" y="44767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1" name="Minus 50"/>
            <p:cNvSpPr/>
            <p:nvPr/>
          </p:nvSpPr>
          <p:spPr bwMode="auto">
            <a:xfrm>
              <a:off x="5672138" y="44005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2" name="Minus 51"/>
            <p:cNvSpPr/>
            <p:nvPr/>
          </p:nvSpPr>
          <p:spPr bwMode="auto">
            <a:xfrm>
              <a:off x="5672138" y="43243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3" name="Minus 52"/>
            <p:cNvSpPr/>
            <p:nvPr/>
          </p:nvSpPr>
          <p:spPr bwMode="auto">
            <a:xfrm>
              <a:off x="5675313" y="42481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4" name="Minus 53"/>
            <p:cNvSpPr/>
            <p:nvPr/>
          </p:nvSpPr>
          <p:spPr bwMode="auto">
            <a:xfrm>
              <a:off x="5675313" y="41719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5" name="Minus 54"/>
            <p:cNvSpPr/>
            <p:nvPr/>
          </p:nvSpPr>
          <p:spPr bwMode="auto">
            <a:xfrm>
              <a:off x="5676900" y="40957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6" name="Minus 55"/>
            <p:cNvSpPr/>
            <p:nvPr/>
          </p:nvSpPr>
          <p:spPr bwMode="auto">
            <a:xfrm>
              <a:off x="5676900" y="40195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7" name="Minus 56"/>
            <p:cNvSpPr/>
            <p:nvPr/>
          </p:nvSpPr>
          <p:spPr bwMode="auto">
            <a:xfrm>
              <a:off x="5680075" y="39433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8" name="Minus 57"/>
            <p:cNvSpPr/>
            <p:nvPr/>
          </p:nvSpPr>
          <p:spPr bwMode="auto">
            <a:xfrm>
              <a:off x="5680075" y="38671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cxnSp>
          <p:nvCxnSpPr>
            <p:cNvPr id="59" name="Straight Connector 58"/>
            <p:cNvCxnSpPr>
              <a:stCxn id="33" idx="0"/>
            </p:cNvCxnSpPr>
            <p:nvPr/>
          </p:nvCxnSpPr>
          <p:spPr bwMode="auto">
            <a:xfrm flipH="1">
              <a:off x="5746750" y="2752725"/>
              <a:ext cx="6350" cy="2890838"/>
            </a:xfrm>
            <a:prstGeom prst="line">
              <a:avLst/>
            </a:prstGeom>
            <a:ln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Freeform 13"/>
          <p:cNvSpPr>
            <a:spLocks/>
          </p:cNvSpPr>
          <p:nvPr/>
        </p:nvSpPr>
        <p:spPr bwMode="auto">
          <a:xfrm>
            <a:off x="6853733" y="4529137"/>
            <a:ext cx="1012166" cy="457201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248" y="243"/>
              </a:cxn>
              <a:cxn ang="0">
                <a:pos x="2248" y="0"/>
              </a:cxn>
              <a:cxn ang="0">
                <a:pos x="3" y="0"/>
              </a:cxn>
              <a:cxn ang="0">
                <a:pos x="3" y="243"/>
              </a:cxn>
              <a:cxn ang="0">
                <a:pos x="3" y="243"/>
              </a:cxn>
              <a:cxn ang="0">
                <a:pos x="0" y="243"/>
              </a:cxn>
            </a:cxnLst>
            <a:rect l="0" t="0" r="r" b="b"/>
            <a:pathLst>
              <a:path w="2248" h="243">
                <a:moveTo>
                  <a:pt x="0" y="243"/>
                </a:moveTo>
                <a:lnTo>
                  <a:pt x="2248" y="243"/>
                </a:lnTo>
                <a:lnTo>
                  <a:pt x="2248" y="0"/>
                </a:lnTo>
                <a:lnTo>
                  <a:pt x="3" y="0"/>
                </a:lnTo>
                <a:lnTo>
                  <a:pt x="3" y="243"/>
                </a:lnTo>
                <a:lnTo>
                  <a:pt x="3" y="243"/>
                </a:lnTo>
                <a:lnTo>
                  <a:pt x="0" y="243"/>
                </a:lnTo>
                <a:close/>
              </a:path>
            </a:pathLst>
          </a:custGeom>
          <a:solidFill>
            <a:srgbClr val="E6E6E6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0" rIns="91440" bIns="0" numCol="1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5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 Demand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7238064" y="1506537"/>
            <a:ext cx="238362" cy="29337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62" name="Group 223"/>
          <p:cNvGrpSpPr/>
          <p:nvPr/>
        </p:nvGrpSpPr>
        <p:grpSpPr>
          <a:xfrm>
            <a:off x="7138051" y="1508125"/>
            <a:ext cx="100013" cy="2935288"/>
            <a:chOff x="7974965" y="2730500"/>
            <a:chExt cx="100013" cy="2935288"/>
          </a:xfrm>
        </p:grpSpPr>
        <p:sp>
          <p:nvSpPr>
            <p:cNvPr id="63" name="Minus 62"/>
            <p:cNvSpPr/>
            <p:nvPr/>
          </p:nvSpPr>
          <p:spPr bwMode="auto">
            <a:xfrm>
              <a:off x="7974965" y="37973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4" name="Minus 63"/>
            <p:cNvSpPr/>
            <p:nvPr/>
          </p:nvSpPr>
          <p:spPr bwMode="auto">
            <a:xfrm>
              <a:off x="7974965" y="37211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5" name="Minus 64"/>
            <p:cNvSpPr/>
            <p:nvPr/>
          </p:nvSpPr>
          <p:spPr bwMode="auto">
            <a:xfrm>
              <a:off x="7976553" y="36449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6" name="Minus 65"/>
            <p:cNvSpPr/>
            <p:nvPr/>
          </p:nvSpPr>
          <p:spPr bwMode="auto">
            <a:xfrm>
              <a:off x="7976553" y="35687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7" name="Minus 66"/>
            <p:cNvSpPr/>
            <p:nvPr/>
          </p:nvSpPr>
          <p:spPr bwMode="auto">
            <a:xfrm>
              <a:off x="7974965" y="34925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8" name="Minus 67"/>
            <p:cNvSpPr/>
            <p:nvPr/>
          </p:nvSpPr>
          <p:spPr bwMode="auto">
            <a:xfrm>
              <a:off x="7974965" y="34163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9" name="Minus 68"/>
            <p:cNvSpPr/>
            <p:nvPr/>
          </p:nvSpPr>
          <p:spPr bwMode="auto">
            <a:xfrm>
              <a:off x="7976553" y="33401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0" name="Minus 69"/>
            <p:cNvSpPr/>
            <p:nvPr/>
          </p:nvSpPr>
          <p:spPr bwMode="auto">
            <a:xfrm>
              <a:off x="7976553" y="32639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1" name="Minus 70"/>
            <p:cNvSpPr/>
            <p:nvPr/>
          </p:nvSpPr>
          <p:spPr bwMode="auto">
            <a:xfrm>
              <a:off x="7979728" y="31877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2" name="Minus 71"/>
            <p:cNvSpPr/>
            <p:nvPr/>
          </p:nvSpPr>
          <p:spPr bwMode="auto">
            <a:xfrm>
              <a:off x="7979728" y="31115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3" name="Minus 72"/>
            <p:cNvSpPr/>
            <p:nvPr/>
          </p:nvSpPr>
          <p:spPr bwMode="auto">
            <a:xfrm>
              <a:off x="7981315" y="30353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4" name="Minus 73"/>
            <p:cNvSpPr/>
            <p:nvPr/>
          </p:nvSpPr>
          <p:spPr bwMode="auto">
            <a:xfrm>
              <a:off x="7981315" y="29591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5" name="Minus 74"/>
            <p:cNvSpPr/>
            <p:nvPr/>
          </p:nvSpPr>
          <p:spPr bwMode="auto">
            <a:xfrm>
              <a:off x="7976553" y="28829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6" name="Minus 75"/>
            <p:cNvSpPr/>
            <p:nvPr/>
          </p:nvSpPr>
          <p:spPr bwMode="auto">
            <a:xfrm>
              <a:off x="7976553" y="28067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7" name="Minus 76"/>
            <p:cNvSpPr/>
            <p:nvPr/>
          </p:nvSpPr>
          <p:spPr bwMode="auto">
            <a:xfrm>
              <a:off x="7979728" y="27305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8" name="Minus 77"/>
            <p:cNvSpPr/>
            <p:nvPr/>
          </p:nvSpPr>
          <p:spPr bwMode="auto">
            <a:xfrm>
              <a:off x="7974965" y="561975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9" name="Minus 78"/>
            <p:cNvSpPr/>
            <p:nvPr/>
          </p:nvSpPr>
          <p:spPr bwMode="auto">
            <a:xfrm>
              <a:off x="7974965" y="554355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0" name="Minus 79"/>
            <p:cNvSpPr/>
            <p:nvPr/>
          </p:nvSpPr>
          <p:spPr bwMode="auto">
            <a:xfrm>
              <a:off x="7976553" y="54673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1" name="Minus 80"/>
            <p:cNvSpPr/>
            <p:nvPr/>
          </p:nvSpPr>
          <p:spPr bwMode="auto">
            <a:xfrm>
              <a:off x="7976553" y="53911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2" name="Minus 81"/>
            <p:cNvSpPr/>
            <p:nvPr/>
          </p:nvSpPr>
          <p:spPr bwMode="auto">
            <a:xfrm>
              <a:off x="7974965" y="53149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3" name="Minus 82"/>
            <p:cNvSpPr/>
            <p:nvPr/>
          </p:nvSpPr>
          <p:spPr bwMode="auto">
            <a:xfrm>
              <a:off x="7974965" y="52387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4" name="Minus 83"/>
            <p:cNvSpPr/>
            <p:nvPr/>
          </p:nvSpPr>
          <p:spPr bwMode="auto">
            <a:xfrm>
              <a:off x="7976553" y="51625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5" name="Minus 84"/>
            <p:cNvSpPr/>
            <p:nvPr/>
          </p:nvSpPr>
          <p:spPr bwMode="auto">
            <a:xfrm>
              <a:off x="7976553" y="50863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6" name="Minus 85"/>
            <p:cNvSpPr/>
            <p:nvPr/>
          </p:nvSpPr>
          <p:spPr bwMode="auto">
            <a:xfrm>
              <a:off x="7979728" y="50101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7" name="Minus 86"/>
            <p:cNvSpPr/>
            <p:nvPr/>
          </p:nvSpPr>
          <p:spPr bwMode="auto">
            <a:xfrm>
              <a:off x="7979728" y="49339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8" name="Minus 87"/>
            <p:cNvSpPr/>
            <p:nvPr/>
          </p:nvSpPr>
          <p:spPr bwMode="auto">
            <a:xfrm>
              <a:off x="7981315" y="48577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89" name="Minus 88"/>
            <p:cNvSpPr/>
            <p:nvPr/>
          </p:nvSpPr>
          <p:spPr bwMode="auto">
            <a:xfrm>
              <a:off x="7981315" y="47815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90" name="Minus 89"/>
            <p:cNvSpPr/>
            <p:nvPr/>
          </p:nvSpPr>
          <p:spPr bwMode="auto">
            <a:xfrm>
              <a:off x="7976553" y="47053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91" name="Minus 90"/>
            <p:cNvSpPr/>
            <p:nvPr/>
          </p:nvSpPr>
          <p:spPr bwMode="auto">
            <a:xfrm>
              <a:off x="7976553" y="46291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92" name="Minus 91"/>
            <p:cNvSpPr/>
            <p:nvPr/>
          </p:nvSpPr>
          <p:spPr bwMode="auto">
            <a:xfrm>
              <a:off x="7979728" y="45529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93" name="Minus 92"/>
            <p:cNvSpPr/>
            <p:nvPr/>
          </p:nvSpPr>
          <p:spPr bwMode="auto">
            <a:xfrm>
              <a:off x="7979728" y="44767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94" name="Minus 93"/>
            <p:cNvSpPr/>
            <p:nvPr/>
          </p:nvSpPr>
          <p:spPr bwMode="auto">
            <a:xfrm>
              <a:off x="7976553" y="44005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95" name="Minus 94"/>
            <p:cNvSpPr/>
            <p:nvPr/>
          </p:nvSpPr>
          <p:spPr bwMode="auto">
            <a:xfrm>
              <a:off x="7976553" y="43243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96" name="Minus 95"/>
            <p:cNvSpPr/>
            <p:nvPr/>
          </p:nvSpPr>
          <p:spPr bwMode="auto">
            <a:xfrm>
              <a:off x="7979728" y="42481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97" name="Minus 96"/>
            <p:cNvSpPr/>
            <p:nvPr/>
          </p:nvSpPr>
          <p:spPr bwMode="auto">
            <a:xfrm>
              <a:off x="7979728" y="41719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98" name="Minus 97"/>
            <p:cNvSpPr/>
            <p:nvPr/>
          </p:nvSpPr>
          <p:spPr bwMode="auto">
            <a:xfrm>
              <a:off x="7981315" y="40957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99" name="Minus 98"/>
            <p:cNvSpPr/>
            <p:nvPr/>
          </p:nvSpPr>
          <p:spPr bwMode="auto">
            <a:xfrm>
              <a:off x="7981315" y="40195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00" name="Minus 99"/>
            <p:cNvSpPr/>
            <p:nvPr/>
          </p:nvSpPr>
          <p:spPr bwMode="auto">
            <a:xfrm>
              <a:off x="7984490" y="39433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01" name="Minus 100"/>
            <p:cNvSpPr/>
            <p:nvPr/>
          </p:nvSpPr>
          <p:spPr bwMode="auto">
            <a:xfrm>
              <a:off x="7984490" y="38671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cxnSp>
          <p:nvCxnSpPr>
            <p:cNvPr id="102" name="Straight Connector 101"/>
            <p:cNvCxnSpPr>
              <a:stCxn id="77" idx="0"/>
            </p:cNvCxnSpPr>
            <p:nvPr/>
          </p:nvCxnSpPr>
          <p:spPr bwMode="auto">
            <a:xfrm flipH="1">
              <a:off x="8051165" y="2752725"/>
              <a:ext cx="6350" cy="2890838"/>
            </a:xfrm>
            <a:prstGeom prst="line">
              <a:avLst/>
            </a:prstGeom>
            <a:ln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224"/>
          <p:cNvGrpSpPr/>
          <p:nvPr/>
        </p:nvGrpSpPr>
        <p:grpSpPr>
          <a:xfrm flipH="1">
            <a:off x="7476426" y="1508125"/>
            <a:ext cx="100013" cy="2935288"/>
            <a:chOff x="7974965" y="2730500"/>
            <a:chExt cx="100013" cy="2935288"/>
          </a:xfrm>
        </p:grpSpPr>
        <p:sp>
          <p:nvSpPr>
            <p:cNvPr id="104" name="Minus 103"/>
            <p:cNvSpPr/>
            <p:nvPr/>
          </p:nvSpPr>
          <p:spPr bwMode="auto">
            <a:xfrm>
              <a:off x="7974965" y="37973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05" name="Minus 104"/>
            <p:cNvSpPr/>
            <p:nvPr/>
          </p:nvSpPr>
          <p:spPr bwMode="auto">
            <a:xfrm>
              <a:off x="7974965" y="37211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06" name="Minus 105"/>
            <p:cNvSpPr/>
            <p:nvPr/>
          </p:nvSpPr>
          <p:spPr bwMode="auto">
            <a:xfrm>
              <a:off x="7976553" y="36449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07" name="Minus 106"/>
            <p:cNvSpPr/>
            <p:nvPr/>
          </p:nvSpPr>
          <p:spPr bwMode="auto">
            <a:xfrm>
              <a:off x="7976553" y="35687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08" name="Minus 107"/>
            <p:cNvSpPr/>
            <p:nvPr/>
          </p:nvSpPr>
          <p:spPr bwMode="auto">
            <a:xfrm>
              <a:off x="7974965" y="34925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09" name="Minus 108"/>
            <p:cNvSpPr/>
            <p:nvPr/>
          </p:nvSpPr>
          <p:spPr bwMode="auto">
            <a:xfrm>
              <a:off x="7974965" y="34163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10" name="Minus 109"/>
            <p:cNvSpPr/>
            <p:nvPr/>
          </p:nvSpPr>
          <p:spPr bwMode="auto">
            <a:xfrm>
              <a:off x="7976553" y="33401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11" name="Minus 110"/>
            <p:cNvSpPr/>
            <p:nvPr/>
          </p:nvSpPr>
          <p:spPr bwMode="auto">
            <a:xfrm>
              <a:off x="7976553" y="32639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12" name="Minus 111"/>
            <p:cNvSpPr/>
            <p:nvPr/>
          </p:nvSpPr>
          <p:spPr bwMode="auto">
            <a:xfrm>
              <a:off x="7979728" y="31877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13" name="Minus 112"/>
            <p:cNvSpPr/>
            <p:nvPr/>
          </p:nvSpPr>
          <p:spPr bwMode="auto">
            <a:xfrm>
              <a:off x="7979728" y="31115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14" name="Minus 113"/>
            <p:cNvSpPr/>
            <p:nvPr/>
          </p:nvSpPr>
          <p:spPr bwMode="auto">
            <a:xfrm>
              <a:off x="7981315" y="30353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15" name="Minus 114"/>
            <p:cNvSpPr/>
            <p:nvPr/>
          </p:nvSpPr>
          <p:spPr bwMode="auto">
            <a:xfrm>
              <a:off x="7981315" y="295910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16" name="Minus 115"/>
            <p:cNvSpPr/>
            <p:nvPr/>
          </p:nvSpPr>
          <p:spPr bwMode="auto">
            <a:xfrm>
              <a:off x="7976553" y="28829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17" name="Minus 116"/>
            <p:cNvSpPr/>
            <p:nvPr/>
          </p:nvSpPr>
          <p:spPr bwMode="auto">
            <a:xfrm>
              <a:off x="7976553" y="28067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18" name="Minus 117"/>
            <p:cNvSpPr/>
            <p:nvPr/>
          </p:nvSpPr>
          <p:spPr bwMode="auto">
            <a:xfrm>
              <a:off x="7979728" y="273050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19" name="Minus 118"/>
            <p:cNvSpPr/>
            <p:nvPr/>
          </p:nvSpPr>
          <p:spPr bwMode="auto">
            <a:xfrm>
              <a:off x="7974965" y="561975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20" name="Minus 119"/>
            <p:cNvSpPr/>
            <p:nvPr/>
          </p:nvSpPr>
          <p:spPr bwMode="auto">
            <a:xfrm>
              <a:off x="7974965" y="5543550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21" name="Minus 120"/>
            <p:cNvSpPr/>
            <p:nvPr/>
          </p:nvSpPr>
          <p:spPr bwMode="auto">
            <a:xfrm>
              <a:off x="7976553" y="54673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22" name="Minus 121"/>
            <p:cNvSpPr/>
            <p:nvPr/>
          </p:nvSpPr>
          <p:spPr bwMode="auto">
            <a:xfrm>
              <a:off x="7976553" y="53911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23" name="Minus 122"/>
            <p:cNvSpPr/>
            <p:nvPr/>
          </p:nvSpPr>
          <p:spPr bwMode="auto">
            <a:xfrm>
              <a:off x="7974965" y="53149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24" name="Minus 123"/>
            <p:cNvSpPr/>
            <p:nvPr/>
          </p:nvSpPr>
          <p:spPr bwMode="auto">
            <a:xfrm>
              <a:off x="7974965" y="52387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25" name="Minus 124"/>
            <p:cNvSpPr/>
            <p:nvPr/>
          </p:nvSpPr>
          <p:spPr bwMode="auto">
            <a:xfrm>
              <a:off x="7976553" y="51625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26" name="Minus 125"/>
            <p:cNvSpPr/>
            <p:nvPr/>
          </p:nvSpPr>
          <p:spPr bwMode="auto">
            <a:xfrm>
              <a:off x="7976553" y="50863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27" name="Minus 126"/>
            <p:cNvSpPr/>
            <p:nvPr/>
          </p:nvSpPr>
          <p:spPr bwMode="auto">
            <a:xfrm>
              <a:off x="7979728" y="50101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28" name="Minus 127"/>
            <p:cNvSpPr/>
            <p:nvPr/>
          </p:nvSpPr>
          <p:spPr bwMode="auto">
            <a:xfrm>
              <a:off x="7979728" y="49339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29" name="Minus 128"/>
            <p:cNvSpPr/>
            <p:nvPr/>
          </p:nvSpPr>
          <p:spPr bwMode="auto">
            <a:xfrm>
              <a:off x="7981315" y="48577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30" name="Minus 129"/>
            <p:cNvSpPr/>
            <p:nvPr/>
          </p:nvSpPr>
          <p:spPr bwMode="auto">
            <a:xfrm>
              <a:off x="7981315" y="47815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31" name="Minus 130"/>
            <p:cNvSpPr/>
            <p:nvPr/>
          </p:nvSpPr>
          <p:spPr bwMode="auto">
            <a:xfrm>
              <a:off x="7976553" y="47053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32" name="Minus 131"/>
            <p:cNvSpPr/>
            <p:nvPr/>
          </p:nvSpPr>
          <p:spPr bwMode="auto">
            <a:xfrm>
              <a:off x="7976553" y="46291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33" name="Minus 132"/>
            <p:cNvSpPr/>
            <p:nvPr/>
          </p:nvSpPr>
          <p:spPr bwMode="auto">
            <a:xfrm>
              <a:off x="7979728" y="45529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34" name="Minus 133"/>
            <p:cNvSpPr/>
            <p:nvPr/>
          </p:nvSpPr>
          <p:spPr bwMode="auto">
            <a:xfrm>
              <a:off x="7979728" y="44767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35" name="Minus 134"/>
            <p:cNvSpPr/>
            <p:nvPr/>
          </p:nvSpPr>
          <p:spPr bwMode="auto">
            <a:xfrm>
              <a:off x="7976553" y="44005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36" name="Minus 135"/>
            <p:cNvSpPr/>
            <p:nvPr/>
          </p:nvSpPr>
          <p:spPr bwMode="auto">
            <a:xfrm>
              <a:off x="7976553" y="4324350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37" name="Minus 136"/>
            <p:cNvSpPr/>
            <p:nvPr/>
          </p:nvSpPr>
          <p:spPr bwMode="auto">
            <a:xfrm>
              <a:off x="7979728" y="42481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38" name="Minus 137"/>
            <p:cNvSpPr/>
            <p:nvPr/>
          </p:nvSpPr>
          <p:spPr bwMode="auto">
            <a:xfrm>
              <a:off x="7979728" y="4171949"/>
              <a:ext cx="90487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39" name="Minus 138"/>
            <p:cNvSpPr/>
            <p:nvPr/>
          </p:nvSpPr>
          <p:spPr bwMode="auto">
            <a:xfrm>
              <a:off x="7981315" y="40957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40" name="Minus 139"/>
            <p:cNvSpPr/>
            <p:nvPr/>
          </p:nvSpPr>
          <p:spPr bwMode="auto">
            <a:xfrm>
              <a:off x="7981315" y="40195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41" name="Minus 140"/>
            <p:cNvSpPr/>
            <p:nvPr/>
          </p:nvSpPr>
          <p:spPr bwMode="auto">
            <a:xfrm>
              <a:off x="7984490" y="39433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42" name="Minus 141"/>
            <p:cNvSpPr/>
            <p:nvPr/>
          </p:nvSpPr>
          <p:spPr bwMode="auto">
            <a:xfrm>
              <a:off x="7984490" y="3867149"/>
              <a:ext cx="90488" cy="46038"/>
            </a:xfrm>
            <a:prstGeom prst="mathMinus">
              <a:avLst/>
            </a:prstGeom>
            <a:solidFill>
              <a:schemeClr val="tx1"/>
            </a:solidFill>
            <a:ln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cxnSp>
          <p:nvCxnSpPr>
            <p:cNvPr id="143" name="Straight Connector 142"/>
            <p:cNvCxnSpPr>
              <a:stCxn id="118" idx="0"/>
            </p:cNvCxnSpPr>
            <p:nvPr/>
          </p:nvCxnSpPr>
          <p:spPr bwMode="auto">
            <a:xfrm flipH="1">
              <a:off x="8051165" y="2752725"/>
              <a:ext cx="6350" cy="2890838"/>
            </a:xfrm>
            <a:prstGeom prst="line">
              <a:avLst/>
            </a:prstGeom>
            <a:ln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Line 5"/>
          <p:cNvSpPr>
            <a:spLocks noChangeShapeType="1"/>
          </p:cNvSpPr>
          <p:nvPr/>
        </p:nvSpPr>
        <p:spPr bwMode="auto">
          <a:xfrm>
            <a:off x="6348117" y="3064726"/>
            <a:ext cx="69415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prstClr val="black"/>
              </a:solidFill>
            </a:endParaRPr>
          </a:p>
        </p:txBody>
      </p:sp>
      <p:grpSp>
        <p:nvGrpSpPr>
          <p:cNvPr id="145" name="Group 72"/>
          <p:cNvGrpSpPr>
            <a:grpSpLocks/>
          </p:cNvGrpSpPr>
          <p:nvPr/>
        </p:nvGrpSpPr>
        <p:grpSpPr bwMode="auto">
          <a:xfrm>
            <a:off x="5796015" y="2945485"/>
            <a:ext cx="400168" cy="211455"/>
            <a:chOff x="5843751" y="3710152"/>
            <a:chExt cx="399394" cy="210207"/>
          </a:xfrm>
        </p:grpSpPr>
        <p:sp>
          <p:nvSpPr>
            <p:cNvPr id="146" name="Rounded Rectangle 145"/>
            <p:cNvSpPr/>
            <p:nvPr/>
          </p:nvSpPr>
          <p:spPr>
            <a:xfrm>
              <a:off x="5844245" y="3709484"/>
              <a:ext cx="399276" cy="21147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25400" dist="38100" dir="4080000" sx="108000" sy="108000" algn="tl" rotWithShape="0">
                <a:prstClr val="black">
                  <a:alpha val="5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47" name="Straight Connector 146"/>
            <p:cNvCxnSpPr>
              <a:stCxn id="146" idx="1"/>
              <a:endCxn id="146" idx="3"/>
            </p:cNvCxnSpPr>
            <p:nvPr/>
          </p:nvCxnSpPr>
          <p:spPr>
            <a:xfrm rot="10800000" flipH="1">
              <a:off x="5844245" y="3816797"/>
              <a:ext cx="399276" cy="157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Freeform 13"/>
          <p:cNvSpPr>
            <a:spLocks/>
          </p:cNvSpPr>
          <p:nvPr/>
        </p:nvSpPr>
        <p:spPr bwMode="auto">
          <a:xfrm>
            <a:off x="5344930" y="4529137"/>
            <a:ext cx="1304266" cy="457201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248" y="243"/>
              </a:cxn>
              <a:cxn ang="0">
                <a:pos x="2248" y="0"/>
              </a:cxn>
              <a:cxn ang="0">
                <a:pos x="3" y="0"/>
              </a:cxn>
              <a:cxn ang="0">
                <a:pos x="3" y="243"/>
              </a:cxn>
              <a:cxn ang="0">
                <a:pos x="3" y="243"/>
              </a:cxn>
              <a:cxn ang="0">
                <a:pos x="0" y="243"/>
              </a:cxn>
            </a:cxnLst>
            <a:rect l="0" t="0" r="r" b="b"/>
            <a:pathLst>
              <a:path w="2248" h="243">
                <a:moveTo>
                  <a:pt x="0" y="243"/>
                </a:moveTo>
                <a:lnTo>
                  <a:pt x="2248" y="243"/>
                </a:lnTo>
                <a:lnTo>
                  <a:pt x="2248" y="0"/>
                </a:lnTo>
                <a:lnTo>
                  <a:pt x="3" y="0"/>
                </a:lnTo>
                <a:lnTo>
                  <a:pt x="3" y="243"/>
                </a:lnTo>
                <a:lnTo>
                  <a:pt x="3" y="243"/>
                </a:lnTo>
                <a:lnTo>
                  <a:pt x="0" y="243"/>
                </a:lnTo>
                <a:close/>
              </a:path>
            </a:pathLst>
          </a:custGeom>
          <a:solidFill>
            <a:srgbClr val="E6E6E6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0" rIns="91440" bIns="0" numCol="1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5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Generation Output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7240446" y="3012210"/>
            <a:ext cx="238362" cy="1063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50" name="Left Brace 149"/>
          <p:cNvSpPr/>
          <p:nvPr/>
        </p:nvSpPr>
        <p:spPr>
          <a:xfrm>
            <a:off x="4912324" y="1555592"/>
            <a:ext cx="348353" cy="2914650"/>
          </a:xfrm>
          <a:prstGeom prst="leftBrace">
            <a:avLst>
              <a:gd name="adj1" fmla="val 34915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151" name="TextBox 55"/>
          <p:cNvSpPr txBox="1">
            <a:spLocks noChangeArrowheads="1"/>
          </p:cNvSpPr>
          <p:nvPr/>
        </p:nvSpPr>
        <p:spPr bwMode="auto">
          <a:xfrm>
            <a:off x="4130642" y="2239963"/>
            <a:ext cx="97982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800" b="0" dirty="0">
                <a:solidFill>
                  <a:prstClr val="black"/>
                </a:solidFill>
                <a:latin typeface="Calibri" pitchFamily="34" charset="0"/>
              </a:rPr>
              <a:t>Capacity</a:t>
            </a:r>
          </a:p>
        </p:txBody>
      </p:sp>
      <p:sp>
        <p:nvSpPr>
          <p:cNvPr id="152" name="TextBox 55"/>
          <p:cNvSpPr txBox="1">
            <a:spLocks noChangeArrowheads="1"/>
          </p:cNvSpPr>
          <p:nvPr/>
        </p:nvSpPr>
        <p:spPr bwMode="auto">
          <a:xfrm>
            <a:off x="8057582" y="1981722"/>
            <a:ext cx="100699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prstClr val="black"/>
                </a:solidFill>
                <a:latin typeface="Calibri" pitchFamily="34" charset="0"/>
              </a:rPr>
              <a:t>Forecast</a:t>
            </a:r>
          </a:p>
        </p:txBody>
      </p:sp>
      <p:sp>
        <p:nvSpPr>
          <p:cNvPr id="153" name="Isosceles Triangle 152"/>
          <p:cNvSpPr/>
          <p:nvPr/>
        </p:nvSpPr>
        <p:spPr>
          <a:xfrm rot="16200000" flipH="1">
            <a:off x="7510838" y="1857299"/>
            <a:ext cx="360518" cy="557211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25400" dist="38100" dir="4080000" sx="108000" sy="108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55" name="Content Placeholder 2"/>
          <p:cNvSpPr txBox="1">
            <a:spLocks/>
          </p:cNvSpPr>
          <p:nvPr/>
        </p:nvSpPr>
        <p:spPr>
          <a:xfrm>
            <a:off x="319189" y="1082674"/>
            <a:ext cx="4299292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ERCOT</a:t>
            </a:r>
            <a:r>
              <a:rPr lang="en-US" sz="2800" dirty="0" smtClean="0"/>
              <a:t> dispatches energy to meet system </a:t>
            </a:r>
            <a:r>
              <a:rPr lang="en-US" sz="2800" dirty="0" smtClean="0"/>
              <a:t>demand.</a:t>
            </a:r>
          </a:p>
          <a:p>
            <a:endParaRPr lang="en-US" sz="2800" dirty="0"/>
          </a:p>
          <a:p>
            <a:r>
              <a:rPr lang="en-US" sz="2400" dirty="0"/>
              <a:t>ERCOT must also ensure there is enough capacity on-line to meet forecasted </a:t>
            </a:r>
            <a:r>
              <a:rPr lang="en-US" sz="2400" dirty="0" smtClean="0"/>
              <a:t>demand.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39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-0.0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 -0.08912 " pathEditMode="relative" ptsTypes="AA">
                                      <p:cBhvr>
                                        <p:cTn id="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 -0.08912 " pathEditMode="relative" ptsTypes="AA">
                                      <p:cBhvr>
                                        <p:cTn id="1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022E-16 L 1.94444E-6 -0.130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1.48148E-6 L -5.55556E-7 -0.131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1.85185E-6 L -1.66667E-6 -0.130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  <p:bldP spid="149" grpId="0" animBg="1"/>
      <p:bldP spid="149" grpId="1" animBg="1"/>
      <p:bldP spid="150" grpId="0" animBg="1"/>
      <p:bldP spid="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Reliability: Capacity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886200" cy="5080998"/>
          </a:xfrm>
        </p:spPr>
        <p:txBody>
          <a:bodyPr>
            <a:noAutofit/>
          </a:bodyPr>
          <a:lstStyle/>
          <a:p>
            <a:r>
              <a:rPr lang="en-US" sz="2400" dirty="0" smtClean="0"/>
              <a:t>ERCOT must also ensure the system can respond to sudden changes in </a:t>
            </a:r>
            <a:r>
              <a:rPr lang="en-US" sz="2400" dirty="0" smtClean="0"/>
              <a:t>demand.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This is accomplished through additional capacity beyond the forecasted </a:t>
            </a:r>
            <a:r>
              <a:rPr lang="en-US" sz="2400" dirty="0" smtClean="0"/>
              <a:t>load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Called </a:t>
            </a:r>
            <a:r>
              <a:rPr lang="en-US" sz="2400" dirty="0" smtClean="0"/>
              <a:t>Ancillary Services</a:t>
            </a:r>
            <a:endParaRPr lang="en-US" sz="2400" dirty="0"/>
          </a:p>
        </p:txBody>
      </p:sp>
      <p:sp>
        <p:nvSpPr>
          <p:cNvPr id="6" name="TextBox 55"/>
          <p:cNvSpPr txBox="1">
            <a:spLocks noChangeArrowheads="1"/>
          </p:cNvSpPr>
          <p:nvPr/>
        </p:nvSpPr>
        <p:spPr bwMode="auto">
          <a:xfrm>
            <a:off x="8283093" y="1857736"/>
            <a:ext cx="100699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prstClr val="black"/>
                </a:solidFill>
                <a:latin typeface="Calibri" pitchFamily="34" charset="0"/>
              </a:rPr>
              <a:t>Forecast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0249" y="2012368"/>
            <a:ext cx="1128695" cy="228971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8035" y="1380171"/>
            <a:ext cx="1128695" cy="291034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7034714" y="4432713"/>
            <a:ext cx="1012166" cy="457201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248" y="243"/>
              </a:cxn>
              <a:cxn ang="0">
                <a:pos x="2248" y="0"/>
              </a:cxn>
              <a:cxn ang="0">
                <a:pos x="3" y="0"/>
              </a:cxn>
              <a:cxn ang="0">
                <a:pos x="3" y="243"/>
              </a:cxn>
              <a:cxn ang="0">
                <a:pos x="3" y="243"/>
              </a:cxn>
              <a:cxn ang="0">
                <a:pos x="0" y="243"/>
              </a:cxn>
            </a:cxnLst>
            <a:rect l="0" t="0" r="r" b="b"/>
            <a:pathLst>
              <a:path w="2248" h="243">
                <a:moveTo>
                  <a:pt x="0" y="243"/>
                </a:moveTo>
                <a:lnTo>
                  <a:pt x="2248" y="243"/>
                </a:lnTo>
                <a:lnTo>
                  <a:pt x="2248" y="0"/>
                </a:lnTo>
                <a:lnTo>
                  <a:pt x="3" y="0"/>
                </a:lnTo>
                <a:lnTo>
                  <a:pt x="3" y="243"/>
                </a:lnTo>
                <a:lnTo>
                  <a:pt x="3" y="243"/>
                </a:lnTo>
                <a:lnTo>
                  <a:pt x="0" y="243"/>
                </a:lnTo>
                <a:close/>
              </a:path>
            </a:pathLst>
          </a:custGeom>
          <a:solidFill>
            <a:srgbClr val="E6E6E6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0" rIns="91440" bIns="0" numCol="1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5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 Demand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5558036" y="2012369"/>
            <a:ext cx="1128695" cy="0"/>
          </a:xfrm>
          <a:prstGeom prst="line">
            <a:avLst/>
          </a:prstGeom>
          <a:ln w="127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5152791" y="1380170"/>
            <a:ext cx="348353" cy="632200"/>
          </a:xfrm>
          <a:prstGeom prst="leftBrace">
            <a:avLst>
              <a:gd name="adj1" fmla="val 34915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12" name="TextBox 55"/>
          <p:cNvSpPr txBox="1">
            <a:spLocks noChangeArrowheads="1"/>
          </p:cNvSpPr>
          <p:nvPr/>
        </p:nvSpPr>
        <p:spPr bwMode="auto">
          <a:xfrm>
            <a:off x="4019291" y="1369994"/>
            <a:ext cx="1307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800" b="0" dirty="0">
                <a:solidFill>
                  <a:prstClr val="black"/>
                </a:solidFill>
                <a:latin typeface="Calibri" pitchFamily="34" charset="0"/>
              </a:rPr>
              <a:t>Reserved</a:t>
            </a:r>
          </a:p>
          <a:p>
            <a:pPr algn="r"/>
            <a:r>
              <a:rPr lang="en-US" sz="1800" b="0" dirty="0">
                <a:solidFill>
                  <a:prstClr val="black"/>
                </a:solidFill>
                <a:latin typeface="Calibri" pitchFamily="34" charset="0"/>
              </a:rPr>
              <a:t>Ancillary Service </a:t>
            </a:r>
          </a:p>
          <a:p>
            <a:pPr algn="r"/>
            <a:r>
              <a:rPr lang="en-US" sz="1800" b="0" dirty="0">
                <a:solidFill>
                  <a:prstClr val="black"/>
                </a:solidFill>
                <a:latin typeface="Calibri" pitchFamily="34" charset="0"/>
              </a:rPr>
              <a:t>Capacities</a:t>
            </a:r>
          </a:p>
        </p:txBody>
      </p:sp>
      <p:sp>
        <p:nvSpPr>
          <p:cNvPr id="13" name="Isosceles Triangle 12"/>
          <p:cNvSpPr/>
          <p:nvPr/>
        </p:nvSpPr>
        <p:spPr>
          <a:xfrm rot="16200000" flipH="1">
            <a:off x="7736349" y="1733313"/>
            <a:ext cx="360518" cy="557211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25400" dist="38100" dir="4080000" sx="108000" sy="108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5613830" y="4432713"/>
            <a:ext cx="1012166" cy="457201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248" y="243"/>
              </a:cxn>
              <a:cxn ang="0">
                <a:pos x="2248" y="0"/>
              </a:cxn>
              <a:cxn ang="0">
                <a:pos x="3" y="0"/>
              </a:cxn>
              <a:cxn ang="0">
                <a:pos x="3" y="243"/>
              </a:cxn>
              <a:cxn ang="0">
                <a:pos x="3" y="243"/>
              </a:cxn>
              <a:cxn ang="0">
                <a:pos x="0" y="243"/>
              </a:cxn>
            </a:cxnLst>
            <a:rect l="0" t="0" r="r" b="b"/>
            <a:pathLst>
              <a:path w="2248" h="243">
                <a:moveTo>
                  <a:pt x="0" y="243"/>
                </a:moveTo>
                <a:lnTo>
                  <a:pt x="2248" y="243"/>
                </a:lnTo>
                <a:lnTo>
                  <a:pt x="2248" y="0"/>
                </a:lnTo>
                <a:lnTo>
                  <a:pt x="3" y="0"/>
                </a:lnTo>
                <a:lnTo>
                  <a:pt x="3" y="243"/>
                </a:lnTo>
                <a:lnTo>
                  <a:pt x="3" y="243"/>
                </a:lnTo>
                <a:lnTo>
                  <a:pt x="0" y="243"/>
                </a:lnTo>
                <a:close/>
              </a:path>
            </a:pathLst>
          </a:custGeom>
          <a:solidFill>
            <a:srgbClr val="E6E6E6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0" rIns="91440" bIns="0" numCol="1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5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 Capacity</a:t>
            </a:r>
          </a:p>
        </p:txBody>
      </p:sp>
    </p:spTree>
    <p:extLst>
      <p:ext uri="{BB962C8B-B14F-4D97-AF65-F5344CB8AC3E}">
        <p14:creationId xmlns:p14="http://schemas.microsoft.com/office/powerpoint/2010/main" val="14991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naomiu\LOCALS~1\Temp\articulate\presenter\imgtemp\rE6VTTKB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naomiu\LOCALS~1\Temp\articulate\presenter\imgtemp\EaX7kkEn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dcmitype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9303</TotalTime>
  <Words>713</Words>
  <Application>Microsoft Office PowerPoint</Application>
  <PresentationFormat>On-screen Show (4:3)</PresentationFormat>
  <Paragraphs>147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Talk Outline</vt:lpstr>
      <vt:lpstr>ERCOT Quick Facts</vt:lpstr>
      <vt:lpstr>ERCOT Quick Facts</vt:lpstr>
      <vt:lpstr>ERCOT Quick Facts</vt:lpstr>
      <vt:lpstr>ERCOT Quick Facts</vt:lpstr>
      <vt:lpstr>Reliability</vt:lpstr>
      <vt:lpstr>Reliability: Energy and Capacity</vt:lpstr>
      <vt:lpstr>Reliability: Capacity Reserves</vt:lpstr>
      <vt:lpstr>Reliability: Transmission Congestion</vt:lpstr>
      <vt:lpstr>Transmission Planning at ERCOT</vt:lpstr>
      <vt:lpstr>Regional Transmission Planning</vt:lpstr>
      <vt:lpstr>Regional Transmission Planning Study Method</vt:lpstr>
      <vt:lpstr>Long Term System Assessment</vt:lpstr>
      <vt:lpstr>Long Term System Assessment Study Method</vt:lpstr>
      <vt:lpstr>Challenges in Transmission Planning</vt:lpstr>
      <vt:lpstr>ERCOT on Social Media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Kadel, Nemica</cp:lastModifiedBy>
  <cp:revision>220</cp:revision>
  <cp:lastPrinted>2016-08-24T12:18:05Z</cp:lastPrinted>
  <dcterms:created xsi:type="dcterms:W3CDTF">2016-01-21T15:20:31Z</dcterms:created>
  <dcterms:modified xsi:type="dcterms:W3CDTF">2017-09-08T20:00:21Z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