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Roboto Slab"/>
      <p:regular r:id="rId28"/>
      <p:bold r:id="rId29"/>
    </p:embeddedFont>
    <p:embeddedFont>
      <p:font typeface="Robo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Slab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Slab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6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69e93f99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69e93f99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d9f8432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d9f8432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daba914e4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daba914e4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dad59d6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dad59d6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09ac4d92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09ac4d92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17c7cb3d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17c7cb3d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daba914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daba914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daba914e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daba914e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daba914e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daba914e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daba914e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daba914e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4472c11a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74472c11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daba914e4_3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daba914e4_3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daba914e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daba914e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daba914e4_4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daba914e4_4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368f77d6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368f77d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bfae0488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bfae0488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bfae0488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bfae0488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daba914e4_4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daba914e4_4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09d0cf2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09d0cf2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15977c010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15977c010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00a7d02c3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500a7d02c3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2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Relationship Id="rId5" Type="http://schemas.openxmlformats.org/officeDocument/2006/relationships/image" Target="../media/image15.png"/><Relationship Id="rId6" Type="http://schemas.openxmlformats.org/officeDocument/2006/relationships/image" Target="../media/image21.png"/><Relationship Id="rId7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3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Relationship Id="rId4" Type="http://schemas.openxmlformats.org/officeDocument/2006/relationships/image" Target="../media/image27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tinyurl.com/rexdj5w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9999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1626575" y="1273600"/>
            <a:ext cx="5917200" cy="157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IEEE PES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8</a:t>
            </a:r>
            <a:r>
              <a:rPr baseline="30000" lang="en" sz="3600"/>
              <a:t>th</a:t>
            </a:r>
            <a:r>
              <a:rPr lang="en" sz="3600"/>
              <a:t> GENERAL MEETING</a:t>
            </a:r>
            <a:endParaRPr sz="3600"/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1479000" y="3738775"/>
            <a:ext cx="61860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SIGN IN HERE: </a:t>
            </a:r>
            <a:r>
              <a:rPr lang="en">
                <a:solidFill>
                  <a:srgbClr val="FFFFFF"/>
                </a:solidFill>
              </a:rPr>
              <a:t>tinyurl.com/pesgm8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3"/>
          <p:cNvSpPr/>
          <p:nvPr/>
        </p:nvSpPr>
        <p:spPr>
          <a:xfrm rot="1516497">
            <a:off x="6493598" y="554585"/>
            <a:ext cx="1871124" cy="1695994"/>
          </a:xfrm>
          <a:prstGeom prst="heart">
            <a:avLst/>
          </a:prstGeom>
          <a:solidFill>
            <a:srgbClr val="CC0000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3"/>
          <p:cNvSpPr/>
          <p:nvPr/>
        </p:nvSpPr>
        <p:spPr>
          <a:xfrm rot="-2164014">
            <a:off x="619733" y="2385586"/>
            <a:ext cx="1566934" cy="1447344"/>
          </a:xfrm>
          <a:prstGeom prst="heart">
            <a:avLst/>
          </a:prstGeom>
          <a:solidFill>
            <a:srgbClr val="CC0000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8850" y="2965900"/>
            <a:ext cx="1602500" cy="160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87900" y="1117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Kayaking Social Part 2: Electric Boogaloo</a:t>
            </a:r>
            <a:endParaRPr/>
          </a:p>
        </p:txBody>
      </p:sp>
      <p:sp>
        <p:nvSpPr>
          <p:cNvPr id="128" name="Google Shape;128;p22"/>
          <p:cNvSpPr txBox="1"/>
          <p:nvPr/>
        </p:nvSpPr>
        <p:spPr>
          <a:xfrm>
            <a:off x="5476525" y="3201275"/>
            <a:ext cx="3471000" cy="16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2076875" y="4089750"/>
            <a:ext cx="59277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22"/>
          <p:cNvSpPr txBox="1"/>
          <p:nvPr>
            <p:ph type="title"/>
          </p:nvPr>
        </p:nvSpPr>
        <p:spPr>
          <a:xfrm>
            <a:off x="387900" y="42880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February 29th 2/29/20 DEADLINE 2/15/20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https://tinyurl.com/peskayak</a:t>
            </a:r>
            <a:endParaRPr/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4202"/>
            <a:ext cx="3140152" cy="235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0150" y="1394207"/>
            <a:ext cx="3140152" cy="2355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0425" y="1293250"/>
            <a:ext cx="2499325" cy="249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3286" y="0"/>
            <a:ext cx="489742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Future Events</a:t>
            </a:r>
            <a:endParaRPr/>
          </a:p>
        </p:txBody>
      </p:sp>
      <p:sp>
        <p:nvSpPr>
          <p:cNvPr id="146" name="Google Shape;146;p2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Girls’ Day- February 22nd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ExploreUT- March 7th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UT Power Plant Tour- March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Pickle Center for Electromechanics Tour-April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‘</a:t>
            </a:r>
            <a:r>
              <a:rPr b="1" lang="en"/>
              <a:t>Are You Smarter Than An Electrician’- Next GM (Feb 26th) ! Win Prizes!</a:t>
            </a:r>
            <a:endParaRPr b="1"/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9600" y="551900"/>
            <a:ext cx="344805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0426" y="1620939"/>
            <a:ext cx="5636050" cy="8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9150" y="2493325"/>
            <a:ext cx="3391950" cy="212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IEEE PI^2</a:t>
            </a:r>
            <a:endParaRPr/>
          </a:p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4th Tuesday of Every Month- Ercot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Presentation-Cybersecurity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Cover 3-Anderson Lane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Subsidize $20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IEEE PES Membership for Students</a:t>
            </a:r>
            <a:endParaRPr/>
          </a:p>
        </p:txBody>
      </p:sp>
      <p:sp>
        <p:nvSpPr>
          <p:cNvPr id="161" name="Google Shape;161;p26"/>
          <p:cNvSpPr txBox="1"/>
          <p:nvPr>
            <p:ph idx="1" type="body"/>
          </p:nvPr>
        </p:nvSpPr>
        <p:spPr>
          <a:xfrm>
            <a:off x="387900" y="1489825"/>
            <a:ext cx="34974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Go to the </a:t>
            </a:r>
            <a:r>
              <a:rPr b="1" lang="en"/>
              <a:t>PES slack</a:t>
            </a:r>
            <a:r>
              <a:rPr lang="en"/>
              <a:t>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Go to #announcements.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Look for a pinned message on November 10th, 2019 from Filipe.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Read the attachment to learn how to get a free one-year PES official membership for students.</a:t>
            </a:r>
            <a:endParaRPr/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1475" y="1181975"/>
            <a:ext cx="3520765" cy="36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/>
          <p:nvPr/>
        </p:nvSpPr>
        <p:spPr>
          <a:xfrm rot="1015374">
            <a:off x="4929117" y="2536576"/>
            <a:ext cx="3394246" cy="70345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Arial"/>
              </a:rPr>
              <a:t>NEW CODE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387900" y="1532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Remarks</a:t>
            </a:r>
            <a:endParaRPr/>
          </a:p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656225" y="709875"/>
            <a:ext cx="3587400" cy="4342500"/>
          </a:xfrm>
          <a:prstGeom prst="rect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Sign In:    tinyurl.com/pesgm8</a:t>
            </a:r>
            <a:endParaRPr sz="2000">
              <a:solidFill>
                <a:srgbClr val="EAD1DC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E5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FE599"/>
                </a:solidFill>
                <a:latin typeface="Roboto Slab"/>
                <a:ea typeface="Roboto Slab"/>
                <a:cs typeface="Roboto Slab"/>
                <a:sym typeface="Roboto Slab"/>
              </a:rPr>
              <a:t>Projects: </a:t>
            </a:r>
            <a:r>
              <a:rPr lang="en">
                <a:solidFill>
                  <a:srgbClr val="FFE599"/>
                </a:solidFill>
              </a:rPr>
              <a:t>tinyurl.com/rexdj5w</a:t>
            </a:r>
            <a:endParaRPr sz="2000">
              <a:solidFill>
                <a:srgbClr val="FFE5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EA9999"/>
                </a:solidFill>
              </a:rPr>
              <a:t>Slack:    tinyurl.com/</a:t>
            </a:r>
            <a:r>
              <a:rPr lang="en" sz="2000">
                <a:solidFill>
                  <a:srgbClr val="EA9999"/>
                </a:solidFill>
              </a:rPr>
              <a:t>pesslack2019</a:t>
            </a:r>
            <a:endParaRPr sz="2000">
              <a:solidFill>
                <a:srgbClr val="EA99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EA99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6B26B"/>
                </a:solidFill>
              </a:rPr>
              <a:t>Facebook:   tinyurl.com/facepower</a:t>
            </a:r>
            <a:endParaRPr sz="2000">
              <a:solidFill>
                <a:srgbClr val="F6B2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6B2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D9D9D9"/>
                </a:solidFill>
              </a:rPr>
              <a:t>IEEE-PES Kayak Social: tinyurl.com/peskayak</a:t>
            </a:r>
            <a:endParaRPr sz="2000">
              <a:solidFill>
                <a:srgbClr val="D9D9D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D9D9D9"/>
              </a:solidFill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7700" y="400050"/>
            <a:ext cx="1311800" cy="13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775" y="2778900"/>
            <a:ext cx="1311800" cy="13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 txBox="1"/>
          <p:nvPr/>
        </p:nvSpPr>
        <p:spPr>
          <a:xfrm>
            <a:off x="4371175" y="1767600"/>
            <a:ext cx="1905000" cy="4380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Sign In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27"/>
          <p:cNvSpPr txBox="1"/>
          <p:nvPr/>
        </p:nvSpPr>
        <p:spPr>
          <a:xfrm>
            <a:off x="6851100" y="1767600"/>
            <a:ext cx="1905000" cy="438000"/>
          </a:xfrm>
          <a:prstGeom prst="rect">
            <a:avLst/>
          </a:prstGeom>
          <a:noFill/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A9999"/>
                </a:solidFill>
                <a:latin typeface="Roboto"/>
                <a:ea typeface="Roboto"/>
                <a:cs typeface="Roboto"/>
                <a:sym typeface="Roboto"/>
              </a:rPr>
              <a:t>Slack</a:t>
            </a:r>
            <a:endParaRPr sz="2000">
              <a:solidFill>
                <a:srgbClr val="EA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5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74" name="Google Shape;174;p27"/>
          <p:cNvSpPr txBox="1"/>
          <p:nvPr/>
        </p:nvSpPr>
        <p:spPr>
          <a:xfrm>
            <a:off x="4371175" y="4146425"/>
            <a:ext cx="1905000" cy="438000"/>
          </a:xfrm>
          <a:prstGeom prst="rect">
            <a:avLst/>
          </a:prstGeom>
          <a:noFill/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6B26B"/>
                </a:solidFill>
                <a:latin typeface="Roboto"/>
                <a:ea typeface="Roboto"/>
                <a:cs typeface="Roboto"/>
                <a:sym typeface="Roboto"/>
              </a:rPr>
              <a:t>Facebook  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6851100" y="4146425"/>
            <a:ext cx="1905000" cy="438000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Kayaking</a:t>
            </a:r>
            <a:r>
              <a:rPr lang="en" sz="2000">
                <a:solidFill>
                  <a:srgbClr val="F6B26B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5812" y="2735125"/>
            <a:ext cx="1355575" cy="13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775" y="400050"/>
            <a:ext cx="1311800" cy="13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Astrology </a:t>
            </a:r>
            <a:endParaRPr/>
          </a:p>
        </p:txBody>
      </p:sp>
      <p:sp>
        <p:nvSpPr>
          <p:cNvPr id="183" name="Google Shape;183;p2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1669025"/>
            <a:ext cx="2688374" cy="347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2200" y="2322000"/>
            <a:ext cx="2841800" cy="28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 rotWithShape="1">
          <a:blip r:embed="rId5">
            <a:alphaModFix/>
          </a:blip>
          <a:srcRect b="17702" l="0" r="0" t="0"/>
          <a:stretch/>
        </p:blipFill>
        <p:spPr>
          <a:xfrm>
            <a:off x="5802025" y="0"/>
            <a:ext cx="3341975" cy="23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8375" y="0"/>
            <a:ext cx="3113650" cy="28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 rotWithShape="1">
          <a:blip r:embed="rId7">
            <a:alphaModFix/>
          </a:blip>
          <a:srcRect b="19363" l="0" r="0" t="11158"/>
          <a:stretch/>
        </p:blipFill>
        <p:spPr>
          <a:xfrm>
            <a:off x="2824300" y="2821500"/>
            <a:ext cx="3341976" cy="232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175" y="54775"/>
            <a:ext cx="7785925" cy="50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>
            <p:ph type="title"/>
          </p:nvPr>
        </p:nvSpPr>
        <p:spPr>
          <a:xfrm>
            <a:off x="224900" y="1574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Elements of the Zodiac</a:t>
            </a:r>
            <a:endParaRPr/>
          </a:p>
        </p:txBody>
      </p:sp>
      <p:sp>
        <p:nvSpPr>
          <p:cNvPr id="201" name="Google Shape;201;p3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000" y="843500"/>
            <a:ext cx="8368200" cy="419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/>
          <p:nvPr>
            <p:ph type="title"/>
          </p:nvPr>
        </p:nvSpPr>
        <p:spPr>
          <a:xfrm>
            <a:off x="279225" y="471800"/>
            <a:ext cx="2781600" cy="70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Birth Charts</a:t>
            </a:r>
            <a:endParaRPr/>
          </a:p>
        </p:txBody>
      </p:sp>
      <p:pic>
        <p:nvPicPr>
          <p:cNvPr id="208" name="Google Shape;2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92400"/>
            <a:ext cx="51434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 txBox="1"/>
          <p:nvPr/>
        </p:nvSpPr>
        <p:spPr>
          <a:xfrm>
            <a:off x="344325" y="1703350"/>
            <a:ext cx="3296100" cy="29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"/>
              <a:buAutoNum type="arabicPeriod"/>
            </a:pP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Full Name</a:t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"/>
              <a:buAutoNum type="arabicPeriod"/>
            </a:pP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Your Birthday</a:t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"/>
              <a:buAutoNum type="arabicPeriod"/>
            </a:pP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Time of Birth</a:t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"/>
              <a:buAutoNum type="arabicPeriod"/>
            </a:pP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City You were Born In </a:t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00" y="3034325"/>
            <a:ext cx="2078694" cy="20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>
            <p:ph idx="4294967295" type="title"/>
          </p:nvPr>
        </p:nvSpPr>
        <p:spPr>
          <a:xfrm>
            <a:off x="460950" y="2374700"/>
            <a:ext cx="8222100" cy="159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PAY ATTENTION FOR THE EOY QUIZ</a:t>
            </a:r>
            <a:endParaRPr sz="6300"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8400" y="0"/>
            <a:ext cx="2762250" cy="20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1870650" y="3855775"/>
            <a:ext cx="54027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Bigger Twists, Bigger Prizes!</a:t>
            </a:r>
            <a:endParaRPr b="1" sz="3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Read Your Birth Chart</a:t>
            </a:r>
            <a:endParaRPr/>
          </a:p>
        </p:txBody>
      </p:sp>
      <p:sp>
        <p:nvSpPr>
          <p:cNvPr id="215" name="Google Shape;215;p3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Sun Sign </a:t>
            </a:r>
            <a:r>
              <a:rPr lang="en"/>
              <a:t>: Your identity, self-expression, your values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Moon Sign </a:t>
            </a:r>
            <a:r>
              <a:rPr lang="en"/>
              <a:t>: Your </a:t>
            </a:r>
            <a:r>
              <a:rPr lang="en"/>
              <a:t>subconscious, your inner self, controls your emotions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Rising Sign/Ascendant</a:t>
            </a:r>
            <a:r>
              <a:rPr lang="en"/>
              <a:t> : How you appear to others, your outer-self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Mercury Sign</a:t>
            </a:r>
            <a:r>
              <a:rPr lang="en"/>
              <a:t> : Rules how you communicate in all aspects, ex.listening, negotiating and buying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500" y="153400"/>
            <a:ext cx="190500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Apps</a:t>
            </a:r>
            <a:endParaRPr/>
          </a:p>
        </p:txBody>
      </p:sp>
      <p:sp>
        <p:nvSpPr>
          <p:cNvPr id="222" name="Google Shape;222;p3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3"/>
          <p:cNvPicPr preferRelativeResize="0"/>
          <p:nvPr/>
        </p:nvPicPr>
        <p:blipFill rotWithShape="1">
          <a:blip r:embed="rId3">
            <a:alphaModFix/>
          </a:blip>
          <a:srcRect b="0" l="0" r="51105" t="0"/>
          <a:stretch/>
        </p:blipFill>
        <p:spPr>
          <a:xfrm>
            <a:off x="654300" y="1489825"/>
            <a:ext cx="1833088" cy="210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7399" y="1489825"/>
            <a:ext cx="2358974" cy="35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0700" y="1144113"/>
            <a:ext cx="217170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/>
          <p:cNvPicPr preferRelativeResize="0"/>
          <p:nvPr/>
        </p:nvPicPr>
        <p:blipFill rotWithShape="1">
          <a:blip r:embed="rId6">
            <a:alphaModFix/>
          </a:blip>
          <a:srcRect b="16835" l="17163" r="20219" t="8737"/>
          <a:stretch/>
        </p:blipFill>
        <p:spPr>
          <a:xfrm>
            <a:off x="7030526" y="3459929"/>
            <a:ext cx="1833102" cy="1591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/>
          <p:nvPr>
            <p:ph type="title"/>
          </p:nvPr>
        </p:nvSpPr>
        <p:spPr>
          <a:xfrm>
            <a:off x="387900" y="1532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Remarks</a:t>
            </a:r>
            <a:endParaRPr/>
          </a:p>
        </p:txBody>
      </p:sp>
      <p:sp>
        <p:nvSpPr>
          <p:cNvPr id="232" name="Google Shape;232;p34"/>
          <p:cNvSpPr txBox="1"/>
          <p:nvPr>
            <p:ph idx="1" type="body"/>
          </p:nvPr>
        </p:nvSpPr>
        <p:spPr>
          <a:xfrm>
            <a:off x="656225" y="709875"/>
            <a:ext cx="3587400" cy="4342500"/>
          </a:xfrm>
          <a:prstGeom prst="rect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Sign In:    tinyurl.com/pesgm8</a:t>
            </a:r>
            <a:endParaRPr sz="2000">
              <a:solidFill>
                <a:srgbClr val="EAD1DC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E5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FE599"/>
                </a:solidFill>
                <a:latin typeface="Roboto Slab"/>
                <a:ea typeface="Roboto Slab"/>
                <a:cs typeface="Roboto Slab"/>
                <a:sym typeface="Roboto Slab"/>
              </a:rPr>
              <a:t>Projects: </a:t>
            </a:r>
            <a:r>
              <a:rPr lang="en">
                <a:solidFill>
                  <a:srgbClr val="FFE599"/>
                </a:solidFill>
              </a:rPr>
              <a:t>tinyurl.com/rexdj5w</a:t>
            </a:r>
            <a:endParaRPr sz="2000">
              <a:solidFill>
                <a:srgbClr val="FFE5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EA9999"/>
                </a:solidFill>
              </a:rPr>
              <a:t>Slack:    tinyurl.com/pesslack2019</a:t>
            </a:r>
            <a:endParaRPr sz="2000">
              <a:solidFill>
                <a:srgbClr val="EA99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EA99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6B26B"/>
                </a:solidFill>
              </a:rPr>
              <a:t>Facebook:   tinyurl.com/facepower</a:t>
            </a:r>
            <a:endParaRPr sz="2000">
              <a:solidFill>
                <a:srgbClr val="F6B2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6B2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D9D9D9"/>
                </a:solidFill>
              </a:rPr>
              <a:t>IEEE-PES Kayak Social: tinyurl.com/peskayak</a:t>
            </a:r>
            <a:endParaRPr sz="2000">
              <a:solidFill>
                <a:srgbClr val="D9D9D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D9D9D9"/>
              </a:solidFill>
            </a:endParaRPr>
          </a:p>
        </p:txBody>
      </p:sp>
      <p:pic>
        <p:nvPicPr>
          <p:cNvPr id="233" name="Google Shape;2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7700" y="400050"/>
            <a:ext cx="1311800" cy="13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775" y="2778900"/>
            <a:ext cx="1311800" cy="13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 txBox="1"/>
          <p:nvPr/>
        </p:nvSpPr>
        <p:spPr>
          <a:xfrm>
            <a:off x="4371175" y="1767600"/>
            <a:ext cx="1905000" cy="4380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Sign In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4"/>
          <p:cNvSpPr txBox="1"/>
          <p:nvPr/>
        </p:nvSpPr>
        <p:spPr>
          <a:xfrm>
            <a:off x="6851100" y="1767600"/>
            <a:ext cx="1905000" cy="438000"/>
          </a:xfrm>
          <a:prstGeom prst="rect">
            <a:avLst/>
          </a:prstGeom>
          <a:noFill/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A9999"/>
                </a:solidFill>
                <a:latin typeface="Roboto"/>
                <a:ea typeface="Roboto"/>
                <a:cs typeface="Roboto"/>
                <a:sym typeface="Roboto"/>
              </a:rPr>
              <a:t>Slack</a:t>
            </a:r>
            <a:endParaRPr sz="2000">
              <a:solidFill>
                <a:srgbClr val="EA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5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37" name="Google Shape;237;p34"/>
          <p:cNvSpPr txBox="1"/>
          <p:nvPr/>
        </p:nvSpPr>
        <p:spPr>
          <a:xfrm>
            <a:off x="4371175" y="4146425"/>
            <a:ext cx="1905000" cy="438000"/>
          </a:xfrm>
          <a:prstGeom prst="rect">
            <a:avLst/>
          </a:prstGeom>
          <a:noFill/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6B26B"/>
                </a:solidFill>
                <a:latin typeface="Roboto"/>
                <a:ea typeface="Roboto"/>
                <a:cs typeface="Roboto"/>
                <a:sym typeface="Roboto"/>
              </a:rPr>
              <a:t>Facebook  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34"/>
          <p:cNvSpPr txBox="1"/>
          <p:nvPr/>
        </p:nvSpPr>
        <p:spPr>
          <a:xfrm>
            <a:off x="6851100" y="4146425"/>
            <a:ext cx="1905000" cy="438000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Kayaking</a:t>
            </a:r>
            <a:r>
              <a:rPr lang="en" sz="2000">
                <a:solidFill>
                  <a:srgbClr val="F6B26B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9" name="Google Shape;23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5812" y="2735125"/>
            <a:ext cx="1355575" cy="13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775" y="400050"/>
            <a:ext cx="1311800" cy="13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idx="4294967295" type="title"/>
          </p:nvPr>
        </p:nvSpPr>
        <p:spPr>
          <a:xfrm>
            <a:off x="460950" y="2374700"/>
            <a:ext cx="8222100" cy="159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ATTEND EVENTS</a:t>
            </a:r>
            <a:endParaRPr sz="7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GET </a:t>
            </a:r>
            <a:r>
              <a:rPr lang="en" sz="7200">
                <a:solidFill>
                  <a:srgbClr val="FF0000"/>
                </a:solidFill>
              </a:rPr>
              <a:t>S</a:t>
            </a:r>
            <a:r>
              <a:rPr lang="en" sz="7200">
                <a:solidFill>
                  <a:srgbClr val="FFFF00"/>
                </a:solidFill>
              </a:rPr>
              <a:t>W</a:t>
            </a:r>
            <a:r>
              <a:rPr lang="en" sz="7200">
                <a:solidFill>
                  <a:srgbClr val="6AA84F"/>
                </a:solidFill>
              </a:rPr>
              <a:t>A</a:t>
            </a:r>
            <a:r>
              <a:rPr lang="en" sz="7200">
                <a:solidFill>
                  <a:srgbClr val="0000FF"/>
                </a:solidFill>
              </a:rPr>
              <a:t>G</a:t>
            </a:r>
            <a:endParaRPr sz="7200">
              <a:solidFill>
                <a:srgbClr val="0000FF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1169325" y="3729975"/>
            <a:ext cx="72972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Every GM, Social, and Tech Talk will get you 1 Point.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Every Project Meeting will get you ½ Point.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Getting 4 Points Will Earn You IEEE PES </a:t>
            </a:r>
            <a:r>
              <a:rPr lang="en" sz="24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2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lang="en" sz="2400">
                <a:solidFill>
                  <a:srgbClr val="93C47D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" sz="24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g</a:t>
            </a: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1572600" y="245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PES </a:t>
            </a:r>
            <a:r>
              <a:rPr lang="en" sz="3600">
                <a:solidFill>
                  <a:srgbClr val="FF0000"/>
                </a:solidFill>
              </a:rPr>
              <a:t>S</a:t>
            </a:r>
            <a:r>
              <a:rPr lang="en" sz="3600">
                <a:solidFill>
                  <a:srgbClr val="FFFF00"/>
                </a:solidFill>
              </a:rPr>
              <a:t>W</a:t>
            </a:r>
            <a:r>
              <a:rPr lang="en" sz="3600">
                <a:solidFill>
                  <a:srgbClr val="93C47D"/>
                </a:solidFill>
              </a:rPr>
              <a:t>A</a:t>
            </a:r>
            <a:r>
              <a:rPr lang="en" sz="3600">
                <a:solidFill>
                  <a:srgbClr val="0000FF"/>
                </a:solidFill>
              </a:rPr>
              <a:t>G</a:t>
            </a:r>
            <a:r>
              <a:rPr lang="en" sz="3600"/>
              <a:t> WINNERS</a:t>
            </a:r>
            <a:endParaRPr sz="3600"/>
          </a:p>
        </p:txBody>
      </p:sp>
      <p:sp>
        <p:nvSpPr>
          <p:cNvPr id="87" name="Google Shape;87;p16"/>
          <p:cNvSpPr txBox="1"/>
          <p:nvPr/>
        </p:nvSpPr>
        <p:spPr>
          <a:xfrm>
            <a:off x="1345600" y="955450"/>
            <a:ext cx="6759900" cy="38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AutoNum type="arabicPeriod"/>
            </a:pPr>
            <a:r>
              <a:rPr b="1"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Devin Shoemaker</a:t>
            </a:r>
            <a:r>
              <a:rPr b="1"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 13 Points</a:t>
            </a:r>
            <a:endParaRPr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AutoNum type="arabicPeriod"/>
            </a:pP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Landon Fox		8 Points</a:t>
            </a:r>
            <a:endParaRPr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AutoNum type="arabicPeriod"/>
            </a:pP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Felipe Palacios II 7 Points</a:t>
            </a:r>
            <a:endParaRPr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AutoNum type="arabicPeriod"/>
            </a:pP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Chris Whitfill		5.5 Points</a:t>
            </a:r>
            <a:endParaRPr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AutoNum type="arabicPeriod"/>
            </a:pP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JJ Gomez			4.5 Points</a:t>
            </a:r>
            <a:endParaRPr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AutoNum type="arabicPeriod"/>
            </a:pPr>
            <a:r>
              <a:rPr lang="en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Evelyn Li				4.5 Points</a:t>
            </a:r>
            <a:endParaRPr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387900" y="2920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T-Shirts Are In!</a:t>
            </a:r>
            <a:endParaRPr/>
          </a:p>
        </p:txBody>
      </p:sp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000" y="978175"/>
            <a:ext cx="8079425" cy="40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92687"/>
            <a:ext cx="9144000" cy="749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>
            <p:ph type="title"/>
          </p:nvPr>
        </p:nvSpPr>
        <p:spPr>
          <a:xfrm>
            <a:off x="1926150" y="2571750"/>
            <a:ext cx="52917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New Publicity Officer!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(Happy Birthday Also!)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Projects Meetings</a:t>
            </a:r>
            <a:endParaRPr/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87900" y="1409100"/>
            <a:ext cx="7113000" cy="35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Welcome back! Projects meetings are an excellent source of electronics hardware </a:t>
            </a:r>
            <a:r>
              <a:rPr lang="en"/>
              <a:t>group work</a:t>
            </a:r>
            <a:r>
              <a:rPr lang="en"/>
              <a:t> and fun! I hope to see more of you at the meetings.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We will likely only have </a:t>
            </a:r>
            <a:r>
              <a:rPr lang="en" u="sng"/>
              <a:t>one meeting a week</a:t>
            </a:r>
            <a:r>
              <a:rPr lang="en"/>
              <a:t> this semester, which will be different from previous semesters.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Projects Form: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https://tinyurl.com/rexdj5w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87900" y="5933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 Up To Date Announcements?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Our Slack!</a:t>
            </a:r>
            <a:endParaRPr/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-93000" y="3774525"/>
            <a:ext cx="93300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tinyurl.com/pesslack2019</a:t>
            </a:r>
            <a:endParaRPr b="1" sz="60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6000"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4725" y="1334475"/>
            <a:ext cx="2474525" cy="24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6650" y="1619238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 Event-Specific Updates? </a:t>
            </a:r>
            <a:r>
              <a:rPr lang="en"/>
              <a:t>Join Our Facebook Group!</a:t>
            </a:r>
            <a:endParaRPr/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-93000" y="3774525"/>
            <a:ext cx="93300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tinyurl.com/facepower</a:t>
            </a:r>
            <a:endParaRPr b="1" sz="60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6000"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2125" y="1171875"/>
            <a:ext cx="2799750" cy="27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6075" y="161925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