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94" r:id="rId3"/>
    <p:sldId id="346" r:id="rId4"/>
    <p:sldId id="351" r:id="rId5"/>
    <p:sldId id="350" r:id="rId6"/>
    <p:sldId id="356" r:id="rId7"/>
    <p:sldId id="357" r:id="rId8"/>
    <p:sldId id="361" r:id="rId9"/>
    <p:sldId id="362" r:id="rId10"/>
    <p:sldId id="363" r:id="rId11"/>
    <p:sldId id="365" r:id="rId12"/>
    <p:sldId id="265" r:id="rId13"/>
    <p:sldId id="358" r:id="rId14"/>
    <p:sldId id="359" r:id="rId15"/>
    <p:sldId id="261" r:id="rId16"/>
    <p:sldId id="364" r:id="rId17"/>
    <p:sldId id="366" r:id="rId18"/>
    <p:sldId id="367" r:id="rId19"/>
    <p:sldId id="368" r:id="rId20"/>
    <p:sldId id="369" r:id="rId21"/>
    <p:sldId id="259" r:id="rId22"/>
    <p:sldId id="276" r:id="rId23"/>
    <p:sldId id="344" r:id="rId24"/>
    <p:sldId id="370" r:id="rId25"/>
    <p:sldId id="371" r:id="rId26"/>
    <p:sldId id="372" r:id="rId27"/>
    <p:sldId id="373" r:id="rId28"/>
    <p:sldId id="374" r:id="rId29"/>
    <p:sldId id="3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74621" autoAdjust="0"/>
  </p:normalViewPr>
  <p:slideViewPr>
    <p:cSldViewPr snapToGrid="0">
      <p:cViewPr varScale="1">
        <p:scale>
          <a:sx n="48" d="100"/>
          <a:sy n="48" d="100"/>
        </p:scale>
        <p:origin x="762" y="4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C5539-3C6A-44F4-AA7C-FEA712CA38A1}"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9584A-9F39-4733-960E-B6BA65B830BD}" type="slidenum">
              <a:rPr lang="en-US" smtClean="0"/>
              <a:t>‹#›</a:t>
            </a:fld>
            <a:endParaRPr lang="en-US"/>
          </a:p>
        </p:txBody>
      </p:sp>
    </p:spTree>
    <p:extLst>
      <p:ext uri="{BB962C8B-B14F-4D97-AF65-F5344CB8AC3E}">
        <p14:creationId xmlns:p14="http://schemas.microsoft.com/office/powerpoint/2010/main" val="391381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F9584A-9F39-4733-960E-B6BA65B830BD}" type="slidenum">
              <a:rPr lang="en-US" smtClean="0"/>
              <a:t>1</a:t>
            </a:fld>
            <a:endParaRPr lang="en-US"/>
          </a:p>
        </p:txBody>
      </p:sp>
    </p:spTree>
    <p:extLst>
      <p:ext uri="{BB962C8B-B14F-4D97-AF65-F5344CB8AC3E}">
        <p14:creationId xmlns:p14="http://schemas.microsoft.com/office/powerpoint/2010/main" val="236622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ALSO English			</a:t>
            </a:r>
          </a:p>
          <a:p>
            <a:pPr lvl="1"/>
            <a:r>
              <a:rPr lang="en-US" dirty="0"/>
              <a:t>Passive</a:t>
            </a:r>
          </a:p>
          <a:p>
            <a:pPr lvl="1"/>
            <a:r>
              <a:rPr lang="en-US" dirty="0"/>
              <a:t>Causative</a:t>
            </a:r>
          </a:p>
          <a:p>
            <a:pPr lvl="1"/>
            <a:r>
              <a:rPr lang="en-US" dirty="0"/>
              <a:t>Tense (Simple Past, 3</a:t>
            </a:r>
            <a:r>
              <a:rPr lang="en-US" baseline="30000" dirty="0"/>
              <a:t>rd</a:t>
            </a:r>
            <a:r>
              <a:rPr lang="en-US" dirty="0"/>
              <a:t> person singular present)</a:t>
            </a:r>
          </a:p>
          <a:p>
            <a:endParaRPr lang="en-US" dirty="0"/>
          </a:p>
        </p:txBody>
      </p:sp>
      <p:sp>
        <p:nvSpPr>
          <p:cNvPr id="4" name="Slide Number Placeholder 3"/>
          <p:cNvSpPr>
            <a:spLocks noGrp="1"/>
          </p:cNvSpPr>
          <p:nvPr>
            <p:ph type="sldNum" sz="quarter" idx="5"/>
          </p:nvPr>
        </p:nvSpPr>
        <p:spPr/>
        <p:txBody>
          <a:bodyPr/>
          <a:lstStyle/>
          <a:p>
            <a:fld id="{D1F9584A-9F39-4733-960E-B6BA65B830BD}" type="slidenum">
              <a:rPr lang="en-US" smtClean="0"/>
              <a:t>16</a:t>
            </a:fld>
            <a:endParaRPr lang="en-US"/>
          </a:p>
        </p:txBody>
      </p:sp>
    </p:spTree>
    <p:extLst>
      <p:ext uri="{BB962C8B-B14F-4D97-AF65-F5344CB8AC3E}">
        <p14:creationId xmlns:p14="http://schemas.microsoft.com/office/powerpoint/2010/main" val="250865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ewCenturySchlbk-Roman"/>
              </a:rPr>
              <a:t>Focus on Form Instruction: Instruction in which learners to focus on forms in isolation. This often, for example has learners working with paradigms—verb charts and the like—and applying explicit information to decontextualized examples.</a:t>
            </a:r>
          </a:p>
          <a:p>
            <a:pPr algn="l"/>
            <a:endParaRPr lang="en-US" sz="1800" b="0" i="0" u="none" strike="noStrike" baseline="0" dirty="0">
              <a:latin typeface="NewCenturySchlbk-Roman"/>
            </a:endParaRPr>
          </a:p>
          <a:p>
            <a:pPr algn="l"/>
            <a:r>
              <a:rPr lang="en-US" sz="1800" b="0" i="0" u="none" strike="noStrike" baseline="0" dirty="0">
                <a:latin typeface="NewCenturySchlbk-Roman"/>
              </a:rPr>
              <a:t>Processing Instruction doesn’t do this: Rather it focuses on the meaning imparted by forms and their communicative function. It therefore fits Long’s definition of Focus on Form, in that learners’ attention brought to the meaning of the form, which appears to cause trouble and is likely to be useful in future communication.</a:t>
            </a:r>
          </a:p>
          <a:p>
            <a:pPr algn="l"/>
            <a:endParaRPr lang="en-US" sz="1800" b="0" i="0" u="none" strike="noStrike" baseline="0" dirty="0">
              <a:latin typeface="NewCenturySchlbk-Roman"/>
            </a:endParaRPr>
          </a:p>
          <a:p>
            <a:pPr algn="l"/>
            <a:r>
              <a:rPr lang="en-US" sz="1800" b="0" i="0" u="none" strike="noStrike" baseline="0" dirty="0">
                <a:latin typeface="NewCenturySchlbk-Roman"/>
              </a:rPr>
              <a:t>In some ways it differs from Long’s definition (it’s not usually reactive, it’s not usually embedded in input); and some might call this Form Focused Instruction. But at any rate, it clearly fits the broader idea that we can’t just throw grammar instruction out entirely. We just have to be intentional about the ways we do it.</a:t>
            </a:r>
          </a:p>
        </p:txBody>
      </p:sp>
      <p:sp>
        <p:nvSpPr>
          <p:cNvPr id="4" name="Slide Number Placeholder 3"/>
          <p:cNvSpPr>
            <a:spLocks noGrp="1"/>
          </p:cNvSpPr>
          <p:nvPr>
            <p:ph type="sldNum" sz="quarter" idx="5"/>
          </p:nvPr>
        </p:nvSpPr>
        <p:spPr/>
        <p:txBody>
          <a:bodyPr/>
          <a:lstStyle/>
          <a:p>
            <a:fld id="{D1F9584A-9F39-4733-960E-B6BA65B830BD}" type="slidenum">
              <a:rPr lang="en-US" smtClean="0"/>
              <a:t>21</a:t>
            </a:fld>
            <a:endParaRPr lang="en-US"/>
          </a:p>
        </p:txBody>
      </p:sp>
    </p:spTree>
    <p:extLst>
      <p:ext uri="{BB962C8B-B14F-4D97-AF65-F5344CB8AC3E}">
        <p14:creationId xmlns:p14="http://schemas.microsoft.com/office/powerpoint/2010/main" val="40781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start with a very simply model of acquisition. You can see that right in the center of this model, I’m putting the “developing system”. This, to me, is what we’re looking at when we talk about “acquisition”. It’s the development of an implicit, abstract system or representation of the target language. This system, as you can see here, starts with comprehensible input and meaningful communication. And as you can see, it’s ultimately used to produce language. But what’s interesting to me – and important for today’s talk, is INPUT Processing: that’s the interface between the input and our developing system.</a:t>
            </a:r>
          </a:p>
        </p:txBody>
      </p:sp>
      <p:sp>
        <p:nvSpPr>
          <p:cNvPr id="4" name="Slide Number Placeholder 3"/>
          <p:cNvSpPr>
            <a:spLocks noGrp="1"/>
          </p:cNvSpPr>
          <p:nvPr>
            <p:ph type="sldNum" sz="quarter" idx="5"/>
          </p:nvPr>
        </p:nvSpPr>
        <p:spPr/>
        <p:txBody>
          <a:bodyPr/>
          <a:lstStyle/>
          <a:p>
            <a:fld id="{70ECFB84-BD9B-4230-A28D-84D091F57EF4}" type="slidenum">
              <a:rPr lang="en-US" smtClean="0"/>
              <a:t>2</a:t>
            </a:fld>
            <a:endParaRPr lang="en-US"/>
          </a:p>
        </p:txBody>
      </p:sp>
    </p:spTree>
    <p:extLst>
      <p:ext uri="{BB962C8B-B14F-4D97-AF65-F5344CB8AC3E}">
        <p14:creationId xmlns:p14="http://schemas.microsoft.com/office/powerpoint/2010/main" val="1864740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second insight was formalized in VanPatten’s Input Processing Model</a:t>
            </a:r>
          </a:p>
        </p:txBody>
      </p:sp>
      <p:sp>
        <p:nvSpPr>
          <p:cNvPr id="4" name="Slide Number Placeholder 3"/>
          <p:cNvSpPr>
            <a:spLocks noGrp="1"/>
          </p:cNvSpPr>
          <p:nvPr>
            <p:ph type="sldNum" sz="quarter" idx="5"/>
          </p:nvPr>
        </p:nvSpPr>
        <p:spPr/>
        <p:txBody>
          <a:bodyPr/>
          <a:lstStyle/>
          <a:p>
            <a:fld id="{70ECFB84-BD9B-4230-A28D-84D091F57EF4}" type="slidenum">
              <a:rPr lang="en-US" smtClean="0"/>
              <a:t>3</a:t>
            </a:fld>
            <a:endParaRPr lang="en-US"/>
          </a:p>
        </p:txBody>
      </p:sp>
    </p:spTree>
    <p:extLst>
      <p:ext uri="{BB962C8B-B14F-4D97-AF65-F5344CB8AC3E}">
        <p14:creationId xmlns:p14="http://schemas.microsoft.com/office/powerpoint/2010/main" val="134624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Tend s to focus on verbal morphology: subject / verb agreement</a:t>
            </a:r>
          </a:p>
        </p:txBody>
      </p:sp>
      <p:sp>
        <p:nvSpPr>
          <p:cNvPr id="4" name="Slide Number Placeholder 3"/>
          <p:cNvSpPr>
            <a:spLocks noGrp="1"/>
          </p:cNvSpPr>
          <p:nvPr>
            <p:ph type="sldNum" sz="quarter" idx="5"/>
          </p:nvPr>
        </p:nvSpPr>
        <p:spPr/>
        <p:txBody>
          <a:bodyPr/>
          <a:lstStyle/>
          <a:p>
            <a:fld id="{70ECFB84-BD9B-4230-A28D-84D091F57EF4}" type="slidenum">
              <a:rPr lang="en-US" smtClean="0"/>
              <a:t>4</a:t>
            </a:fld>
            <a:endParaRPr lang="en-US"/>
          </a:p>
        </p:txBody>
      </p:sp>
    </p:spTree>
    <p:extLst>
      <p:ext uri="{BB962C8B-B14F-4D97-AF65-F5344CB8AC3E}">
        <p14:creationId xmlns:p14="http://schemas.microsoft.com/office/powerpoint/2010/main" val="287859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ECFB84-BD9B-4230-A28D-84D091F57EF4}" type="slidenum">
              <a:rPr lang="en-US" smtClean="0"/>
              <a:t>6</a:t>
            </a:fld>
            <a:endParaRPr lang="en-US"/>
          </a:p>
        </p:txBody>
      </p:sp>
    </p:spTree>
    <p:extLst>
      <p:ext uri="{BB962C8B-B14F-4D97-AF65-F5344CB8AC3E}">
        <p14:creationId xmlns:p14="http://schemas.microsoft.com/office/powerpoint/2010/main" val="3381887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movement from offline tests is a general trend within the field of input processing and within cognitive branches of SLA more broadly.</a:t>
            </a:r>
          </a:p>
        </p:txBody>
      </p:sp>
      <p:sp>
        <p:nvSpPr>
          <p:cNvPr id="4" name="Slide Number Placeholder 3"/>
          <p:cNvSpPr>
            <a:spLocks noGrp="1"/>
          </p:cNvSpPr>
          <p:nvPr>
            <p:ph type="sldNum" sz="quarter" idx="5"/>
          </p:nvPr>
        </p:nvSpPr>
        <p:spPr/>
        <p:txBody>
          <a:bodyPr/>
          <a:lstStyle/>
          <a:p>
            <a:fld id="{70ECFB84-BD9B-4230-A28D-84D091F57EF4}" type="slidenum">
              <a:rPr lang="en-US" smtClean="0"/>
              <a:t>12</a:t>
            </a:fld>
            <a:endParaRPr lang="en-US"/>
          </a:p>
        </p:txBody>
      </p:sp>
    </p:spTree>
    <p:extLst>
      <p:ext uri="{BB962C8B-B14F-4D97-AF65-F5344CB8AC3E}">
        <p14:creationId xmlns:p14="http://schemas.microsoft.com/office/powerpoint/2010/main" val="3284370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2F069AA1-63FE-4DD0-AF09-54AAF9244558}" type="slidenum">
              <a:rPr lang="de-DE" altLang="en-US">
                <a:latin typeface="Calibri" pitchFamily="34" charset="0"/>
              </a:rPr>
              <a:pPr eaLnBrk="1" hangingPunct="1"/>
              <a:t>13</a:t>
            </a:fld>
            <a:endParaRPr lang="de-DE" altLang="en-US">
              <a:latin typeface="Calibri" pitchFamily="34" charset="0"/>
            </a:endParaRPr>
          </a:p>
        </p:txBody>
      </p:sp>
    </p:spTree>
    <p:extLst>
      <p:ext uri="{BB962C8B-B14F-4D97-AF65-F5344CB8AC3E}">
        <p14:creationId xmlns:p14="http://schemas.microsoft.com/office/powerpoint/2010/main" val="194458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 to Salience</a:t>
            </a:r>
          </a:p>
        </p:txBody>
      </p:sp>
      <p:sp>
        <p:nvSpPr>
          <p:cNvPr id="4" name="Slide Number Placeholder 3"/>
          <p:cNvSpPr>
            <a:spLocks noGrp="1"/>
          </p:cNvSpPr>
          <p:nvPr>
            <p:ph type="sldNum" sz="quarter" idx="5"/>
          </p:nvPr>
        </p:nvSpPr>
        <p:spPr/>
        <p:txBody>
          <a:bodyPr/>
          <a:lstStyle/>
          <a:p>
            <a:fld id="{70ECFB84-BD9B-4230-A28D-84D091F57EF4}" type="slidenum">
              <a:rPr lang="en-US" smtClean="0"/>
              <a:t>14</a:t>
            </a:fld>
            <a:endParaRPr lang="en-US"/>
          </a:p>
        </p:txBody>
      </p:sp>
    </p:spTree>
    <p:extLst>
      <p:ext uri="{BB962C8B-B14F-4D97-AF65-F5344CB8AC3E}">
        <p14:creationId xmlns:p14="http://schemas.microsoft.com/office/powerpoint/2010/main" val="323754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u="sng" dirty="0"/>
              <a:t>ALSO English			</a:t>
            </a:r>
          </a:p>
          <a:p>
            <a:pPr lvl="1"/>
            <a:r>
              <a:rPr lang="en-US" dirty="0"/>
              <a:t>Passive</a:t>
            </a:r>
          </a:p>
          <a:p>
            <a:pPr lvl="1"/>
            <a:r>
              <a:rPr lang="en-US" dirty="0"/>
              <a:t>Causative</a:t>
            </a:r>
          </a:p>
          <a:p>
            <a:pPr lvl="1"/>
            <a:r>
              <a:rPr lang="en-US" dirty="0"/>
              <a:t>Tense (Simple Past, 3</a:t>
            </a:r>
            <a:r>
              <a:rPr lang="en-US" baseline="30000" dirty="0"/>
              <a:t>rd</a:t>
            </a:r>
            <a:r>
              <a:rPr lang="en-US" dirty="0"/>
              <a:t> person singular present)</a:t>
            </a:r>
          </a:p>
          <a:p>
            <a:endParaRPr lang="en-US" dirty="0"/>
          </a:p>
        </p:txBody>
      </p:sp>
      <p:sp>
        <p:nvSpPr>
          <p:cNvPr id="4" name="Slide Number Placeholder 3"/>
          <p:cNvSpPr>
            <a:spLocks noGrp="1"/>
          </p:cNvSpPr>
          <p:nvPr>
            <p:ph type="sldNum" sz="quarter" idx="5"/>
          </p:nvPr>
        </p:nvSpPr>
        <p:spPr/>
        <p:txBody>
          <a:bodyPr/>
          <a:lstStyle/>
          <a:p>
            <a:fld id="{D1F9584A-9F39-4733-960E-B6BA65B830BD}" type="slidenum">
              <a:rPr lang="en-US" smtClean="0"/>
              <a:t>15</a:t>
            </a:fld>
            <a:endParaRPr lang="en-US"/>
          </a:p>
        </p:txBody>
      </p:sp>
    </p:spTree>
    <p:extLst>
      <p:ext uri="{BB962C8B-B14F-4D97-AF65-F5344CB8AC3E}">
        <p14:creationId xmlns:p14="http://schemas.microsoft.com/office/powerpoint/2010/main" val="1977073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0C379-AF76-8DAF-5AC3-1A8DB5B27E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12243B-8CF0-9B6A-455E-F0BC7C5A0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62AA73A-2BCC-5424-8721-27E42D332E1E}"/>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5" name="Footer Placeholder 4">
            <a:extLst>
              <a:ext uri="{FF2B5EF4-FFF2-40B4-BE49-F238E27FC236}">
                <a16:creationId xmlns:a16="http://schemas.microsoft.com/office/drawing/2014/main" id="{D22B5859-42BB-CBE7-061D-0467B2433A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5FB0B-CA86-2D01-E473-0A90BEB0E1DB}"/>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54351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ECCE-DEF6-9FC0-CFAC-6B20F0C6B9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D18700-0799-6C9A-EE8C-B0D324908AF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4C0079-CF5F-9134-D2C0-60BE38AB9FE7}"/>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5" name="Footer Placeholder 4">
            <a:extLst>
              <a:ext uri="{FF2B5EF4-FFF2-40B4-BE49-F238E27FC236}">
                <a16:creationId xmlns:a16="http://schemas.microsoft.com/office/drawing/2014/main" id="{2688DE17-6357-576E-55BE-AAD0FF202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C658D8-7EF0-A480-E6D2-AAF813105F22}"/>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363149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59A796-D477-64DA-AAA5-06FBA374FB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AB824-2B8B-614D-EB85-8420BE00F2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87FAFB-340D-8EBA-DA19-5AD9F23CFC09}"/>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5" name="Footer Placeholder 4">
            <a:extLst>
              <a:ext uri="{FF2B5EF4-FFF2-40B4-BE49-F238E27FC236}">
                <a16:creationId xmlns:a16="http://schemas.microsoft.com/office/drawing/2014/main" id="{F3DD7015-D973-7E79-AB5A-64E95FA80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F2CB30-FAFD-BE54-929D-B87ADB987711}"/>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321114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7C4D-7F61-B028-716E-88FCD7A5CA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28BF6A-3A68-4BD7-B4BB-9E543D632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01750-F809-369B-38B7-65E7074D3836}"/>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5" name="Footer Placeholder 4">
            <a:extLst>
              <a:ext uri="{FF2B5EF4-FFF2-40B4-BE49-F238E27FC236}">
                <a16:creationId xmlns:a16="http://schemas.microsoft.com/office/drawing/2014/main" id="{A15B741F-B09C-AA76-1BEA-D3CA513757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0214EC-95D0-722A-1971-4482D40D412F}"/>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1525659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37D3-DC7C-9255-83A8-9906A673BD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6CDE3E-A3E9-7960-4A7E-9AB37F1F2A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C02223-2388-D1A0-7550-3DEAA6A8A7A6}"/>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5" name="Footer Placeholder 4">
            <a:extLst>
              <a:ext uri="{FF2B5EF4-FFF2-40B4-BE49-F238E27FC236}">
                <a16:creationId xmlns:a16="http://schemas.microsoft.com/office/drawing/2014/main" id="{FE024D92-B515-9755-EF2D-2EAD9421D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72A7CB-01C6-FDF4-E94C-7F1CC33FAAE3}"/>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198818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1BE34-D5A2-96BB-F083-56B08BBC8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D70A31-14C6-C4D2-0F27-C7982DB2A2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81949F-1CCD-15C3-AC3D-30FF5631A5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DF96A9-13C8-DA03-649B-A52E6AD71277}"/>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6" name="Footer Placeholder 5">
            <a:extLst>
              <a:ext uri="{FF2B5EF4-FFF2-40B4-BE49-F238E27FC236}">
                <a16:creationId xmlns:a16="http://schemas.microsoft.com/office/drawing/2014/main" id="{53554241-3743-A900-7CEB-03946D215F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592BA-2331-D70B-567F-E653084AF422}"/>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219406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A51D-D595-7A4D-1960-1750183110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FB0355-AE80-D678-8458-790E44D3F4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F505A1-1233-5A65-F402-A4EEDA880D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0ABEE6-5AF0-E505-F323-FE9CE3AC0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268F12-AB5F-E0AD-DF11-CD37502D96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B642BB1-E6EB-8D97-DBB4-A2D7E7E7A59A}"/>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8" name="Footer Placeholder 7">
            <a:extLst>
              <a:ext uri="{FF2B5EF4-FFF2-40B4-BE49-F238E27FC236}">
                <a16:creationId xmlns:a16="http://schemas.microsoft.com/office/drawing/2014/main" id="{91D3A3F6-E817-C416-ADDA-8315B33D3F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3ECCD6-05F0-998D-5FF6-C6A1D9B29734}"/>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2455221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F1988-4A1E-7FE2-B761-B8067AA28A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CC28FC-00CC-C7B0-AA97-9371042F0483}"/>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4" name="Footer Placeholder 3">
            <a:extLst>
              <a:ext uri="{FF2B5EF4-FFF2-40B4-BE49-F238E27FC236}">
                <a16:creationId xmlns:a16="http://schemas.microsoft.com/office/drawing/2014/main" id="{CE19E0B3-B8EE-FB1B-8A3F-92F699A627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21FDA4-11B9-BC71-C80A-554C52FAACAE}"/>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873947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200B9-56C4-9F74-6DE1-7437F51301F6}"/>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3" name="Footer Placeholder 2">
            <a:extLst>
              <a:ext uri="{FF2B5EF4-FFF2-40B4-BE49-F238E27FC236}">
                <a16:creationId xmlns:a16="http://schemas.microsoft.com/office/drawing/2014/main" id="{7FE19EBE-FF56-E866-FBD6-8FE95E583C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19EBEC-C0AC-A674-5CD7-9DD916A8CFC8}"/>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1268484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6FA9-1F6C-B4EC-EAEC-02CF0FE908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8ACC2-1251-224D-6C56-AA37CBA855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0BB6ED-B24D-2105-971F-BAEE9527F1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2D6BE-85A9-9545-6962-840A95A4DC23}"/>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6" name="Footer Placeholder 5">
            <a:extLst>
              <a:ext uri="{FF2B5EF4-FFF2-40B4-BE49-F238E27FC236}">
                <a16:creationId xmlns:a16="http://schemas.microsoft.com/office/drawing/2014/main" id="{97507323-2708-8464-47C5-B831E9742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167D6-9419-E798-1225-D1A8EA667618}"/>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327256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F0829-B8FA-23CF-5454-40E3E4F9C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65E97E-1BEA-696D-F55F-1002D4D919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509E15-0C2B-CA14-C440-CCBFBB657F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DCB9B-002B-199C-622D-A2C3F09C550B}"/>
              </a:ext>
            </a:extLst>
          </p:cNvPr>
          <p:cNvSpPr>
            <a:spLocks noGrp="1"/>
          </p:cNvSpPr>
          <p:nvPr>
            <p:ph type="dt" sz="half" idx="10"/>
          </p:nvPr>
        </p:nvSpPr>
        <p:spPr/>
        <p:txBody>
          <a:bodyPr/>
          <a:lstStyle/>
          <a:p>
            <a:fld id="{F9068A57-2995-4F82-8B34-0935ACCD2E28}" type="datetimeFigureOut">
              <a:rPr lang="en-US" smtClean="0"/>
              <a:t>1/31/2023</a:t>
            </a:fld>
            <a:endParaRPr lang="en-US"/>
          </a:p>
        </p:txBody>
      </p:sp>
      <p:sp>
        <p:nvSpPr>
          <p:cNvPr id="6" name="Footer Placeholder 5">
            <a:extLst>
              <a:ext uri="{FF2B5EF4-FFF2-40B4-BE49-F238E27FC236}">
                <a16:creationId xmlns:a16="http://schemas.microsoft.com/office/drawing/2014/main" id="{45CD87D3-A153-416C-99B5-15FA947E2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EEB383-4614-51A6-FEF9-78606C630F5D}"/>
              </a:ext>
            </a:extLst>
          </p:cNvPr>
          <p:cNvSpPr>
            <a:spLocks noGrp="1"/>
          </p:cNvSpPr>
          <p:nvPr>
            <p:ph type="sldNum" sz="quarter" idx="12"/>
          </p:nvPr>
        </p:nvSpPr>
        <p:spPr/>
        <p:txBody>
          <a:bodyPr/>
          <a:lstStyle/>
          <a:p>
            <a:fld id="{8493FBDC-6760-4B4C-8D5C-F92DA64AAFA3}" type="slidenum">
              <a:rPr lang="en-US" smtClean="0"/>
              <a:t>‹#›</a:t>
            </a:fld>
            <a:endParaRPr lang="en-US"/>
          </a:p>
        </p:txBody>
      </p:sp>
    </p:spTree>
    <p:extLst>
      <p:ext uri="{BB962C8B-B14F-4D97-AF65-F5344CB8AC3E}">
        <p14:creationId xmlns:p14="http://schemas.microsoft.com/office/powerpoint/2010/main" val="3742776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0095D1-63C5-3D6C-2DB1-507092AA5A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DF5730A-01EE-53E7-5CBA-E16520E99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AA2CA3-01E2-22AB-023C-7FF9B75F9D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68A57-2995-4F82-8B34-0935ACCD2E28}" type="datetimeFigureOut">
              <a:rPr lang="en-US" smtClean="0"/>
              <a:t>1/31/2023</a:t>
            </a:fld>
            <a:endParaRPr lang="en-US"/>
          </a:p>
        </p:txBody>
      </p:sp>
      <p:sp>
        <p:nvSpPr>
          <p:cNvPr id="5" name="Footer Placeholder 4">
            <a:extLst>
              <a:ext uri="{FF2B5EF4-FFF2-40B4-BE49-F238E27FC236}">
                <a16:creationId xmlns:a16="http://schemas.microsoft.com/office/drawing/2014/main" id="{C3380CA5-8902-7646-4CDD-0AC209C5B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F19FCC-377D-D078-BBB3-4F3A4E7333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3FBDC-6760-4B4C-8D5C-F92DA64AAFA3}" type="slidenum">
              <a:rPr lang="en-US" smtClean="0"/>
              <a:t>‹#›</a:t>
            </a:fld>
            <a:endParaRPr lang="en-US"/>
          </a:p>
        </p:txBody>
      </p:sp>
    </p:spTree>
    <p:extLst>
      <p:ext uri="{BB962C8B-B14F-4D97-AF65-F5344CB8AC3E}">
        <p14:creationId xmlns:p14="http://schemas.microsoft.com/office/powerpoint/2010/main" val="1348252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media" Target="../media/media5.wav"/><Relationship Id="rId7" Type="http://schemas.openxmlformats.org/officeDocument/2006/relationships/slideLayout" Target="../slideLayouts/slideLayout4.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audio" Target="../media/media6.wav"/><Relationship Id="rId5" Type="http://schemas.microsoft.com/office/2007/relationships/media" Target="../media/media6.wav"/><Relationship Id="rId4" Type="http://schemas.openxmlformats.org/officeDocument/2006/relationships/audio" Target="../media/media5.wav"/></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7.wav"/><Relationship Id="rId1" Type="http://schemas.microsoft.com/office/2007/relationships/media" Target="../media/media7.wav"/><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3.wav"/><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E7B38E-9426-FD8E-1890-BDDC2F1E1E62}"/>
              </a:ext>
            </a:extLst>
          </p:cNvPr>
          <p:cNvSpPr>
            <a:spLocks noGrp="1"/>
          </p:cNvSpPr>
          <p:nvPr>
            <p:ph type="ctrTitle"/>
          </p:nvPr>
        </p:nvSpPr>
        <p:spPr>
          <a:xfrm>
            <a:off x="440169" y="895355"/>
            <a:ext cx="4823882" cy="3390900"/>
          </a:xfrm>
        </p:spPr>
        <p:txBody>
          <a:bodyPr>
            <a:normAutofit/>
          </a:bodyPr>
          <a:lstStyle/>
          <a:p>
            <a:pPr algn="l"/>
            <a:r>
              <a:rPr lang="en-US" sz="3700" b="1"/>
              <a:t>Processing Instruction: an approach for understanding language comprehension and developing input-based grammar activities</a:t>
            </a:r>
            <a:endParaRPr lang="en-US" sz="3700" b="1" dirty="0"/>
          </a:p>
        </p:txBody>
      </p:sp>
      <p:sp>
        <p:nvSpPr>
          <p:cNvPr id="3" name="Subtitle 2">
            <a:extLst>
              <a:ext uri="{FF2B5EF4-FFF2-40B4-BE49-F238E27FC236}">
                <a16:creationId xmlns:a16="http://schemas.microsoft.com/office/drawing/2014/main" id="{A094D2C0-098B-0619-2B1D-C12ABE255225}"/>
              </a:ext>
            </a:extLst>
          </p:cNvPr>
          <p:cNvSpPr>
            <a:spLocks noGrp="1"/>
          </p:cNvSpPr>
          <p:nvPr>
            <p:ph type="subTitle" idx="1"/>
          </p:nvPr>
        </p:nvSpPr>
        <p:spPr>
          <a:xfrm>
            <a:off x="2016680" y="5594025"/>
            <a:ext cx="4722233" cy="914400"/>
          </a:xfrm>
        </p:spPr>
        <p:txBody>
          <a:bodyPr>
            <a:normAutofit/>
          </a:bodyPr>
          <a:lstStyle/>
          <a:p>
            <a:pPr algn="l"/>
            <a:endParaRPr lang="en-US" dirty="0"/>
          </a:p>
          <a:p>
            <a:pPr algn="l"/>
            <a:r>
              <a:rPr lang="en-US" dirty="0"/>
              <a:t>Carleton College, 1/31/23</a:t>
            </a:r>
          </a:p>
        </p:txBody>
      </p:sp>
      <p:pic>
        <p:nvPicPr>
          <p:cNvPr id="5" name="Picture 4">
            <a:extLst>
              <a:ext uri="{FF2B5EF4-FFF2-40B4-BE49-F238E27FC236}">
                <a16:creationId xmlns:a16="http://schemas.microsoft.com/office/drawing/2014/main" id="{FD60685D-060F-F66C-A62B-B46447DB4FFF}"/>
              </a:ext>
            </a:extLst>
          </p:cNvPr>
          <p:cNvPicPr>
            <a:picLocks noChangeAspect="1"/>
          </p:cNvPicPr>
          <p:nvPr/>
        </p:nvPicPr>
        <p:blipFill rotWithShape="1">
          <a:blip r:embed="rId3"/>
          <a:srcRect l="2512" t="1" r="26812" b="1"/>
          <a:stretch/>
        </p:blipFill>
        <p:spPr>
          <a:xfrm>
            <a:off x="4645017" y="0"/>
            <a:ext cx="754393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Subtitle 2">
            <a:extLst>
              <a:ext uri="{FF2B5EF4-FFF2-40B4-BE49-F238E27FC236}">
                <a16:creationId xmlns:a16="http://schemas.microsoft.com/office/drawing/2014/main" id="{AA3AF5C6-1EA6-A9CE-F8BC-85AB6558CE87}"/>
              </a:ext>
            </a:extLst>
          </p:cNvPr>
          <p:cNvSpPr txBox="1">
            <a:spLocks/>
          </p:cNvSpPr>
          <p:nvPr/>
        </p:nvSpPr>
        <p:spPr>
          <a:xfrm>
            <a:off x="541818" y="4286255"/>
            <a:ext cx="4620584" cy="8953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t>Nick Henry</a:t>
            </a:r>
          </a:p>
          <a:p>
            <a:pPr algn="l"/>
            <a:r>
              <a:rPr lang="en-US" i="1" dirty="0"/>
              <a:t>The University of Texas at Austin</a:t>
            </a:r>
          </a:p>
        </p:txBody>
      </p:sp>
      <p:pic>
        <p:nvPicPr>
          <p:cNvPr id="8" name="Picture 7" descr="Icon&#10;&#10;Description automatically generated">
            <a:extLst>
              <a:ext uri="{FF2B5EF4-FFF2-40B4-BE49-F238E27FC236}">
                <a16:creationId xmlns:a16="http://schemas.microsoft.com/office/drawing/2014/main" id="{379A4EB5-3ED7-7AE3-0D6B-98BADEF6E52F}"/>
              </a:ext>
            </a:extLst>
          </p:cNvPr>
          <p:cNvPicPr>
            <a:picLocks noChangeAspect="1"/>
          </p:cNvPicPr>
          <p:nvPr/>
        </p:nvPicPr>
        <p:blipFill rotWithShape="1">
          <a:blip r:embed="rId4">
            <a:extLst>
              <a:ext uri="{28A0092B-C50C-407E-A947-70E740481C1C}">
                <a14:useLocalDpi xmlns:a14="http://schemas.microsoft.com/office/drawing/2010/main" val="0"/>
              </a:ext>
            </a:extLst>
          </a:blip>
          <a:srcRect l="1333" t="-7007" r="-8352" b="-3288"/>
          <a:stretch/>
        </p:blipFill>
        <p:spPr>
          <a:xfrm>
            <a:off x="1269920" y="5873110"/>
            <a:ext cx="746760" cy="769620"/>
          </a:xfrm>
          <a:prstGeom prst="rect">
            <a:avLst/>
          </a:prstGeom>
        </p:spPr>
      </p:pic>
      <p:pic>
        <p:nvPicPr>
          <p:cNvPr id="9" name="Picture 8">
            <a:extLst>
              <a:ext uri="{FF2B5EF4-FFF2-40B4-BE49-F238E27FC236}">
                <a16:creationId xmlns:a16="http://schemas.microsoft.com/office/drawing/2014/main" id="{C37FC47A-AB33-894E-0A73-00F6C099C3CB}"/>
              </a:ext>
            </a:extLst>
          </p:cNvPr>
          <p:cNvPicPr>
            <a:picLocks noChangeAspect="1"/>
          </p:cNvPicPr>
          <p:nvPr/>
        </p:nvPicPr>
        <p:blipFill rotWithShape="1">
          <a:blip r:embed="rId5"/>
          <a:srcRect r="2376"/>
          <a:stretch/>
        </p:blipFill>
        <p:spPr>
          <a:xfrm>
            <a:off x="184654" y="5800720"/>
            <a:ext cx="917626" cy="914400"/>
          </a:xfrm>
          <a:prstGeom prst="rect">
            <a:avLst/>
          </a:prstGeom>
        </p:spPr>
      </p:pic>
    </p:spTree>
    <p:extLst>
      <p:ext uri="{BB962C8B-B14F-4D97-AF65-F5344CB8AC3E}">
        <p14:creationId xmlns:p14="http://schemas.microsoft.com/office/powerpoint/2010/main" val="1196938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021712FF-8CBE-4681-A27D-19D5142D154A}" type="slidenum">
              <a:rPr lang="en-US" sz="2000" smtClean="0"/>
              <a:pPr/>
              <a:t>10</a:t>
            </a:fld>
            <a:endParaRPr lang="en-US" sz="2000" dirty="0"/>
          </a:p>
        </p:txBody>
      </p:sp>
      <p:sp>
        <p:nvSpPr>
          <p:cNvPr id="7" name="Rectangle 6"/>
          <p:cNvSpPr/>
          <p:nvPr/>
        </p:nvSpPr>
        <p:spPr>
          <a:xfrm>
            <a:off x="1562024" y="74717"/>
            <a:ext cx="8921231" cy="1766637"/>
          </a:xfrm>
          <a:prstGeom prst="rect">
            <a:avLst/>
          </a:prstGeom>
        </p:spPr>
        <p:txBody>
          <a:bodyPr wrap="square">
            <a:spAutoFit/>
          </a:bodyPr>
          <a:lstStyle/>
          <a:p>
            <a:pPr marL="68263" algn="ctr">
              <a:spcBef>
                <a:spcPct val="20000"/>
              </a:spcBef>
              <a:buClr>
                <a:schemeClr val="accent1"/>
              </a:buClr>
              <a:buSzPct val="76000"/>
              <a:defRPr/>
            </a:pPr>
            <a:r>
              <a:rPr lang="fr-FR" sz="3200" dirty="0"/>
              <a:t>Marie fait faire du café à Pierre. </a:t>
            </a:r>
          </a:p>
          <a:p>
            <a:pPr marL="68263" algn="ctr">
              <a:spcBef>
                <a:spcPct val="20000"/>
              </a:spcBef>
              <a:buClr>
                <a:schemeClr val="accent1"/>
              </a:buClr>
              <a:buSzPct val="76000"/>
              <a:defRPr/>
            </a:pPr>
            <a:r>
              <a:rPr lang="fr-FR" sz="3200" dirty="0"/>
              <a:t>Marie </a:t>
            </a:r>
            <a:r>
              <a:rPr lang="fr-FR" sz="3200" dirty="0" err="1"/>
              <a:t>makes</a:t>
            </a:r>
            <a:r>
              <a:rPr lang="fr-FR" sz="3200" dirty="0"/>
              <a:t> to </a:t>
            </a:r>
            <a:r>
              <a:rPr lang="fr-FR" sz="3200" dirty="0" err="1"/>
              <a:t>make</a:t>
            </a:r>
            <a:r>
              <a:rPr lang="fr-FR" sz="3200" dirty="0"/>
              <a:t> coffee to Pierre</a:t>
            </a:r>
          </a:p>
          <a:p>
            <a:pPr marL="68263" algn="ctr">
              <a:spcBef>
                <a:spcPct val="20000"/>
              </a:spcBef>
              <a:buClr>
                <a:schemeClr val="accent1"/>
              </a:buClr>
              <a:buSzPct val="76000"/>
              <a:defRPr/>
            </a:pPr>
            <a:r>
              <a:rPr lang="fr-FR" sz="3200" dirty="0"/>
              <a:t>“Marie </a:t>
            </a:r>
            <a:r>
              <a:rPr lang="fr-FR" sz="3200" dirty="0" err="1"/>
              <a:t>makes</a:t>
            </a:r>
            <a:r>
              <a:rPr lang="fr-FR" sz="3200" dirty="0"/>
              <a:t> Pierre </a:t>
            </a:r>
            <a:r>
              <a:rPr lang="fr-FR" sz="3200" dirty="0" err="1"/>
              <a:t>make</a:t>
            </a:r>
            <a:r>
              <a:rPr lang="fr-FR" sz="3200" dirty="0"/>
              <a:t> coffee.”</a:t>
            </a:r>
            <a:endParaRPr lang="en-US" sz="3200" i="1" dirty="0"/>
          </a:p>
        </p:txBody>
      </p:sp>
      <p:sp>
        <p:nvSpPr>
          <p:cNvPr id="2" name="TextBox 1"/>
          <p:cNvSpPr txBox="1"/>
          <p:nvPr/>
        </p:nvSpPr>
        <p:spPr>
          <a:xfrm>
            <a:off x="3787006" y="5909312"/>
            <a:ext cx="4551527" cy="769441"/>
          </a:xfrm>
          <a:prstGeom prst="rect">
            <a:avLst/>
          </a:prstGeom>
          <a:noFill/>
        </p:spPr>
        <p:txBody>
          <a:bodyPr wrap="square" rtlCol="0">
            <a:spAutoFit/>
          </a:bodyPr>
          <a:lstStyle/>
          <a:p>
            <a:r>
              <a:rPr lang="en-US" sz="4400" dirty="0">
                <a:solidFill>
                  <a:schemeClr val="accent1"/>
                </a:solidFill>
              </a:rPr>
              <a:t>Correct! Good Job!</a:t>
            </a:r>
          </a:p>
        </p:txBody>
      </p:sp>
      <p:sp>
        <p:nvSpPr>
          <p:cNvPr id="10" name="Oval 9"/>
          <p:cNvSpPr/>
          <p:nvPr/>
        </p:nvSpPr>
        <p:spPr>
          <a:xfrm>
            <a:off x="10515034" y="1968646"/>
            <a:ext cx="822960" cy="822960"/>
          </a:xfrm>
          <a:prstGeom prst="ellipse">
            <a:avLst/>
          </a:prstGeom>
          <a:noFill/>
          <a:ln w="19050">
            <a:solidFill>
              <a:srgbClr val="2569C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569C2"/>
              </a:solidFill>
            </a:endParaRPr>
          </a:p>
        </p:txBody>
      </p:sp>
      <p:sp>
        <p:nvSpPr>
          <p:cNvPr id="21" name="TextBox 20">
            <a:extLst>
              <a:ext uri="{FF2B5EF4-FFF2-40B4-BE49-F238E27FC236}">
                <a16:creationId xmlns:a16="http://schemas.microsoft.com/office/drawing/2014/main" id="{BD80DDCC-5EDE-4B98-9DFE-F3A3381D73C1}"/>
              </a:ext>
            </a:extLst>
          </p:cNvPr>
          <p:cNvSpPr txBox="1"/>
          <p:nvPr/>
        </p:nvSpPr>
        <p:spPr>
          <a:xfrm>
            <a:off x="1017194" y="1943656"/>
            <a:ext cx="529411" cy="769441"/>
          </a:xfrm>
          <a:prstGeom prst="rect">
            <a:avLst/>
          </a:prstGeom>
          <a:noFill/>
        </p:spPr>
        <p:txBody>
          <a:bodyPr wrap="square" rtlCol="0">
            <a:spAutoFit/>
          </a:bodyPr>
          <a:lstStyle/>
          <a:p>
            <a:r>
              <a:rPr lang="en-US" sz="4400" dirty="0"/>
              <a:t>A</a:t>
            </a:r>
          </a:p>
        </p:txBody>
      </p:sp>
      <p:sp>
        <p:nvSpPr>
          <p:cNvPr id="22" name="TextBox 21">
            <a:extLst>
              <a:ext uri="{FF2B5EF4-FFF2-40B4-BE49-F238E27FC236}">
                <a16:creationId xmlns:a16="http://schemas.microsoft.com/office/drawing/2014/main" id="{82BD0793-9D47-4BA5-B4E4-A99DE94BD6EA}"/>
              </a:ext>
            </a:extLst>
          </p:cNvPr>
          <p:cNvSpPr txBox="1"/>
          <p:nvPr/>
        </p:nvSpPr>
        <p:spPr>
          <a:xfrm>
            <a:off x="10661808" y="1970415"/>
            <a:ext cx="529411" cy="769441"/>
          </a:xfrm>
          <a:prstGeom prst="rect">
            <a:avLst/>
          </a:prstGeom>
          <a:noFill/>
        </p:spPr>
        <p:txBody>
          <a:bodyPr wrap="square" rtlCol="0">
            <a:spAutoFit/>
          </a:bodyPr>
          <a:lstStyle/>
          <a:p>
            <a:r>
              <a:rPr lang="en-US" sz="4400" dirty="0"/>
              <a:t>B</a:t>
            </a:r>
          </a:p>
        </p:txBody>
      </p:sp>
      <p:pic>
        <p:nvPicPr>
          <p:cNvPr id="9" name="Picture 8">
            <a:extLst>
              <a:ext uri="{FF2B5EF4-FFF2-40B4-BE49-F238E27FC236}">
                <a16:creationId xmlns:a16="http://schemas.microsoft.com/office/drawing/2014/main" id="{0BB690A3-47A9-8625-4186-D75DDCCAFC1F}"/>
              </a:ext>
            </a:extLst>
          </p:cNvPr>
          <p:cNvPicPr>
            <a:picLocks noChangeAspect="1"/>
          </p:cNvPicPr>
          <p:nvPr/>
        </p:nvPicPr>
        <p:blipFill>
          <a:blip r:embed="rId2"/>
          <a:stretch>
            <a:fillRect/>
          </a:stretch>
        </p:blipFill>
        <p:spPr>
          <a:xfrm>
            <a:off x="1562024" y="1968646"/>
            <a:ext cx="8921231" cy="3455847"/>
          </a:xfrm>
          <a:prstGeom prst="rect">
            <a:avLst/>
          </a:prstGeom>
        </p:spPr>
      </p:pic>
      <p:sp>
        <p:nvSpPr>
          <p:cNvPr id="11" name="TextBox 10">
            <a:extLst>
              <a:ext uri="{FF2B5EF4-FFF2-40B4-BE49-F238E27FC236}">
                <a16:creationId xmlns:a16="http://schemas.microsoft.com/office/drawing/2014/main" id="{350A1F88-1EE9-EAB0-A455-F42C278B49D1}"/>
              </a:ext>
            </a:extLst>
          </p:cNvPr>
          <p:cNvSpPr txBox="1"/>
          <p:nvPr/>
        </p:nvSpPr>
        <p:spPr>
          <a:xfrm>
            <a:off x="0" y="6516687"/>
            <a:ext cx="3581401" cy="369332"/>
          </a:xfrm>
          <a:prstGeom prst="rect">
            <a:avLst/>
          </a:prstGeom>
          <a:noFill/>
          <a:ln>
            <a:solidFill>
              <a:schemeClr val="tx1"/>
            </a:solidFill>
          </a:ln>
        </p:spPr>
        <p:txBody>
          <a:bodyPr wrap="square" rtlCol="0">
            <a:spAutoFit/>
          </a:bodyPr>
          <a:lstStyle/>
          <a:p>
            <a:r>
              <a:rPr lang="en-US" dirty="0"/>
              <a:t>From Wong &amp; Ito (2018)</a:t>
            </a:r>
          </a:p>
        </p:txBody>
      </p:sp>
    </p:spTree>
    <p:extLst>
      <p:ext uri="{BB962C8B-B14F-4D97-AF65-F5344CB8AC3E}">
        <p14:creationId xmlns:p14="http://schemas.microsoft.com/office/powerpoint/2010/main" val="284284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021712FF-8CBE-4681-A27D-19D5142D154A}" type="slidenum">
              <a:rPr lang="en-US" sz="2000" smtClean="0"/>
              <a:pPr/>
              <a:t>11</a:t>
            </a:fld>
            <a:endParaRPr lang="en-US" sz="2000" dirty="0"/>
          </a:p>
        </p:txBody>
      </p:sp>
      <p:pic>
        <p:nvPicPr>
          <p:cNvPr id="9" name="Picture 8">
            <a:extLst>
              <a:ext uri="{FF2B5EF4-FFF2-40B4-BE49-F238E27FC236}">
                <a16:creationId xmlns:a16="http://schemas.microsoft.com/office/drawing/2014/main" id="{C0CD6655-F4F2-7EA2-1590-46C413B6A946}"/>
              </a:ext>
            </a:extLst>
          </p:cNvPr>
          <p:cNvPicPr>
            <a:picLocks noChangeAspect="1"/>
          </p:cNvPicPr>
          <p:nvPr/>
        </p:nvPicPr>
        <p:blipFill>
          <a:blip r:embed="rId2"/>
          <a:stretch>
            <a:fillRect/>
          </a:stretch>
        </p:blipFill>
        <p:spPr>
          <a:xfrm>
            <a:off x="649058" y="3407458"/>
            <a:ext cx="9530181" cy="2878752"/>
          </a:xfrm>
          <a:prstGeom prst="rect">
            <a:avLst/>
          </a:prstGeom>
          <a:ln>
            <a:solidFill>
              <a:schemeClr val="tx1"/>
            </a:solidFill>
          </a:ln>
        </p:spPr>
      </p:pic>
      <p:pic>
        <p:nvPicPr>
          <p:cNvPr id="17" name="Picture 16">
            <a:extLst>
              <a:ext uri="{FF2B5EF4-FFF2-40B4-BE49-F238E27FC236}">
                <a16:creationId xmlns:a16="http://schemas.microsoft.com/office/drawing/2014/main" id="{ADF9C943-1A4E-6585-96C5-581CE8DFC74C}"/>
              </a:ext>
            </a:extLst>
          </p:cNvPr>
          <p:cNvPicPr>
            <a:picLocks noChangeAspect="1"/>
          </p:cNvPicPr>
          <p:nvPr/>
        </p:nvPicPr>
        <p:blipFill>
          <a:blip r:embed="rId3"/>
          <a:stretch>
            <a:fillRect/>
          </a:stretch>
        </p:blipFill>
        <p:spPr>
          <a:xfrm>
            <a:off x="518430" y="417240"/>
            <a:ext cx="11437087" cy="2725148"/>
          </a:xfrm>
          <a:prstGeom prst="rect">
            <a:avLst/>
          </a:prstGeom>
        </p:spPr>
      </p:pic>
      <p:sp>
        <p:nvSpPr>
          <p:cNvPr id="18" name="TextBox 17">
            <a:extLst>
              <a:ext uri="{FF2B5EF4-FFF2-40B4-BE49-F238E27FC236}">
                <a16:creationId xmlns:a16="http://schemas.microsoft.com/office/drawing/2014/main" id="{4897139B-7163-BA71-B0E0-7AB0F3197220}"/>
              </a:ext>
            </a:extLst>
          </p:cNvPr>
          <p:cNvSpPr txBox="1"/>
          <p:nvPr/>
        </p:nvSpPr>
        <p:spPr>
          <a:xfrm>
            <a:off x="4898574" y="4177162"/>
            <a:ext cx="466794" cy="523220"/>
          </a:xfrm>
          <a:prstGeom prst="rect">
            <a:avLst/>
          </a:prstGeom>
          <a:noFill/>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
        <p:nvSpPr>
          <p:cNvPr id="19" name="TextBox 18">
            <a:extLst>
              <a:ext uri="{FF2B5EF4-FFF2-40B4-BE49-F238E27FC236}">
                <a16:creationId xmlns:a16="http://schemas.microsoft.com/office/drawing/2014/main" id="{12EEA33C-7C70-DCDF-57AC-43C26518BA39}"/>
              </a:ext>
            </a:extLst>
          </p:cNvPr>
          <p:cNvSpPr txBox="1"/>
          <p:nvPr/>
        </p:nvSpPr>
        <p:spPr>
          <a:xfrm>
            <a:off x="1213760" y="4504088"/>
            <a:ext cx="466794" cy="523220"/>
          </a:xfrm>
          <a:prstGeom prst="rect">
            <a:avLst/>
          </a:prstGeom>
          <a:noFill/>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
        <p:nvSpPr>
          <p:cNvPr id="20" name="TextBox 19">
            <a:extLst>
              <a:ext uri="{FF2B5EF4-FFF2-40B4-BE49-F238E27FC236}">
                <a16:creationId xmlns:a16="http://schemas.microsoft.com/office/drawing/2014/main" id="{87EC5070-5071-F59E-0F30-CE5D933FACE9}"/>
              </a:ext>
            </a:extLst>
          </p:cNvPr>
          <p:cNvSpPr txBox="1"/>
          <p:nvPr/>
        </p:nvSpPr>
        <p:spPr>
          <a:xfrm>
            <a:off x="1213760" y="4878472"/>
            <a:ext cx="466794" cy="523220"/>
          </a:xfrm>
          <a:prstGeom prst="rect">
            <a:avLst/>
          </a:prstGeom>
          <a:noFill/>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
        <p:nvSpPr>
          <p:cNvPr id="23" name="TextBox 22">
            <a:extLst>
              <a:ext uri="{FF2B5EF4-FFF2-40B4-BE49-F238E27FC236}">
                <a16:creationId xmlns:a16="http://schemas.microsoft.com/office/drawing/2014/main" id="{AB85C4DE-98BD-4357-313B-EE31C83C5956}"/>
              </a:ext>
            </a:extLst>
          </p:cNvPr>
          <p:cNvSpPr txBox="1"/>
          <p:nvPr/>
        </p:nvSpPr>
        <p:spPr>
          <a:xfrm>
            <a:off x="1197431" y="5250610"/>
            <a:ext cx="466794" cy="523220"/>
          </a:xfrm>
          <a:prstGeom prst="rect">
            <a:avLst/>
          </a:prstGeom>
          <a:noFill/>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
        <p:nvSpPr>
          <p:cNvPr id="24" name="TextBox 23">
            <a:extLst>
              <a:ext uri="{FF2B5EF4-FFF2-40B4-BE49-F238E27FC236}">
                <a16:creationId xmlns:a16="http://schemas.microsoft.com/office/drawing/2014/main" id="{3230D5AA-0111-B320-B9C4-B1C6784B4440}"/>
              </a:ext>
            </a:extLst>
          </p:cNvPr>
          <p:cNvSpPr txBox="1"/>
          <p:nvPr/>
        </p:nvSpPr>
        <p:spPr>
          <a:xfrm>
            <a:off x="1213760" y="5622748"/>
            <a:ext cx="466794" cy="523220"/>
          </a:xfrm>
          <a:prstGeom prst="rect">
            <a:avLst/>
          </a:prstGeom>
          <a:noFill/>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
        <p:nvSpPr>
          <p:cNvPr id="25" name="TextBox 24">
            <a:extLst>
              <a:ext uri="{FF2B5EF4-FFF2-40B4-BE49-F238E27FC236}">
                <a16:creationId xmlns:a16="http://schemas.microsoft.com/office/drawing/2014/main" id="{211F60C1-0DF7-D663-F81D-944ED77950D5}"/>
              </a:ext>
            </a:extLst>
          </p:cNvPr>
          <p:cNvSpPr txBox="1"/>
          <p:nvPr/>
        </p:nvSpPr>
        <p:spPr>
          <a:xfrm>
            <a:off x="0" y="6484029"/>
            <a:ext cx="3581401" cy="369332"/>
          </a:xfrm>
          <a:prstGeom prst="rect">
            <a:avLst/>
          </a:prstGeom>
          <a:noFill/>
          <a:ln>
            <a:solidFill>
              <a:schemeClr val="tx1"/>
            </a:solidFill>
          </a:ln>
        </p:spPr>
        <p:txBody>
          <a:bodyPr wrap="square" rtlCol="0">
            <a:spAutoFit/>
          </a:bodyPr>
          <a:lstStyle/>
          <a:p>
            <a:r>
              <a:rPr lang="en-US" dirty="0"/>
              <a:t>From </a:t>
            </a:r>
            <a:r>
              <a:rPr lang="en-US" dirty="0" err="1"/>
              <a:t>Benati</a:t>
            </a:r>
            <a:r>
              <a:rPr lang="en-US" dirty="0"/>
              <a:t> (2015)</a:t>
            </a:r>
          </a:p>
        </p:txBody>
      </p:sp>
    </p:spTree>
    <p:extLst>
      <p:ext uri="{BB962C8B-B14F-4D97-AF65-F5344CB8AC3E}">
        <p14:creationId xmlns:p14="http://schemas.microsoft.com/office/powerpoint/2010/main" val="172407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central claim of PI research</a:t>
            </a:r>
          </a:p>
        </p:txBody>
      </p:sp>
      <p:sp>
        <p:nvSpPr>
          <p:cNvPr id="3" name="Content Placeholder 2"/>
          <p:cNvSpPr>
            <a:spLocks noGrp="1"/>
          </p:cNvSpPr>
          <p:nvPr>
            <p:ph idx="1"/>
          </p:nvPr>
        </p:nvSpPr>
        <p:spPr/>
        <p:txBody>
          <a:bodyPr>
            <a:normAutofit fontScale="92500" lnSpcReduction="20000"/>
          </a:bodyPr>
          <a:lstStyle/>
          <a:p>
            <a:r>
              <a:rPr lang="en-US" dirty="0"/>
              <a:t>VanPatten &amp; Cadierno (1993): “… processing instruction alter[s] the way in which learners process[] input, which in turn [has] an effect on the developing system,” resulting in knowledge useful for comprehension AND production.</a:t>
            </a:r>
          </a:p>
          <a:p>
            <a:endParaRPr lang="en-US" dirty="0"/>
          </a:p>
          <a:p>
            <a:r>
              <a:rPr lang="en-US" dirty="0"/>
              <a:t>Initially this claim was made on the basis of pretests / posttest assessment. This claim is now being investigated using online measures that track processing in real-time.</a:t>
            </a:r>
          </a:p>
          <a:p>
            <a:pPr lvl="1"/>
            <a:r>
              <a:rPr lang="en-US" dirty="0"/>
              <a:t>Henry (2015 </a:t>
            </a:r>
            <a:r>
              <a:rPr lang="en-US" dirty="0">
                <a:sym typeface="Wingdings" panose="05000000000000000000" pitchFamily="2" charset="2"/>
              </a:rPr>
              <a:t> </a:t>
            </a:r>
            <a:r>
              <a:rPr lang="en-US" dirty="0"/>
              <a:t>2022a, 2022b)</a:t>
            </a:r>
          </a:p>
          <a:p>
            <a:pPr lvl="1"/>
            <a:r>
              <a:rPr lang="en-US" dirty="0"/>
              <a:t>Wong &amp; Ito (2018)</a:t>
            </a:r>
          </a:p>
          <a:p>
            <a:pPr lvl="1"/>
            <a:r>
              <a:rPr lang="en-US" dirty="0"/>
              <a:t>McManus &amp; Marsden (2018, 2019)</a:t>
            </a:r>
          </a:p>
          <a:p>
            <a:pPr lvl="1"/>
            <a:r>
              <a:rPr lang="en-US" dirty="0"/>
              <a:t>Issa &amp; Morgan Short (2019)</a:t>
            </a:r>
          </a:p>
          <a:p>
            <a:pPr lvl="1"/>
            <a:r>
              <a:rPr lang="en-US" dirty="0"/>
              <a:t>Dracos &amp; Henry (2021)</a:t>
            </a:r>
          </a:p>
          <a:p>
            <a:pPr marL="457200" lvl="1" indent="0">
              <a:buNone/>
            </a:pPr>
            <a:endParaRPr lang="en-US" dirty="0"/>
          </a:p>
        </p:txBody>
      </p:sp>
      <p:sp>
        <p:nvSpPr>
          <p:cNvPr id="4" name="Slide Number Placeholder 3"/>
          <p:cNvSpPr>
            <a:spLocks noGrp="1"/>
          </p:cNvSpPr>
          <p:nvPr>
            <p:ph type="sldNum" sz="quarter" idx="12"/>
          </p:nvPr>
        </p:nvSpPr>
        <p:spPr/>
        <p:txBody>
          <a:bodyPr/>
          <a:lstStyle/>
          <a:p>
            <a:fld id="{F9833F4E-6870-4401-82E9-4D8169077479}" type="slidenum">
              <a:rPr lang="en-US" smtClean="0">
                <a:solidFill>
                  <a:prstClr val="white"/>
                </a:solidFill>
              </a:rPr>
              <a:pPr/>
              <a:t>12</a:t>
            </a:fld>
            <a:endParaRPr lang="en-US" dirty="0">
              <a:solidFill>
                <a:prstClr val="white"/>
              </a:solidFill>
            </a:endParaRPr>
          </a:p>
        </p:txBody>
      </p:sp>
    </p:spTree>
    <p:extLst>
      <p:ext uri="{BB962C8B-B14F-4D97-AF65-F5344CB8AC3E}">
        <p14:creationId xmlns:p14="http://schemas.microsoft.com/office/powerpoint/2010/main" val="31027172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p:txBody>
          <a:bodyPr/>
          <a:lstStyle/>
          <a:p>
            <a:pPr eaLnBrk="1" hangingPunct="1"/>
            <a:r>
              <a:rPr lang="en-US" altLang="en-US" dirty="0"/>
              <a:t>Milestones in 20 years of PI</a:t>
            </a:r>
            <a:br>
              <a:rPr lang="en-US" altLang="en-US" dirty="0"/>
            </a:br>
            <a:r>
              <a:rPr lang="en-US" altLang="en-US" sz="2400" dirty="0"/>
              <a:t>(Lee, 2015)</a:t>
            </a:r>
            <a:endParaRPr lang="en-US" altLang="en-US" dirty="0"/>
          </a:p>
        </p:txBody>
      </p:sp>
      <p:sp>
        <p:nvSpPr>
          <p:cNvPr id="30722" name="Content Placeholder 2"/>
          <p:cNvSpPr>
            <a:spLocks noGrp="1"/>
          </p:cNvSpPr>
          <p:nvPr>
            <p:ph idx="1"/>
          </p:nvPr>
        </p:nvSpPr>
        <p:spPr>
          <a:xfrm>
            <a:off x="838200" y="1690688"/>
            <a:ext cx="10913533" cy="4895850"/>
          </a:xfrm>
        </p:spPr>
        <p:txBody>
          <a:bodyPr>
            <a:normAutofit/>
          </a:bodyPr>
          <a:lstStyle/>
          <a:p>
            <a:pPr eaLnBrk="1" hangingPunct="1"/>
            <a:r>
              <a:rPr lang="en-US" altLang="en-US" dirty="0"/>
              <a:t>PI is effective instruction compared to other types of training:</a:t>
            </a:r>
          </a:p>
          <a:p>
            <a:pPr lvl="1"/>
            <a:r>
              <a:rPr lang="en-US" altLang="en-US" dirty="0"/>
              <a:t>Traditional Instruction: </a:t>
            </a:r>
            <a:r>
              <a:rPr lang="en-US" altLang="en-US" sz="1600" dirty="0"/>
              <a:t>VanPatten &amp; Cadierno; 1993;</a:t>
            </a:r>
            <a:r>
              <a:rPr lang="en-US" altLang="en-US" dirty="0"/>
              <a:t> </a:t>
            </a:r>
            <a:r>
              <a:rPr lang="en-US" sz="1600" dirty="0"/>
              <a:t>VanPatten &amp; </a:t>
            </a:r>
            <a:r>
              <a:rPr lang="en-US" sz="1600" dirty="0" err="1"/>
              <a:t>Uludag</a:t>
            </a:r>
            <a:r>
              <a:rPr lang="en-US" sz="1600" dirty="0"/>
              <a:t>, 2011; VanPatten &amp; Wong, 2004; </a:t>
            </a:r>
            <a:r>
              <a:rPr lang="en-US" sz="1600" dirty="0" err="1"/>
              <a:t>Benati</a:t>
            </a:r>
            <a:r>
              <a:rPr lang="en-US" sz="1600" dirty="0"/>
              <a:t>, 2001, 2009; Cadierno, 1995; Cheng, 2002; </a:t>
            </a:r>
            <a:r>
              <a:rPr lang="en-US" sz="1600" dirty="0" err="1"/>
              <a:t>Collentine</a:t>
            </a:r>
            <a:r>
              <a:rPr lang="en-US" sz="1600" dirty="0"/>
              <a:t>, 1998; Marsden &amp; Chen, 2011 </a:t>
            </a:r>
            <a:endParaRPr lang="en-US" dirty="0"/>
          </a:p>
          <a:p>
            <a:pPr lvl="1"/>
            <a:r>
              <a:rPr lang="en-US" dirty="0"/>
              <a:t>Meaning-based Output: </a:t>
            </a:r>
            <a:r>
              <a:rPr lang="en-US" sz="1600" dirty="0" err="1"/>
              <a:t>Benati</a:t>
            </a:r>
            <a:r>
              <a:rPr lang="en-US" sz="1600" dirty="0"/>
              <a:t>, 2005; Farley, 2001; VanPatten, Farmer, &amp; Clardy, 2009</a:t>
            </a:r>
            <a:r>
              <a:rPr lang="en-US" dirty="0"/>
              <a:t>, </a:t>
            </a:r>
            <a:endParaRPr lang="en-US" sz="1600" dirty="0"/>
          </a:p>
          <a:p>
            <a:r>
              <a:rPr lang="en-US" altLang="en-US" dirty="0"/>
              <a:t>Activities are the causative variable, not explicit information:</a:t>
            </a:r>
          </a:p>
          <a:p>
            <a:pPr lvl="1"/>
            <a:r>
              <a:rPr lang="en-US" sz="1600" dirty="0"/>
              <a:t>VanPatten &amp; </a:t>
            </a:r>
            <a:r>
              <a:rPr lang="en-US" sz="1600" dirty="0" err="1"/>
              <a:t>Oikkenon</a:t>
            </a:r>
            <a:r>
              <a:rPr lang="en-US" sz="1600" dirty="0"/>
              <a:t>, 1996; Fernandez, 2008; Henry, Jackson &amp; </a:t>
            </a:r>
            <a:r>
              <a:rPr lang="en-US" sz="1600" dirty="0" err="1"/>
              <a:t>DiMidio</a:t>
            </a:r>
            <a:r>
              <a:rPr lang="en-US" sz="1600" dirty="0"/>
              <a:t>, 2017; Sanz &amp; Morgan-Short, 2004; Lee &amp; </a:t>
            </a:r>
            <a:r>
              <a:rPr lang="en-US" sz="1600" dirty="0" err="1"/>
              <a:t>Benati</a:t>
            </a:r>
            <a:r>
              <a:rPr lang="en-US" sz="1600" dirty="0"/>
              <a:t>, 2007; VanPatten et al., 2013</a:t>
            </a:r>
          </a:p>
          <a:p>
            <a:r>
              <a:rPr lang="en-US" altLang="en-US" dirty="0"/>
              <a:t>PI affects discourse-level language use</a:t>
            </a:r>
          </a:p>
          <a:p>
            <a:pPr lvl="1"/>
            <a:r>
              <a:rPr lang="en-US" altLang="en-US" sz="1600" dirty="0"/>
              <a:t>VanPatten &amp; Sanz, 1995; Sanz, 1997; Sanz, 2004; Sanz &amp; Morgan-Short, 2004; Cheng 2002, 2004; Henry et al., 2017; </a:t>
            </a:r>
            <a:r>
              <a:rPr lang="en-US" altLang="en-US" sz="1600" dirty="0" err="1"/>
              <a:t>Benati</a:t>
            </a:r>
            <a:r>
              <a:rPr lang="en-US" altLang="en-US" sz="1600" dirty="0"/>
              <a:t> and Lee, 2010</a:t>
            </a:r>
          </a:p>
          <a:p>
            <a:r>
              <a:rPr lang="en-US" altLang="en-US" dirty="0"/>
              <a:t>The effects of PI are durable</a:t>
            </a:r>
          </a:p>
          <a:p>
            <a:pPr lvl="1"/>
            <a:r>
              <a:rPr lang="en-US" altLang="en-US" sz="1500" dirty="0"/>
              <a:t>VanPatten &amp; Cadierno, 1993; Cadierno, 1995; VanPatten, </a:t>
            </a:r>
            <a:r>
              <a:rPr lang="en-US" altLang="en-US" sz="1500" dirty="0" err="1"/>
              <a:t>Inclezan</a:t>
            </a:r>
            <a:r>
              <a:rPr lang="en-US" altLang="en-US" sz="1500" dirty="0"/>
              <a:t>, Salazar &amp; Farley, 2009; VanPatten, Farmer &amp; Clardy, 2009; Marsden, 2006;  VanPatten &amp; Fernandez, 2004</a:t>
            </a:r>
          </a:p>
          <a:p>
            <a:pPr lvl="1"/>
            <a:endParaRPr lang="en-US" sz="1600" dirty="0"/>
          </a:p>
        </p:txBody>
      </p:sp>
      <p:sp>
        <p:nvSpPr>
          <p:cNvPr id="2" name="Slide Number Placeholder 1"/>
          <p:cNvSpPr>
            <a:spLocks noGrp="1"/>
          </p:cNvSpPr>
          <p:nvPr>
            <p:ph type="sldNum" sz="quarter" idx="12"/>
          </p:nvPr>
        </p:nvSpPr>
        <p:spPr/>
        <p:txBody>
          <a:bodyPr/>
          <a:lstStyle/>
          <a:p>
            <a:fld id="{F9833F4E-6870-4401-82E9-4D8169077479}" type="slidenum">
              <a:rPr lang="en-US" smtClean="0"/>
              <a:pPr/>
              <a:t>13</a:t>
            </a:fld>
            <a:endParaRPr lang="en-US" dirty="0"/>
          </a:p>
        </p:txBody>
      </p:sp>
    </p:spTree>
    <p:extLst>
      <p:ext uri="{BB962C8B-B14F-4D97-AF65-F5344CB8AC3E}">
        <p14:creationId xmlns:p14="http://schemas.microsoft.com/office/powerpoint/2010/main" val="2940514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62DC-4E2E-446D-87E1-55DE58FED74E}"/>
              </a:ext>
            </a:extLst>
          </p:cNvPr>
          <p:cNvSpPr>
            <a:spLocks noGrp="1"/>
          </p:cNvSpPr>
          <p:nvPr>
            <p:ph type="title"/>
          </p:nvPr>
        </p:nvSpPr>
        <p:spPr/>
        <p:txBody>
          <a:bodyPr/>
          <a:lstStyle/>
          <a:p>
            <a:r>
              <a:rPr lang="en-US" dirty="0"/>
              <a:t>Key insights</a:t>
            </a:r>
          </a:p>
        </p:txBody>
      </p:sp>
      <p:sp>
        <p:nvSpPr>
          <p:cNvPr id="3" name="Content Placeholder 2">
            <a:extLst>
              <a:ext uri="{FF2B5EF4-FFF2-40B4-BE49-F238E27FC236}">
                <a16:creationId xmlns:a16="http://schemas.microsoft.com/office/drawing/2014/main" id="{C5C87651-132E-4E8E-846D-2903CCD45168}"/>
              </a:ext>
            </a:extLst>
          </p:cNvPr>
          <p:cNvSpPr>
            <a:spLocks noGrp="1"/>
          </p:cNvSpPr>
          <p:nvPr>
            <p:ph idx="1"/>
          </p:nvPr>
        </p:nvSpPr>
        <p:spPr/>
        <p:txBody>
          <a:bodyPr>
            <a:normAutofit fontScale="92500" lnSpcReduction="10000"/>
          </a:bodyPr>
          <a:lstStyle/>
          <a:p>
            <a:r>
              <a:rPr lang="en-US" dirty="0"/>
              <a:t>In order to acquire forms, learners must </a:t>
            </a:r>
            <a:r>
              <a:rPr lang="en-US" i="1" u="sng" dirty="0"/>
              <a:t>attend to these forms</a:t>
            </a:r>
            <a:r>
              <a:rPr lang="en-US" dirty="0"/>
              <a:t> and the meanings that they impart on an utterance.</a:t>
            </a:r>
          </a:p>
          <a:p>
            <a:pPr lvl="1"/>
            <a:r>
              <a:rPr lang="en-US" dirty="0"/>
              <a:t>Notice: I didn’t say </a:t>
            </a:r>
            <a:r>
              <a:rPr lang="en-US" i="1" dirty="0"/>
              <a:t>notice</a:t>
            </a:r>
            <a:r>
              <a:rPr lang="en-US" dirty="0"/>
              <a:t>!</a:t>
            </a:r>
          </a:p>
          <a:p>
            <a:endParaRPr lang="en-US" dirty="0"/>
          </a:p>
          <a:p>
            <a:r>
              <a:rPr lang="en-US" dirty="0"/>
              <a:t>When use of a form is essential to completing a task, that form is more likely to be processed and acquired.</a:t>
            </a:r>
          </a:p>
          <a:p>
            <a:endParaRPr lang="en-US" dirty="0"/>
          </a:p>
          <a:p>
            <a:r>
              <a:rPr lang="en-US" dirty="0"/>
              <a:t>Properties of the input significantly impact which forms learners attend to.</a:t>
            </a:r>
          </a:p>
          <a:p>
            <a:pPr lvl="1"/>
            <a:r>
              <a:rPr lang="en-US" dirty="0"/>
              <a:t>The presence of redundant cues</a:t>
            </a:r>
          </a:p>
          <a:p>
            <a:pPr lvl="1"/>
            <a:r>
              <a:rPr lang="en-US" dirty="0"/>
              <a:t>Where the cues fall in an utterance (beginning, middle, end)</a:t>
            </a:r>
          </a:p>
          <a:p>
            <a:pPr lvl="1"/>
            <a:r>
              <a:rPr lang="en-US" i="1" dirty="0"/>
              <a:t>Presumably also physical properties of the input: intelligibility, speed, etc.</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6895FEF-1559-4BA0-854F-6EA45C63A2E0}"/>
              </a:ext>
            </a:extLst>
          </p:cNvPr>
          <p:cNvSpPr>
            <a:spLocks noGrp="1"/>
          </p:cNvSpPr>
          <p:nvPr>
            <p:ph type="sldNum" sz="quarter" idx="12"/>
          </p:nvPr>
        </p:nvSpPr>
        <p:spPr/>
        <p:txBody>
          <a:bodyPr/>
          <a:lstStyle/>
          <a:p>
            <a:fld id="{16237C3F-192D-4D7B-AAA8-43009F749CA5}" type="slidenum">
              <a:rPr lang="en-US" smtClean="0"/>
              <a:t>14</a:t>
            </a:fld>
            <a:endParaRPr lang="en-US"/>
          </a:p>
        </p:txBody>
      </p:sp>
    </p:spTree>
    <p:extLst>
      <p:ext uri="{BB962C8B-B14F-4D97-AF65-F5344CB8AC3E}">
        <p14:creationId xmlns:p14="http://schemas.microsoft.com/office/powerpoint/2010/main" val="4179075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DCA4-A58D-7FC5-4F07-61B8D43486E5}"/>
              </a:ext>
            </a:extLst>
          </p:cNvPr>
          <p:cNvSpPr>
            <a:spLocks noGrp="1"/>
          </p:cNvSpPr>
          <p:nvPr>
            <p:ph type="title"/>
          </p:nvPr>
        </p:nvSpPr>
        <p:spPr/>
        <p:txBody>
          <a:bodyPr/>
          <a:lstStyle/>
          <a:p>
            <a:r>
              <a:rPr lang="en-US" dirty="0"/>
              <a:t>A short list of forms tested with PI</a:t>
            </a:r>
          </a:p>
        </p:txBody>
      </p:sp>
      <p:sp>
        <p:nvSpPr>
          <p:cNvPr id="3" name="Content Placeholder 2">
            <a:extLst>
              <a:ext uri="{FF2B5EF4-FFF2-40B4-BE49-F238E27FC236}">
                <a16:creationId xmlns:a16="http://schemas.microsoft.com/office/drawing/2014/main" id="{3DD88A8F-D936-CB70-0D6B-B684338FB22D}"/>
              </a:ext>
            </a:extLst>
          </p:cNvPr>
          <p:cNvSpPr>
            <a:spLocks noGrp="1"/>
          </p:cNvSpPr>
          <p:nvPr>
            <p:ph sz="half" idx="1"/>
          </p:nvPr>
        </p:nvSpPr>
        <p:spPr>
          <a:xfrm>
            <a:off x="838200" y="1825625"/>
            <a:ext cx="5181599" cy="4351338"/>
          </a:xfrm>
        </p:spPr>
        <p:txBody>
          <a:bodyPr>
            <a:normAutofit fontScale="70000" lnSpcReduction="20000"/>
          </a:bodyPr>
          <a:lstStyle/>
          <a:p>
            <a:pPr marL="0" indent="0">
              <a:buNone/>
            </a:pPr>
            <a:r>
              <a:rPr lang="en-US" u="sng" dirty="0"/>
              <a:t>Spanish			</a:t>
            </a:r>
          </a:p>
          <a:p>
            <a:pPr lvl="1"/>
            <a:r>
              <a:rPr lang="en-US" dirty="0"/>
              <a:t>OVS Word Order / accusative &amp; dative pronouns</a:t>
            </a:r>
          </a:p>
          <a:p>
            <a:pPr lvl="1"/>
            <a:r>
              <a:rPr lang="en-US" dirty="0"/>
              <a:t>Passive Voice</a:t>
            </a:r>
          </a:p>
          <a:p>
            <a:pPr lvl="1"/>
            <a:r>
              <a:rPr lang="en-US" dirty="0"/>
              <a:t>Subjunctive</a:t>
            </a:r>
          </a:p>
          <a:p>
            <a:pPr lvl="1"/>
            <a:r>
              <a:rPr lang="en-US" dirty="0"/>
              <a:t>Tense (Present, </a:t>
            </a:r>
            <a:r>
              <a:rPr lang="en-US" dirty="0" err="1"/>
              <a:t>Preterite</a:t>
            </a:r>
            <a:r>
              <a:rPr lang="en-US" dirty="0"/>
              <a:t>, imperfect, Future)</a:t>
            </a:r>
          </a:p>
          <a:p>
            <a:pPr lvl="1"/>
            <a:r>
              <a:rPr lang="en-US" dirty="0"/>
              <a:t>Ser &amp; </a:t>
            </a:r>
            <a:r>
              <a:rPr lang="en-US" dirty="0" err="1"/>
              <a:t>estar</a:t>
            </a:r>
            <a:endParaRPr lang="en-US" dirty="0"/>
          </a:p>
          <a:p>
            <a:pPr marL="0" indent="0">
              <a:buNone/>
            </a:pPr>
            <a:endParaRPr lang="en-US" u="sng" dirty="0"/>
          </a:p>
          <a:p>
            <a:pPr marL="0" indent="0">
              <a:buNone/>
            </a:pPr>
            <a:r>
              <a:rPr lang="en-US" u="sng" dirty="0"/>
              <a:t>Italian			</a:t>
            </a:r>
          </a:p>
          <a:p>
            <a:pPr lvl="1"/>
            <a:r>
              <a:rPr lang="en-US" dirty="0"/>
              <a:t>Gender agreement</a:t>
            </a:r>
          </a:p>
          <a:p>
            <a:pPr lvl="1"/>
            <a:r>
              <a:rPr lang="en-US" dirty="0"/>
              <a:t>Future Tense</a:t>
            </a:r>
          </a:p>
          <a:p>
            <a:pPr marL="0" indent="0">
              <a:buNone/>
            </a:pPr>
            <a:endParaRPr lang="en-US" u="sng" dirty="0"/>
          </a:p>
          <a:p>
            <a:pPr marL="0" indent="0">
              <a:buNone/>
            </a:pPr>
            <a:r>
              <a:rPr lang="en-US" u="sng" dirty="0"/>
              <a:t>French			</a:t>
            </a:r>
          </a:p>
          <a:p>
            <a:pPr lvl="1"/>
            <a:r>
              <a:rPr lang="en-US" i="1" dirty="0"/>
              <a:t>Faire </a:t>
            </a:r>
            <a:r>
              <a:rPr lang="en-US" dirty="0"/>
              <a:t>causative</a:t>
            </a:r>
          </a:p>
          <a:p>
            <a:pPr lvl="1"/>
            <a:r>
              <a:rPr lang="en-US" i="1" dirty="0" err="1"/>
              <a:t>Imparfait</a:t>
            </a:r>
            <a:endParaRPr lang="en-US" i="1" dirty="0"/>
          </a:p>
          <a:p>
            <a:pPr lvl="1"/>
            <a:r>
              <a:rPr lang="en-US" i="1" dirty="0"/>
              <a:t>Subjunctive</a:t>
            </a:r>
          </a:p>
          <a:p>
            <a:pPr lvl="1"/>
            <a:endParaRPr lang="en-US" i="1" dirty="0"/>
          </a:p>
          <a:p>
            <a:pPr lvl="1"/>
            <a:endParaRPr lang="en-US" i="1" dirty="0"/>
          </a:p>
          <a:p>
            <a:endParaRPr lang="en-US" dirty="0"/>
          </a:p>
          <a:p>
            <a:endParaRPr lang="en-US" i="1" dirty="0"/>
          </a:p>
        </p:txBody>
      </p:sp>
      <p:sp>
        <p:nvSpPr>
          <p:cNvPr id="4" name="Content Placeholder 3">
            <a:extLst>
              <a:ext uri="{FF2B5EF4-FFF2-40B4-BE49-F238E27FC236}">
                <a16:creationId xmlns:a16="http://schemas.microsoft.com/office/drawing/2014/main" id="{3806836A-E1C6-F486-F046-EB79B8CA62E0}"/>
              </a:ext>
            </a:extLst>
          </p:cNvPr>
          <p:cNvSpPr>
            <a:spLocks noGrp="1"/>
          </p:cNvSpPr>
          <p:nvPr>
            <p:ph sz="half" idx="2"/>
          </p:nvPr>
        </p:nvSpPr>
        <p:spPr>
          <a:xfrm>
            <a:off x="6619874" y="1825625"/>
            <a:ext cx="4733927" cy="4351338"/>
          </a:xfrm>
        </p:spPr>
        <p:txBody>
          <a:bodyPr>
            <a:normAutofit fontScale="70000" lnSpcReduction="20000"/>
          </a:bodyPr>
          <a:lstStyle/>
          <a:p>
            <a:pPr marL="0" indent="0">
              <a:buNone/>
            </a:pPr>
            <a:r>
              <a:rPr lang="en-US" u="sng" dirty="0"/>
              <a:t>German			</a:t>
            </a:r>
          </a:p>
          <a:p>
            <a:pPr lvl="1"/>
            <a:r>
              <a:rPr lang="en-US" dirty="0"/>
              <a:t>OVS Word Order / Case</a:t>
            </a:r>
          </a:p>
          <a:p>
            <a:pPr lvl="1"/>
            <a:r>
              <a:rPr lang="en-US" dirty="0"/>
              <a:t>Two-Way Prepositions (Case)</a:t>
            </a:r>
          </a:p>
          <a:p>
            <a:pPr lvl="1"/>
            <a:r>
              <a:rPr lang="en-US" dirty="0"/>
              <a:t>Gender assignment</a:t>
            </a:r>
          </a:p>
          <a:p>
            <a:pPr marL="0" indent="0">
              <a:buNone/>
            </a:pPr>
            <a:endParaRPr lang="en-US" u="sng" dirty="0"/>
          </a:p>
          <a:p>
            <a:pPr marL="0" indent="0">
              <a:buNone/>
            </a:pPr>
            <a:r>
              <a:rPr lang="en-US" u="sng" dirty="0"/>
              <a:t>Russian			</a:t>
            </a:r>
          </a:p>
          <a:p>
            <a:pPr lvl="1"/>
            <a:r>
              <a:rPr lang="en-US" dirty="0"/>
              <a:t>OVS Word Order / Case</a:t>
            </a:r>
          </a:p>
          <a:p>
            <a:pPr lvl="1"/>
            <a:r>
              <a:rPr lang="en-US" dirty="0"/>
              <a:t>Directional vs. locational expressions</a:t>
            </a:r>
          </a:p>
          <a:p>
            <a:pPr marL="0" indent="0">
              <a:buNone/>
            </a:pPr>
            <a:endParaRPr lang="en-US" u="sng" dirty="0"/>
          </a:p>
          <a:p>
            <a:pPr marL="0" indent="0">
              <a:buNone/>
            </a:pPr>
            <a:r>
              <a:rPr lang="en-US" u="sng" dirty="0"/>
              <a:t>Chinese			</a:t>
            </a:r>
          </a:p>
          <a:p>
            <a:pPr lvl="1"/>
            <a:r>
              <a:rPr lang="en-US" dirty="0"/>
              <a:t>Classifiers</a:t>
            </a:r>
          </a:p>
          <a:p>
            <a:pPr marL="0" indent="0">
              <a:buNone/>
            </a:pPr>
            <a:endParaRPr lang="en-US" u="sng" dirty="0"/>
          </a:p>
          <a:p>
            <a:pPr marL="0" indent="0">
              <a:buNone/>
            </a:pPr>
            <a:r>
              <a:rPr lang="en-US" u="sng" dirty="0"/>
              <a:t>Japanese	</a:t>
            </a:r>
          </a:p>
          <a:p>
            <a:pPr lvl="1"/>
            <a:r>
              <a:rPr lang="en-US" dirty="0"/>
              <a:t>Past Tense</a:t>
            </a:r>
          </a:p>
          <a:p>
            <a:pPr lvl="1"/>
            <a:r>
              <a:rPr lang="en-US" dirty="0"/>
              <a:t>Passive</a:t>
            </a:r>
          </a:p>
          <a:p>
            <a:endParaRPr lang="en-US" dirty="0"/>
          </a:p>
        </p:txBody>
      </p:sp>
      <p:sp>
        <p:nvSpPr>
          <p:cNvPr id="8" name="TextBox 7">
            <a:extLst>
              <a:ext uri="{FF2B5EF4-FFF2-40B4-BE49-F238E27FC236}">
                <a16:creationId xmlns:a16="http://schemas.microsoft.com/office/drawing/2014/main" id="{CBF352CD-BA6D-198A-DCA7-AB6D4C458B7E}"/>
              </a:ext>
            </a:extLst>
          </p:cNvPr>
          <p:cNvSpPr txBox="1"/>
          <p:nvPr/>
        </p:nvSpPr>
        <p:spPr>
          <a:xfrm>
            <a:off x="4114800" y="2828835"/>
            <a:ext cx="3790950" cy="369332"/>
          </a:xfrm>
          <a:prstGeom prst="rect">
            <a:avLst/>
          </a:prstGeom>
          <a:noFill/>
        </p:spPr>
        <p:txBody>
          <a:bodyPr wrap="square">
            <a:spAutoFit/>
          </a:bodyPr>
          <a:lstStyle/>
          <a:p>
            <a:pPr marL="0" indent="0">
              <a:buNone/>
            </a:pPr>
            <a:endParaRPr lang="en-US" dirty="0"/>
          </a:p>
        </p:txBody>
      </p:sp>
    </p:spTree>
    <p:extLst>
      <p:ext uri="{BB962C8B-B14F-4D97-AF65-F5344CB8AC3E}">
        <p14:creationId xmlns:p14="http://schemas.microsoft.com/office/powerpoint/2010/main" val="1892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9DCA4-A58D-7FC5-4F07-61B8D43486E5}"/>
              </a:ext>
            </a:extLst>
          </p:cNvPr>
          <p:cNvSpPr>
            <a:spLocks noGrp="1"/>
          </p:cNvSpPr>
          <p:nvPr>
            <p:ph type="title"/>
          </p:nvPr>
        </p:nvSpPr>
        <p:spPr/>
        <p:txBody>
          <a:bodyPr/>
          <a:lstStyle/>
          <a:p>
            <a:r>
              <a:rPr lang="en-US" dirty="0"/>
              <a:t>A short list of forms tested with PI</a:t>
            </a:r>
          </a:p>
        </p:txBody>
      </p:sp>
      <p:sp>
        <p:nvSpPr>
          <p:cNvPr id="3" name="Content Placeholder 2">
            <a:extLst>
              <a:ext uri="{FF2B5EF4-FFF2-40B4-BE49-F238E27FC236}">
                <a16:creationId xmlns:a16="http://schemas.microsoft.com/office/drawing/2014/main" id="{3DD88A8F-D936-CB70-0D6B-B684338FB22D}"/>
              </a:ext>
            </a:extLst>
          </p:cNvPr>
          <p:cNvSpPr>
            <a:spLocks noGrp="1"/>
          </p:cNvSpPr>
          <p:nvPr>
            <p:ph sz="half" idx="1"/>
          </p:nvPr>
        </p:nvSpPr>
        <p:spPr>
          <a:xfrm>
            <a:off x="838200" y="1825625"/>
            <a:ext cx="5181599" cy="4351338"/>
          </a:xfrm>
        </p:spPr>
        <p:txBody>
          <a:bodyPr>
            <a:normAutofit fontScale="70000" lnSpcReduction="20000"/>
          </a:bodyPr>
          <a:lstStyle/>
          <a:p>
            <a:pPr marL="0" indent="0">
              <a:buNone/>
            </a:pPr>
            <a:r>
              <a:rPr lang="en-US" u="sng" dirty="0"/>
              <a:t>Spanish			</a:t>
            </a:r>
          </a:p>
          <a:p>
            <a:pPr lvl="1"/>
            <a:r>
              <a:rPr lang="en-US" dirty="0">
                <a:solidFill>
                  <a:srgbClr val="FF0000"/>
                </a:solidFill>
              </a:rPr>
              <a:t>OVS Word Order / accusative &amp; dative pronouns</a:t>
            </a:r>
          </a:p>
          <a:p>
            <a:pPr lvl="1"/>
            <a:r>
              <a:rPr lang="en-US" dirty="0">
                <a:solidFill>
                  <a:srgbClr val="FF0000"/>
                </a:solidFill>
              </a:rPr>
              <a:t>Passive Voice</a:t>
            </a:r>
          </a:p>
          <a:p>
            <a:pPr lvl="1"/>
            <a:r>
              <a:rPr lang="en-US" dirty="0">
                <a:solidFill>
                  <a:srgbClr val="00B0F0"/>
                </a:solidFill>
              </a:rPr>
              <a:t>Subjunctive</a:t>
            </a:r>
          </a:p>
          <a:p>
            <a:pPr lvl="1"/>
            <a:r>
              <a:rPr lang="en-US" dirty="0">
                <a:solidFill>
                  <a:srgbClr val="00B0F0"/>
                </a:solidFill>
              </a:rPr>
              <a:t>Tense (Present, </a:t>
            </a:r>
            <a:r>
              <a:rPr lang="en-US" dirty="0" err="1">
                <a:solidFill>
                  <a:srgbClr val="00B0F0"/>
                </a:solidFill>
              </a:rPr>
              <a:t>Preterite</a:t>
            </a:r>
            <a:r>
              <a:rPr lang="en-US" dirty="0">
                <a:solidFill>
                  <a:srgbClr val="00B0F0"/>
                </a:solidFill>
              </a:rPr>
              <a:t>, imperfect, Future)</a:t>
            </a:r>
          </a:p>
          <a:p>
            <a:pPr lvl="1"/>
            <a:r>
              <a:rPr lang="en-US" dirty="0">
                <a:solidFill>
                  <a:srgbClr val="00B0F0"/>
                </a:solidFill>
              </a:rPr>
              <a:t>Ser &amp; </a:t>
            </a:r>
            <a:r>
              <a:rPr lang="en-US" dirty="0" err="1">
                <a:solidFill>
                  <a:srgbClr val="00B0F0"/>
                </a:solidFill>
              </a:rPr>
              <a:t>estar</a:t>
            </a:r>
            <a:endParaRPr lang="en-US" dirty="0">
              <a:solidFill>
                <a:srgbClr val="00B0F0"/>
              </a:solidFill>
            </a:endParaRPr>
          </a:p>
          <a:p>
            <a:pPr marL="0" indent="0">
              <a:buNone/>
            </a:pPr>
            <a:endParaRPr lang="en-US" u="sng" dirty="0"/>
          </a:p>
          <a:p>
            <a:pPr marL="0" indent="0">
              <a:buNone/>
            </a:pPr>
            <a:r>
              <a:rPr lang="en-US" u="sng" dirty="0"/>
              <a:t>Italian			</a:t>
            </a:r>
          </a:p>
          <a:p>
            <a:pPr lvl="1"/>
            <a:r>
              <a:rPr lang="en-US" dirty="0">
                <a:solidFill>
                  <a:srgbClr val="00B0F0"/>
                </a:solidFill>
              </a:rPr>
              <a:t>Gender agreement</a:t>
            </a:r>
          </a:p>
          <a:p>
            <a:pPr lvl="1"/>
            <a:r>
              <a:rPr lang="en-US" dirty="0">
                <a:solidFill>
                  <a:srgbClr val="00B0F0"/>
                </a:solidFill>
              </a:rPr>
              <a:t>Future Tense</a:t>
            </a:r>
          </a:p>
          <a:p>
            <a:pPr marL="0" indent="0">
              <a:buNone/>
            </a:pPr>
            <a:endParaRPr lang="en-US" u="sng" dirty="0"/>
          </a:p>
          <a:p>
            <a:pPr marL="0" indent="0">
              <a:buNone/>
            </a:pPr>
            <a:r>
              <a:rPr lang="en-US" u="sng" dirty="0"/>
              <a:t>French			</a:t>
            </a:r>
          </a:p>
          <a:p>
            <a:pPr lvl="1"/>
            <a:r>
              <a:rPr lang="en-US" i="1" dirty="0">
                <a:solidFill>
                  <a:srgbClr val="FF0000"/>
                </a:solidFill>
              </a:rPr>
              <a:t>Faire </a:t>
            </a:r>
            <a:r>
              <a:rPr lang="en-US" dirty="0">
                <a:solidFill>
                  <a:srgbClr val="FF0000"/>
                </a:solidFill>
              </a:rPr>
              <a:t>causative</a:t>
            </a:r>
          </a:p>
          <a:p>
            <a:pPr lvl="1"/>
            <a:r>
              <a:rPr lang="en-US" i="1" dirty="0" err="1">
                <a:solidFill>
                  <a:srgbClr val="00B0F0"/>
                </a:solidFill>
              </a:rPr>
              <a:t>Imparfait</a:t>
            </a:r>
            <a:endParaRPr lang="en-US" i="1" dirty="0">
              <a:solidFill>
                <a:srgbClr val="00B0F0"/>
              </a:solidFill>
            </a:endParaRPr>
          </a:p>
          <a:p>
            <a:pPr lvl="1"/>
            <a:r>
              <a:rPr lang="en-US" i="1" dirty="0">
                <a:solidFill>
                  <a:srgbClr val="00B0F0"/>
                </a:solidFill>
              </a:rPr>
              <a:t>Subjunctive</a:t>
            </a:r>
          </a:p>
          <a:p>
            <a:pPr lvl="1"/>
            <a:endParaRPr lang="en-US" i="1" dirty="0"/>
          </a:p>
          <a:p>
            <a:pPr lvl="1"/>
            <a:endParaRPr lang="en-US" i="1" dirty="0"/>
          </a:p>
          <a:p>
            <a:endParaRPr lang="en-US" dirty="0"/>
          </a:p>
          <a:p>
            <a:endParaRPr lang="en-US" i="1" dirty="0"/>
          </a:p>
        </p:txBody>
      </p:sp>
      <p:sp>
        <p:nvSpPr>
          <p:cNvPr id="4" name="Content Placeholder 3">
            <a:extLst>
              <a:ext uri="{FF2B5EF4-FFF2-40B4-BE49-F238E27FC236}">
                <a16:creationId xmlns:a16="http://schemas.microsoft.com/office/drawing/2014/main" id="{3806836A-E1C6-F486-F046-EB79B8CA62E0}"/>
              </a:ext>
            </a:extLst>
          </p:cNvPr>
          <p:cNvSpPr>
            <a:spLocks noGrp="1"/>
          </p:cNvSpPr>
          <p:nvPr>
            <p:ph sz="half" idx="2"/>
          </p:nvPr>
        </p:nvSpPr>
        <p:spPr>
          <a:xfrm>
            <a:off x="6619874" y="1825625"/>
            <a:ext cx="4733927" cy="4351338"/>
          </a:xfrm>
        </p:spPr>
        <p:txBody>
          <a:bodyPr>
            <a:normAutofit fontScale="70000" lnSpcReduction="20000"/>
          </a:bodyPr>
          <a:lstStyle/>
          <a:p>
            <a:pPr marL="0" indent="0">
              <a:buNone/>
            </a:pPr>
            <a:r>
              <a:rPr lang="en-US" u="sng" dirty="0"/>
              <a:t>German			</a:t>
            </a:r>
          </a:p>
          <a:p>
            <a:pPr lvl="1"/>
            <a:r>
              <a:rPr lang="en-US" dirty="0">
                <a:solidFill>
                  <a:srgbClr val="FF0000"/>
                </a:solidFill>
              </a:rPr>
              <a:t>OVS Word Order / Case</a:t>
            </a:r>
          </a:p>
          <a:p>
            <a:pPr lvl="1"/>
            <a:r>
              <a:rPr lang="en-US" dirty="0">
                <a:solidFill>
                  <a:srgbClr val="00B0F0"/>
                </a:solidFill>
              </a:rPr>
              <a:t>Two-Way Prepositions (Case)</a:t>
            </a:r>
          </a:p>
          <a:p>
            <a:pPr lvl="1"/>
            <a:r>
              <a:rPr lang="en-US" dirty="0">
                <a:solidFill>
                  <a:srgbClr val="00B0F0"/>
                </a:solidFill>
              </a:rPr>
              <a:t>Gender assignment</a:t>
            </a:r>
          </a:p>
          <a:p>
            <a:pPr marL="0" indent="0">
              <a:buNone/>
            </a:pPr>
            <a:endParaRPr lang="en-US" u="sng" dirty="0"/>
          </a:p>
          <a:p>
            <a:pPr marL="0" indent="0">
              <a:buNone/>
            </a:pPr>
            <a:r>
              <a:rPr lang="en-US" u="sng" dirty="0"/>
              <a:t>Russian			</a:t>
            </a:r>
          </a:p>
          <a:p>
            <a:pPr lvl="1"/>
            <a:r>
              <a:rPr lang="en-US" dirty="0">
                <a:solidFill>
                  <a:srgbClr val="FF0000"/>
                </a:solidFill>
              </a:rPr>
              <a:t>OVS Word Order / Case</a:t>
            </a:r>
          </a:p>
          <a:p>
            <a:pPr lvl="1"/>
            <a:r>
              <a:rPr lang="en-US" dirty="0">
                <a:solidFill>
                  <a:srgbClr val="00B0F0"/>
                </a:solidFill>
              </a:rPr>
              <a:t>Directional vs. locational expressions</a:t>
            </a:r>
          </a:p>
          <a:p>
            <a:pPr marL="0" indent="0">
              <a:buNone/>
            </a:pPr>
            <a:endParaRPr lang="en-US" u="sng" dirty="0"/>
          </a:p>
          <a:p>
            <a:pPr marL="0" indent="0">
              <a:buNone/>
            </a:pPr>
            <a:r>
              <a:rPr lang="en-US" u="sng" dirty="0"/>
              <a:t>Chinese			</a:t>
            </a:r>
          </a:p>
          <a:p>
            <a:pPr lvl="1"/>
            <a:r>
              <a:rPr lang="en-US" dirty="0">
                <a:solidFill>
                  <a:srgbClr val="00B0F0"/>
                </a:solidFill>
              </a:rPr>
              <a:t>Classifiers</a:t>
            </a:r>
          </a:p>
          <a:p>
            <a:pPr marL="0" indent="0">
              <a:buNone/>
            </a:pPr>
            <a:endParaRPr lang="en-US" u="sng" dirty="0"/>
          </a:p>
          <a:p>
            <a:pPr marL="0" indent="0">
              <a:buNone/>
            </a:pPr>
            <a:r>
              <a:rPr lang="en-US" u="sng" dirty="0"/>
              <a:t>Japanese	</a:t>
            </a:r>
          </a:p>
          <a:p>
            <a:pPr lvl="1"/>
            <a:r>
              <a:rPr lang="en-US" dirty="0">
                <a:solidFill>
                  <a:srgbClr val="00B0F0"/>
                </a:solidFill>
              </a:rPr>
              <a:t>Past Tense</a:t>
            </a:r>
          </a:p>
          <a:p>
            <a:pPr lvl="1"/>
            <a:r>
              <a:rPr lang="en-US" dirty="0">
                <a:solidFill>
                  <a:srgbClr val="FF0000"/>
                </a:solidFill>
              </a:rPr>
              <a:t>Passive</a:t>
            </a:r>
          </a:p>
          <a:p>
            <a:endParaRPr lang="en-US" dirty="0"/>
          </a:p>
        </p:txBody>
      </p:sp>
      <p:sp>
        <p:nvSpPr>
          <p:cNvPr id="8" name="TextBox 7">
            <a:extLst>
              <a:ext uri="{FF2B5EF4-FFF2-40B4-BE49-F238E27FC236}">
                <a16:creationId xmlns:a16="http://schemas.microsoft.com/office/drawing/2014/main" id="{CBF352CD-BA6D-198A-DCA7-AB6D4C458B7E}"/>
              </a:ext>
            </a:extLst>
          </p:cNvPr>
          <p:cNvSpPr txBox="1"/>
          <p:nvPr/>
        </p:nvSpPr>
        <p:spPr>
          <a:xfrm>
            <a:off x="4114800" y="2828835"/>
            <a:ext cx="3790950" cy="369332"/>
          </a:xfrm>
          <a:prstGeom prst="rect">
            <a:avLst/>
          </a:prstGeom>
          <a:noFill/>
        </p:spPr>
        <p:txBody>
          <a:bodyPr wrap="square">
            <a:spAutoFit/>
          </a:bodyPr>
          <a:lstStyle/>
          <a:p>
            <a:pPr marL="0" indent="0">
              <a:buNone/>
            </a:pPr>
            <a:endParaRPr lang="en-US" dirty="0"/>
          </a:p>
        </p:txBody>
      </p:sp>
      <p:sp>
        <p:nvSpPr>
          <p:cNvPr id="5" name="TextBox 4">
            <a:extLst>
              <a:ext uri="{FF2B5EF4-FFF2-40B4-BE49-F238E27FC236}">
                <a16:creationId xmlns:a16="http://schemas.microsoft.com/office/drawing/2014/main" id="{50B26B2A-08CD-D117-ED52-81C91AD1E4EA}"/>
              </a:ext>
            </a:extLst>
          </p:cNvPr>
          <p:cNvSpPr txBox="1"/>
          <p:nvPr/>
        </p:nvSpPr>
        <p:spPr>
          <a:xfrm>
            <a:off x="8986837" y="5180821"/>
            <a:ext cx="2886075" cy="1131079"/>
          </a:xfrm>
          <a:prstGeom prst="rect">
            <a:avLst/>
          </a:prstGeom>
          <a:noFill/>
          <a:ln>
            <a:solidFill>
              <a:schemeClr val="tx1"/>
            </a:solidFill>
          </a:ln>
        </p:spPr>
        <p:txBody>
          <a:bodyPr wrap="square" rtlCol="0">
            <a:spAutoFit/>
          </a:bodyPr>
          <a:lstStyle/>
          <a:p>
            <a:endParaRPr lang="en-US" sz="1000" dirty="0">
              <a:solidFill>
                <a:srgbClr val="FF0000"/>
              </a:solidFill>
            </a:endParaRPr>
          </a:p>
          <a:p>
            <a:pPr algn="ctr"/>
            <a:r>
              <a:rPr lang="en-US" dirty="0">
                <a:solidFill>
                  <a:srgbClr val="FF0000"/>
                </a:solidFill>
              </a:rPr>
              <a:t>First Noun Principle</a:t>
            </a:r>
          </a:p>
          <a:p>
            <a:endParaRPr lang="en-US" sz="1000" dirty="0">
              <a:solidFill>
                <a:srgbClr val="00B0F0"/>
              </a:solidFill>
            </a:endParaRPr>
          </a:p>
          <a:p>
            <a:pPr algn="ctr"/>
            <a:r>
              <a:rPr lang="en-US" dirty="0">
                <a:solidFill>
                  <a:srgbClr val="00B0F0"/>
                </a:solidFill>
              </a:rPr>
              <a:t>Lexical Preference Principle</a:t>
            </a:r>
          </a:p>
          <a:p>
            <a:endParaRPr lang="en-US" sz="1050" dirty="0">
              <a:solidFill>
                <a:srgbClr val="00B0F0"/>
              </a:solidFill>
            </a:endParaRPr>
          </a:p>
        </p:txBody>
      </p:sp>
    </p:spTree>
    <p:extLst>
      <p:ext uri="{BB962C8B-B14F-4D97-AF65-F5344CB8AC3E}">
        <p14:creationId xmlns:p14="http://schemas.microsoft.com/office/powerpoint/2010/main" val="1138405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3C23-4C29-7FED-9F19-28E479027B74}"/>
              </a:ext>
            </a:extLst>
          </p:cNvPr>
          <p:cNvSpPr>
            <a:spLocks noGrp="1"/>
          </p:cNvSpPr>
          <p:nvPr>
            <p:ph type="title"/>
          </p:nvPr>
        </p:nvSpPr>
        <p:spPr/>
        <p:txBody>
          <a:bodyPr/>
          <a:lstStyle/>
          <a:p>
            <a:r>
              <a:rPr lang="en-US" dirty="0"/>
              <a:t>Present vs. Past Tense</a:t>
            </a:r>
          </a:p>
        </p:txBody>
      </p:sp>
      <p:pic>
        <p:nvPicPr>
          <p:cNvPr id="12" name="Content Placeholder 11">
            <a:extLst>
              <a:ext uri="{FF2B5EF4-FFF2-40B4-BE49-F238E27FC236}">
                <a16:creationId xmlns:a16="http://schemas.microsoft.com/office/drawing/2014/main" id="{BA0EB48E-788D-1356-D7F1-C9BA4482CF2F}"/>
              </a:ext>
            </a:extLst>
          </p:cNvPr>
          <p:cNvPicPr>
            <a:picLocks noGrp="1" noChangeAspect="1"/>
          </p:cNvPicPr>
          <p:nvPr>
            <p:ph idx="1"/>
          </p:nvPr>
        </p:nvPicPr>
        <p:blipFill>
          <a:blip r:embed="rId2"/>
          <a:stretch>
            <a:fillRect/>
          </a:stretch>
        </p:blipFill>
        <p:spPr>
          <a:xfrm>
            <a:off x="838200" y="3384550"/>
            <a:ext cx="8067918" cy="2572061"/>
          </a:xfrm>
        </p:spPr>
      </p:pic>
      <p:pic>
        <p:nvPicPr>
          <p:cNvPr id="14" name="Picture 13">
            <a:extLst>
              <a:ext uri="{FF2B5EF4-FFF2-40B4-BE49-F238E27FC236}">
                <a16:creationId xmlns:a16="http://schemas.microsoft.com/office/drawing/2014/main" id="{CFC07F23-9915-F688-6F74-A4EB18F5C8ED}"/>
              </a:ext>
            </a:extLst>
          </p:cNvPr>
          <p:cNvPicPr>
            <a:picLocks noChangeAspect="1"/>
          </p:cNvPicPr>
          <p:nvPr/>
        </p:nvPicPr>
        <p:blipFill>
          <a:blip r:embed="rId3"/>
          <a:stretch>
            <a:fillRect/>
          </a:stretch>
        </p:blipFill>
        <p:spPr>
          <a:xfrm>
            <a:off x="838200" y="1690688"/>
            <a:ext cx="4689492" cy="1325563"/>
          </a:xfrm>
          <a:prstGeom prst="rect">
            <a:avLst/>
          </a:prstGeom>
        </p:spPr>
      </p:pic>
      <p:sp>
        <p:nvSpPr>
          <p:cNvPr id="15" name="TextBox 14">
            <a:extLst>
              <a:ext uri="{FF2B5EF4-FFF2-40B4-BE49-F238E27FC236}">
                <a16:creationId xmlns:a16="http://schemas.microsoft.com/office/drawing/2014/main" id="{226A1D0F-9A73-27B6-742A-D1D9E28C1084}"/>
              </a:ext>
            </a:extLst>
          </p:cNvPr>
          <p:cNvSpPr txBox="1"/>
          <p:nvPr/>
        </p:nvSpPr>
        <p:spPr>
          <a:xfrm>
            <a:off x="8906117" y="-16329"/>
            <a:ext cx="3275441" cy="381454"/>
          </a:xfrm>
          <a:prstGeom prst="rect">
            <a:avLst/>
          </a:prstGeom>
          <a:noFill/>
          <a:ln>
            <a:solidFill>
              <a:schemeClr val="tx1"/>
            </a:solidFill>
          </a:ln>
        </p:spPr>
        <p:txBody>
          <a:bodyPr wrap="square" rtlCol="0">
            <a:spAutoFit/>
          </a:bodyPr>
          <a:lstStyle/>
          <a:p>
            <a:r>
              <a:rPr lang="en-US" dirty="0"/>
              <a:t>From </a:t>
            </a:r>
            <a:r>
              <a:rPr lang="en-US" dirty="0" err="1"/>
              <a:t>Benati</a:t>
            </a:r>
            <a:r>
              <a:rPr lang="en-US" dirty="0"/>
              <a:t> &amp; </a:t>
            </a:r>
            <a:r>
              <a:rPr lang="en-US" dirty="0" err="1"/>
              <a:t>Angelovska</a:t>
            </a:r>
            <a:r>
              <a:rPr lang="en-US" dirty="0"/>
              <a:t> (2015)</a:t>
            </a:r>
          </a:p>
        </p:txBody>
      </p:sp>
      <p:cxnSp>
        <p:nvCxnSpPr>
          <p:cNvPr id="4" name="Straight Connector 3">
            <a:extLst>
              <a:ext uri="{FF2B5EF4-FFF2-40B4-BE49-F238E27FC236}">
                <a16:creationId xmlns:a16="http://schemas.microsoft.com/office/drawing/2014/main" id="{4A3D5925-06B5-32CA-73A9-802ED3F7AB92}"/>
              </a:ext>
            </a:extLst>
          </p:cNvPr>
          <p:cNvCxnSpPr/>
          <p:nvPr/>
        </p:nvCxnSpPr>
        <p:spPr>
          <a:xfrm>
            <a:off x="2982191" y="2286000"/>
            <a:ext cx="2909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CFB4DF7-3A70-1710-2410-D8AB160D2430}"/>
              </a:ext>
            </a:extLst>
          </p:cNvPr>
          <p:cNvCxnSpPr>
            <a:cxnSpLocks/>
          </p:cNvCxnSpPr>
          <p:nvPr/>
        </p:nvCxnSpPr>
        <p:spPr>
          <a:xfrm>
            <a:off x="2521527" y="2563091"/>
            <a:ext cx="13750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7036F5C-671A-7F4E-CEBE-139CEC8EE80F}"/>
              </a:ext>
            </a:extLst>
          </p:cNvPr>
          <p:cNvCxnSpPr/>
          <p:nvPr/>
        </p:nvCxnSpPr>
        <p:spPr>
          <a:xfrm>
            <a:off x="3273136" y="2854036"/>
            <a:ext cx="2909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EDFFA0C-2404-A8BC-0243-F80076908C09}"/>
              </a:ext>
            </a:extLst>
          </p:cNvPr>
          <p:cNvSpPr txBox="1"/>
          <p:nvPr/>
        </p:nvSpPr>
        <p:spPr>
          <a:xfrm>
            <a:off x="2412822" y="4644092"/>
            <a:ext cx="466794" cy="523220"/>
          </a:xfrm>
          <a:prstGeom prst="rect">
            <a:avLst/>
          </a:prstGeom>
          <a:noFill/>
          <a:ln>
            <a:noFill/>
          </a:ln>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
        <p:nvSpPr>
          <p:cNvPr id="9" name="TextBox 8">
            <a:extLst>
              <a:ext uri="{FF2B5EF4-FFF2-40B4-BE49-F238E27FC236}">
                <a16:creationId xmlns:a16="http://schemas.microsoft.com/office/drawing/2014/main" id="{E415C142-0DA6-C169-7356-5EC5749328DF}"/>
              </a:ext>
            </a:extLst>
          </p:cNvPr>
          <p:cNvSpPr txBox="1"/>
          <p:nvPr/>
        </p:nvSpPr>
        <p:spPr>
          <a:xfrm>
            <a:off x="2412822" y="5167312"/>
            <a:ext cx="466794" cy="523220"/>
          </a:xfrm>
          <a:prstGeom prst="rect">
            <a:avLst/>
          </a:prstGeom>
          <a:noFill/>
          <a:ln>
            <a:noFill/>
          </a:ln>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
        <p:nvSpPr>
          <p:cNvPr id="10" name="TextBox 9">
            <a:extLst>
              <a:ext uri="{FF2B5EF4-FFF2-40B4-BE49-F238E27FC236}">
                <a16:creationId xmlns:a16="http://schemas.microsoft.com/office/drawing/2014/main" id="{573CC3F8-747A-D15F-B8AE-DD2EB2E636F4}"/>
              </a:ext>
            </a:extLst>
          </p:cNvPr>
          <p:cNvSpPr txBox="1"/>
          <p:nvPr/>
        </p:nvSpPr>
        <p:spPr>
          <a:xfrm>
            <a:off x="4096149" y="4905702"/>
            <a:ext cx="466794" cy="523220"/>
          </a:xfrm>
          <a:prstGeom prst="rect">
            <a:avLst/>
          </a:prstGeom>
          <a:noFill/>
          <a:ln>
            <a:noFill/>
          </a:ln>
        </p:spPr>
        <p:txBody>
          <a:bodyPr wrap="none" rtlCol="0">
            <a:spAutoFit/>
          </a:bodyPr>
          <a:lstStyle/>
          <a:p>
            <a:r>
              <a:rPr lang="en-US" sz="2800" dirty="0">
                <a:solidFill>
                  <a:srgbClr val="0070C0"/>
                </a:solidFill>
                <a:sym typeface="Wingdings" panose="05000000000000000000" pitchFamily="2" charset="2"/>
              </a:rPr>
              <a:t></a:t>
            </a:r>
            <a:endParaRPr lang="en-US" sz="2800" dirty="0">
              <a:solidFill>
                <a:srgbClr val="0070C0"/>
              </a:solidFill>
            </a:endParaRPr>
          </a:p>
        </p:txBody>
      </p:sp>
    </p:spTree>
    <p:extLst>
      <p:ext uri="{BB962C8B-B14F-4D97-AF65-F5344CB8AC3E}">
        <p14:creationId xmlns:p14="http://schemas.microsoft.com/office/powerpoint/2010/main" val="284189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3C23-4C29-7FED-9F19-28E479027B74}"/>
              </a:ext>
            </a:extLst>
          </p:cNvPr>
          <p:cNvSpPr>
            <a:spLocks noGrp="1"/>
          </p:cNvSpPr>
          <p:nvPr>
            <p:ph type="title"/>
          </p:nvPr>
        </p:nvSpPr>
        <p:spPr/>
        <p:txBody>
          <a:bodyPr/>
          <a:lstStyle/>
          <a:p>
            <a:r>
              <a:rPr lang="en-US" dirty="0"/>
              <a:t>Spanish Subjunctive</a:t>
            </a:r>
          </a:p>
        </p:txBody>
      </p:sp>
      <p:sp>
        <p:nvSpPr>
          <p:cNvPr id="8" name="AutoShape 3">
            <a:extLst>
              <a:ext uri="{FF2B5EF4-FFF2-40B4-BE49-F238E27FC236}">
                <a16:creationId xmlns:a16="http://schemas.microsoft.com/office/drawing/2014/main" id="{E23A61B2-7BA6-E9F2-75C7-953BCF1F6BB7}"/>
              </a:ext>
            </a:extLst>
          </p:cNvPr>
          <p:cNvSpPr>
            <a:spLocks noChangeAspect="1" noChangeArrowheads="1" noTextEdit="1"/>
          </p:cNvSpPr>
          <p:nvPr/>
        </p:nvSpPr>
        <p:spPr bwMode="auto">
          <a:xfrm>
            <a:off x="2161258" y="1828886"/>
            <a:ext cx="9780370" cy="177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 name="Rectangle 9">
            <a:extLst>
              <a:ext uri="{FF2B5EF4-FFF2-40B4-BE49-F238E27FC236}">
                <a16:creationId xmlns:a16="http://schemas.microsoft.com/office/drawing/2014/main" id="{CF2B0602-2E93-0FD3-91CC-CADF672B527E}"/>
              </a:ext>
            </a:extLst>
          </p:cNvPr>
          <p:cNvSpPr>
            <a:spLocks noChangeArrowheads="1"/>
          </p:cNvSpPr>
          <p:nvPr/>
        </p:nvSpPr>
        <p:spPr bwMode="auto">
          <a:xfrm>
            <a:off x="6760029" y="3299992"/>
            <a:ext cx="438630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000000"/>
                </a:solidFill>
                <a:effectLst/>
                <a:latin typeface="+mn-lt"/>
              </a:rPr>
              <a:t>[…cante       en español]</a:t>
            </a:r>
          </a:p>
          <a:p>
            <a:pPr lvl="0"/>
            <a:r>
              <a:rPr lang="es-ES" altLang="es-ES" sz="3200" dirty="0">
                <a:solidFill>
                  <a:srgbClr val="000000"/>
                </a:solidFill>
              </a:rPr>
              <a:t>[</a:t>
            </a:r>
            <a:r>
              <a:rPr lang="en-US" altLang="es-ES" sz="3200" dirty="0">
                <a:solidFill>
                  <a:srgbClr val="000000"/>
                </a:solidFill>
                <a:latin typeface="+mn-lt"/>
              </a:rPr>
              <a:t>…sing-SUB in Spanish]</a:t>
            </a:r>
            <a:endParaRPr kumimoji="0" lang="es-ES" altLang="es-ES" sz="3200" b="0" i="0" u="none" strike="noStrike" cap="none" normalizeH="0" baseline="0" dirty="0">
              <a:ln>
                <a:noFill/>
              </a:ln>
              <a:solidFill>
                <a:schemeClr val="tx1"/>
              </a:solidFill>
              <a:effectLst/>
              <a:latin typeface="+mn-lt"/>
            </a:endParaRPr>
          </a:p>
        </p:txBody>
      </p:sp>
      <p:sp>
        <p:nvSpPr>
          <p:cNvPr id="10" name="TextBox 9">
            <a:extLst>
              <a:ext uri="{FF2B5EF4-FFF2-40B4-BE49-F238E27FC236}">
                <a16:creationId xmlns:a16="http://schemas.microsoft.com/office/drawing/2014/main" id="{EF88A4FA-E389-A1DB-C564-A6AD0D0F9D0E}"/>
              </a:ext>
            </a:extLst>
          </p:cNvPr>
          <p:cNvSpPr txBox="1"/>
          <p:nvPr/>
        </p:nvSpPr>
        <p:spPr>
          <a:xfrm>
            <a:off x="294027" y="3259120"/>
            <a:ext cx="6863139" cy="1077219"/>
          </a:xfrm>
          <a:prstGeom prst="rect">
            <a:avLst/>
          </a:prstGeom>
          <a:noFill/>
        </p:spPr>
        <p:txBody>
          <a:bodyPr wrap="square" rtlCol="0">
            <a:noAutofit/>
          </a:bodyPr>
          <a:lstStyle/>
          <a:p>
            <a:pPr marL="342900" indent="-342900">
              <a:buAutoNum type="alphaUcPeriod"/>
            </a:pPr>
            <a:r>
              <a:rPr lang="en-US" sz="3200" dirty="0"/>
              <a:t> No es </a:t>
            </a:r>
            <a:r>
              <a:rPr lang="en-US" sz="3200" dirty="0" err="1"/>
              <a:t>cierto</a:t>
            </a:r>
            <a:r>
              <a:rPr lang="en-US" sz="3200" dirty="0"/>
              <a:t> que </a:t>
            </a:r>
            <a:r>
              <a:rPr lang="en-US" sz="2000" dirty="0"/>
              <a:t>(It is not true that…)</a:t>
            </a:r>
          </a:p>
          <a:p>
            <a:pPr marL="342900" indent="-342900">
              <a:buAutoNum type="alphaUcPeriod"/>
            </a:pPr>
            <a:r>
              <a:rPr lang="en-US" sz="3200" dirty="0"/>
              <a:t> Es </a:t>
            </a:r>
            <a:r>
              <a:rPr lang="en-US" sz="3200" dirty="0" err="1"/>
              <a:t>cierto</a:t>
            </a:r>
            <a:r>
              <a:rPr lang="en-US" sz="3200" dirty="0"/>
              <a:t> que  </a:t>
            </a:r>
            <a:r>
              <a:rPr lang="en-US" sz="2000" dirty="0"/>
              <a:t>(It is true that…)</a:t>
            </a:r>
            <a:endParaRPr lang="es-ES" sz="3200" dirty="0"/>
          </a:p>
        </p:txBody>
      </p:sp>
      <p:pic>
        <p:nvPicPr>
          <p:cNvPr id="41" name="SI_2R">
            <a:hlinkClick r:id="" action="ppaction://media"/>
            <a:extLst>
              <a:ext uri="{FF2B5EF4-FFF2-40B4-BE49-F238E27FC236}">
                <a16:creationId xmlns:a16="http://schemas.microsoft.com/office/drawing/2014/main" id="{EC2BB169-1FA6-EAA6-2B7D-131E8831A866}"/>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150429" y="3533652"/>
            <a:ext cx="451756" cy="487363"/>
          </a:xfrm>
          <a:prstGeom prst="rect">
            <a:avLst/>
          </a:prstGeom>
        </p:spPr>
      </p:pic>
      <p:pic>
        <p:nvPicPr>
          <p:cNvPr id="43" name="SI_1R">
            <a:hlinkClick r:id="" action="ppaction://media"/>
            <a:extLst>
              <a:ext uri="{FF2B5EF4-FFF2-40B4-BE49-F238E27FC236}">
                <a16:creationId xmlns:a16="http://schemas.microsoft.com/office/drawing/2014/main" id="{81C9DFBF-34C7-23AE-AC6D-B9F98B22C27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6150429" y="1561680"/>
            <a:ext cx="451756" cy="457200"/>
          </a:xfrm>
          <a:prstGeom prst="rect">
            <a:avLst/>
          </a:prstGeom>
        </p:spPr>
      </p:pic>
      <p:sp>
        <p:nvSpPr>
          <p:cNvPr id="44" name="Rectangle 9">
            <a:extLst>
              <a:ext uri="{FF2B5EF4-FFF2-40B4-BE49-F238E27FC236}">
                <a16:creationId xmlns:a16="http://schemas.microsoft.com/office/drawing/2014/main" id="{980E8BBB-3836-C452-F96C-4D89457EB4D8}"/>
              </a:ext>
            </a:extLst>
          </p:cNvPr>
          <p:cNvSpPr>
            <a:spLocks noChangeArrowheads="1"/>
          </p:cNvSpPr>
          <p:nvPr/>
        </p:nvSpPr>
        <p:spPr bwMode="auto">
          <a:xfrm>
            <a:off x="6738257" y="1465765"/>
            <a:ext cx="533864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000000"/>
                </a:solidFill>
                <a:effectLst/>
                <a:latin typeface="+mn-lt"/>
              </a:rPr>
              <a:t>[…juegue al tenis todos los días]</a:t>
            </a:r>
          </a:p>
          <a:p>
            <a:pPr lvl="0"/>
            <a:r>
              <a:rPr lang="es-ES" altLang="es-ES" sz="3200" dirty="0">
                <a:solidFill>
                  <a:srgbClr val="000000"/>
                </a:solidFill>
              </a:rPr>
              <a:t>[</a:t>
            </a:r>
            <a:r>
              <a:rPr lang="en-US" altLang="es-ES" sz="3200" dirty="0">
                <a:solidFill>
                  <a:srgbClr val="000000"/>
                </a:solidFill>
                <a:latin typeface="+mn-lt"/>
              </a:rPr>
              <a:t>…play-SUB tennis every day]</a:t>
            </a:r>
            <a:endParaRPr kumimoji="0" lang="es-ES" altLang="es-ES" sz="3200" b="0" i="0" u="none" strike="noStrike" cap="none" normalizeH="0" baseline="0" dirty="0">
              <a:ln>
                <a:noFill/>
              </a:ln>
              <a:solidFill>
                <a:schemeClr val="tx1"/>
              </a:solidFill>
              <a:effectLst/>
              <a:latin typeface="+mn-lt"/>
            </a:endParaRPr>
          </a:p>
        </p:txBody>
      </p:sp>
      <p:sp>
        <p:nvSpPr>
          <p:cNvPr id="45" name="Rectangle 9">
            <a:extLst>
              <a:ext uri="{FF2B5EF4-FFF2-40B4-BE49-F238E27FC236}">
                <a16:creationId xmlns:a16="http://schemas.microsoft.com/office/drawing/2014/main" id="{C5911BB9-AC3C-F2BA-3DDF-D001D3E88A34}"/>
              </a:ext>
            </a:extLst>
          </p:cNvPr>
          <p:cNvSpPr>
            <a:spLocks noChangeArrowheads="1"/>
          </p:cNvSpPr>
          <p:nvPr/>
        </p:nvSpPr>
        <p:spPr bwMode="auto">
          <a:xfrm>
            <a:off x="6760029" y="5300828"/>
            <a:ext cx="459377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s-ES" altLang="es-ES" sz="3200" b="0" i="0" u="none" strike="noStrike" cap="none" normalizeH="0" baseline="0" dirty="0">
                <a:ln>
                  <a:noFill/>
                </a:ln>
                <a:solidFill>
                  <a:srgbClr val="000000"/>
                </a:solidFill>
                <a:effectLst/>
                <a:latin typeface="+mn-lt"/>
              </a:rPr>
              <a:t>[…tiene una esposa]</a:t>
            </a:r>
          </a:p>
          <a:p>
            <a:pPr marL="0" marR="0" lvl="0" indent="0" defTabSz="914400" rtl="0" eaLnBrk="0" fontAlgn="base" latinLnBrk="0" hangingPunct="0">
              <a:lnSpc>
                <a:spcPct val="100000"/>
              </a:lnSpc>
              <a:spcBef>
                <a:spcPct val="0"/>
              </a:spcBef>
              <a:spcAft>
                <a:spcPct val="0"/>
              </a:spcAft>
              <a:buClrTx/>
              <a:buSzTx/>
              <a:buFontTx/>
              <a:buNone/>
              <a:tabLst/>
            </a:pPr>
            <a:r>
              <a:rPr lang="es-ES" altLang="es-ES" sz="3200" dirty="0">
                <a:solidFill>
                  <a:srgbClr val="000000"/>
                </a:solidFill>
              </a:rPr>
              <a:t>[</a:t>
            </a:r>
            <a:r>
              <a:rPr lang="en-US" altLang="es-ES" sz="3200" dirty="0">
                <a:solidFill>
                  <a:srgbClr val="000000"/>
                </a:solidFill>
                <a:latin typeface="+mn-lt"/>
              </a:rPr>
              <a:t>…he has-IND a wife]</a:t>
            </a:r>
            <a:endParaRPr kumimoji="0" lang="es-ES" altLang="es-ES" sz="3200" b="0" i="0" u="none" strike="noStrike" cap="none" normalizeH="0" baseline="0" dirty="0">
              <a:ln>
                <a:noFill/>
              </a:ln>
              <a:solidFill>
                <a:schemeClr val="tx1"/>
              </a:solidFill>
              <a:effectLst/>
              <a:latin typeface="+mn-lt"/>
            </a:endParaRPr>
          </a:p>
        </p:txBody>
      </p:sp>
      <p:sp>
        <p:nvSpPr>
          <p:cNvPr id="47" name="TextBox 46">
            <a:extLst>
              <a:ext uri="{FF2B5EF4-FFF2-40B4-BE49-F238E27FC236}">
                <a16:creationId xmlns:a16="http://schemas.microsoft.com/office/drawing/2014/main" id="{95CE01B7-0773-A6E3-D9F0-8D04A3238491}"/>
              </a:ext>
            </a:extLst>
          </p:cNvPr>
          <p:cNvSpPr txBox="1"/>
          <p:nvPr/>
        </p:nvSpPr>
        <p:spPr>
          <a:xfrm>
            <a:off x="331217" y="1441861"/>
            <a:ext cx="5764783" cy="1077218"/>
          </a:xfrm>
          <a:prstGeom prst="rect">
            <a:avLst/>
          </a:prstGeom>
          <a:noFill/>
        </p:spPr>
        <p:txBody>
          <a:bodyPr wrap="square">
            <a:spAutoFit/>
          </a:bodyPr>
          <a:lstStyle/>
          <a:p>
            <a:pPr marL="514350" indent="-514350">
              <a:buAutoNum type="alphaUcPeriod"/>
            </a:pPr>
            <a:r>
              <a:rPr lang="en-US" sz="3200" dirty="0"/>
              <a:t>No </a:t>
            </a:r>
            <a:r>
              <a:rPr lang="en-US" sz="3200" dirty="0" err="1"/>
              <a:t>pienso</a:t>
            </a:r>
            <a:r>
              <a:rPr lang="en-US" sz="3200" dirty="0"/>
              <a:t> que...  </a:t>
            </a:r>
            <a:r>
              <a:rPr lang="en-US" sz="2000" dirty="0"/>
              <a:t>(I don’t think that…)</a:t>
            </a:r>
          </a:p>
          <a:p>
            <a:pPr marL="514350" indent="-514350">
              <a:buAutoNum type="alphaUcPeriod"/>
            </a:pPr>
            <a:r>
              <a:rPr lang="en-US" sz="3200" dirty="0"/>
              <a:t>Es </a:t>
            </a:r>
            <a:r>
              <a:rPr lang="en-US" sz="3200" dirty="0" err="1"/>
              <a:t>evidente</a:t>
            </a:r>
            <a:r>
              <a:rPr lang="en-US" sz="3200" dirty="0"/>
              <a:t> que... </a:t>
            </a:r>
            <a:r>
              <a:rPr lang="en-US" sz="2000" dirty="0"/>
              <a:t>(It’s obvious that…)</a:t>
            </a:r>
            <a:endParaRPr lang="en-US" sz="3200" dirty="0"/>
          </a:p>
        </p:txBody>
      </p:sp>
      <p:sp>
        <p:nvSpPr>
          <p:cNvPr id="50" name="TextBox 49">
            <a:extLst>
              <a:ext uri="{FF2B5EF4-FFF2-40B4-BE49-F238E27FC236}">
                <a16:creationId xmlns:a16="http://schemas.microsoft.com/office/drawing/2014/main" id="{BF4504BF-A592-8416-55F2-4C34E6ACBAD4}"/>
              </a:ext>
            </a:extLst>
          </p:cNvPr>
          <p:cNvSpPr txBox="1"/>
          <p:nvPr/>
        </p:nvSpPr>
        <p:spPr>
          <a:xfrm>
            <a:off x="245323" y="5227963"/>
            <a:ext cx="6607376" cy="1077219"/>
          </a:xfrm>
          <a:prstGeom prst="rect">
            <a:avLst/>
          </a:prstGeom>
          <a:noFill/>
        </p:spPr>
        <p:txBody>
          <a:bodyPr wrap="square" rtlCol="0">
            <a:noAutofit/>
          </a:bodyPr>
          <a:lstStyle/>
          <a:p>
            <a:pPr marL="342900" indent="-342900">
              <a:buAutoNum type="alphaUcPeriod"/>
            </a:pPr>
            <a:r>
              <a:rPr lang="en-US" sz="3200" dirty="0"/>
              <a:t> Creo que </a:t>
            </a:r>
            <a:r>
              <a:rPr lang="en-US" sz="2000" dirty="0"/>
              <a:t>(I think that…)</a:t>
            </a:r>
          </a:p>
          <a:p>
            <a:pPr marL="342900" indent="-342900">
              <a:buAutoNum type="alphaUcPeriod"/>
            </a:pPr>
            <a:r>
              <a:rPr lang="en-US" sz="3200" dirty="0"/>
              <a:t> No </a:t>
            </a:r>
            <a:r>
              <a:rPr lang="en-US" sz="3200" dirty="0" err="1"/>
              <a:t>creo</a:t>
            </a:r>
            <a:r>
              <a:rPr lang="en-US" sz="3200" dirty="0"/>
              <a:t> que  </a:t>
            </a:r>
            <a:r>
              <a:rPr lang="en-US" sz="2000" dirty="0"/>
              <a:t>(I don’t think that…)</a:t>
            </a:r>
            <a:endParaRPr lang="es-ES" sz="3200" dirty="0"/>
          </a:p>
        </p:txBody>
      </p:sp>
      <p:pic>
        <p:nvPicPr>
          <p:cNvPr id="51" name="SI_3R">
            <a:hlinkClick r:id="" action="ppaction://media"/>
            <a:extLst>
              <a:ext uri="{FF2B5EF4-FFF2-40B4-BE49-F238E27FC236}">
                <a16:creationId xmlns:a16="http://schemas.microsoft.com/office/drawing/2014/main" id="{B45573BF-6E81-84D9-A80B-9E7097D5B7F1}"/>
              </a:ext>
            </a:extLst>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6144985" y="5518503"/>
            <a:ext cx="457200" cy="457200"/>
          </a:xfrm>
          <a:prstGeom prst="rect">
            <a:avLst/>
          </a:prstGeom>
        </p:spPr>
      </p:pic>
      <p:sp>
        <p:nvSpPr>
          <p:cNvPr id="52" name="TextBox 51">
            <a:extLst>
              <a:ext uri="{FF2B5EF4-FFF2-40B4-BE49-F238E27FC236}">
                <a16:creationId xmlns:a16="http://schemas.microsoft.com/office/drawing/2014/main" id="{AC1FC715-084D-EFF1-294B-58A49B8CE5A0}"/>
              </a:ext>
            </a:extLst>
          </p:cNvPr>
          <p:cNvSpPr txBox="1"/>
          <p:nvPr/>
        </p:nvSpPr>
        <p:spPr>
          <a:xfrm>
            <a:off x="8418741" y="-16329"/>
            <a:ext cx="3762818" cy="646331"/>
          </a:xfrm>
          <a:prstGeom prst="rect">
            <a:avLst/>
          </a:prstGeom>
          <a:noFill/>
          <a:ln>
            <a:solidFill>
              <a:schemeClr val="tx1"/>
            </a:solidFill>
          </a:ln>
        </p:spPr>
        <p:txBody>
          <a:bodyPr wrap="square" rtlCol="0">
            <a:spAutoFit/>
          </a:bodyPr>
          <a:lstStyle/>
          <a:p>
            <a:r>
              <a:rPr lang="en-US" dirty="0"/>
              <a:t>From Villegas &amp; Morgan-Short (2019)</a:t>
            </a:r>
          </a:p>
          <a:p>
            <a:r>
              <a:rPr lang="en-US" dirty="0"/>
              <a:t>Adapted from Fernandez (2008)</a:t>
            </a:r>
          </a:p>
        </p:txBody>
      </p:sp>
      <p:cxnSp>
        <p:nvCxnSpPr>
          <p:cNvPr id="3" name="Straight Connector 2">
            <a:extLst>
              <a:ext uri="{FF2B5EF4-FFF2-40B4-BE49-F238E27FC236}">
                <a16:creationId xmlns:a16="http://schemas.microsoft.com/office/drawing/2014/main" id="{70D706D1-9682-1F66-EF41-0856082F984D}"/>
              </a:ext>
            </a:extLst>
          </p:cNvPr>
          <p:cNvCxnSpPr>
            <a:cxnSpLocks/>
          </p:cNvCxnSpPr>
          <p:nvPr/>
        </p:nvCxnSpPr>
        <p:spPr>
          <a:xfrm>
            <a:off x="7770370" y="1977316"/>
            <a:ext cx="5425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A1C0B6FE-7959-4453-07EF-F38AC737D55F}"/>
              </a:ext>
            </a:extLst>
          </p:cNvPr>
          <p:cNvSpPr txBox="1"/>
          <p:nvPr/>
        </p:nvSpPr>
        <p:spPr>
          <a:xfrm>
            <a:off x="91286" y="1361458"/>
            <a:ext cx="587020" cy="707886"/>
          </a:xfrm>
          <a:prstGeom prst="rect">
            <a:avLst/>
          </a:prstGeom>
          <a:noFill/>
          <a:ln>
            <a:noFill/>
          </a:ln>
        </p:spPr>
        <p:txBody>
          <a:bodyPr wrap="none" rtlCol="0">
            <a:spAutoFit/>
          </a:bodyPr>
          <a:lstStyle/>
          <a:p>
            <a:r>
              <a:rPr lang="en-US" sz="4000" dirty="0">
                <a:solidFill>
                  <a:srgbClr val="0070C0"/>
                </a:solidFill>
                <a:sym typeface="Wingdings" panose="05000000000000000000" pitchFamily="2" charset="2"/>
              </a:rPr>
              <a:t></a:t>
            </a:r>
            <a:endParaRPr lang="en-US" sz="4000" dirty="0">
              <a:solidFill>
                <a:srgbClr val="0070C0"/>
              </a:solidFill>
            </a:endParaRPr>
          </a:p>
        </p:txBody>
      </p:sp>
      <p:cxnSp>
        <p:nvCxnSpPr>
          <p:cNvPr id="6" name="Straight Connector 5">
            <a:extLst>
              <a:ext uri="{FF2B5EF4-FFF2-40B4-BE49-F238E27FC236}">
                <a16:creationId xmlns:a16="http://schemas.microsoft.com/office/drawing/2014/main" id="{2BBEB698-DAD4-D021-A2E5-66AB779EFCCF}"/>
              </a:ext>
            </a:extLst>
          </p:cNvPr>
          <p:cNvCxnSpPr>
            <a:cxnSpLocks/>
          </p:cNvCxnSpPr>
          <p:nvPr/>
        </p:nvCxnSpPr>
        <p:spPr>
          <a:xfrm>
            <a:off x="7689525" y="3783400"/>
            <a:ext cx="5425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9D630C0-EE2A-1096-265C-0B429B1E7473}"/>
              </a:ext>
            </a:extLst>
          </p:cNvPr>
          <p:cNvSpPr txBox="1"/>
          <p:nvPr/>
        </p:nvSpPr>
        <p:spPr>
          <a:xfrm>
            <a:off x="517" y="3165324"/>
            <a:ext cx="587020" cy="707886"/>
          </a:xfrm>
          <a:prstGeom prst="rect">
            <a:avLst/>
          </a:prstGeom>
          <a:noFill/>
          <a:ln>
            <a:noFill/>
          </a:ln>
        </p:spPr>
        <p:txBody>
          <a:bodyPr wrap="none" rtlCol="0">
            <a:spAutoFit/>
          </a:bodyPr>
          <a:lstStyle/>
          <a:p>
            <a:r>
              <a:rPr lang="en-US" sz="4000" dirty="0">
                <a:solidFill>
                  <a:srgbClr val="0070C0"/>
                </a:solidFill>
                <a:sym typeface="Wingdings" panose="05000000000000000000" pitchFamily="2" charset="2"/>
              </a:rPr>
              <a:t></a:t>
            </a:r>
            <a:endParaRPr lang="en-US" sz="4000" dirty="0">
              <a:solidFill>
                <a:srgbClr val="0070C0"/>
              </a:solidFill>
            </a:endParaRPr>
          </a:p>
        </p:txBody>
      </p:sp>
      <p:cxnSp>
        <p:nvCxnSpPr>
          <p:cNvPr id="11" name="Straight Connector 10">
            <a:extLst>
              <a:ext uri="{FF2B5EF4-FFF2-40B4-BE49-F238E27FC236}">
                <a16:creationId xmlns:a16="http://schemas.microsoft.com/office/drawing/2014/main" id="{475042BE-1769-6E0D-3DEB-8A0DE2C90EE8}"/>
              </a:ext>
            </a:extLst>
          </p:cNvPr>
          <p:cNvCxnSpPr>
            <a:cxnSpLocks/>
          </p:cNvCxnSpPr>
          <p:nvPr/>
        </p:nvCxnSpPr>
        <p:spPr>
          <a:xfrm>
            <a:off x="7476860" y="5785790"/>
            <a:ext cx="5425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C497DB8-8CD3-53D8-E6DB-CE3ADD6159B7}"/>
              </a:ext>
            </a:extLst>
          </p:cNvPr>
          <p:cNvSpPr txBox="1"/>
          <p:nvPr/>
        </p:nvSpPr>
        <p:spPr>
          <a:xfrm>
            <a:off x="0" y="5150540"/>
            <a:ext cx="587020" cy="707886"/>
          </a:xfrm>
          <a:prstGeom prst="rect">
            <a:avLst/>
          </a:prstGeom>
          <a:noFill/>
          <a:ln>
            <a:noFill/>
          </a:ln>
        </p:spPr>
        <p:txBody>
          <a:bodyPr wrap="none" rtlCol="0">
            <a:spAutoFit/>
          </a:bodyPr>
          <a:lstStyle/>
          <a:p>
            <a:r>
              <a:rPr lang="en-US" sz="4000" dirty="0">
                <a:solidFill>
                  <a:srgbClr val="0070C0"/>
                </a:solidFill>
                <a:sym typeface="Wingdings" panose="05000000000000000000" pitchFamily="2" charset="2"/>
              </a:rPr>
              <a:t></a:t>
            </a:r>
            <a:endParaRPr lang="en-US" sz="4000" dirty="0">
              <a:solidFill>
                <a:srgbClr val="0070C0"/>
              </a:solidFill>
            </a:endParaRPr>
          </a:p>
        </p:txBody>
      </p:sp>
    </p:spTree>
    <p:extLst>
      <p:ext uri="{BB962C8B-B14F-4D97-AF65-F5344CB8AC3E}">
        <p14:creationId xmlns:p14="http://schemas.microsoft.com/office/powerpoint/2010/main" val="254452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24" fill="hold"/>
                                        <p:tgtEl>
                                          <p:spTgt spid="4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691" fill="hold"/>
                                        <p:tgtEl>
                                          <p:spTgt spid="41"/>
                                        </p:tgtEl>
                                      </p:cBhvr>
                                    </p:cmd>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944" fill="hold"/>
                                        <p:tgtEl>
                                          <p:spTgt spid="51"/>
                                        </p:tgtEl>
                                      </p:cBhvr>
                                    </p:cmd>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3" fill="hold" display="0">
                  <p:stCondLst>
                    <p:cond delay="indefinite"/>
                  </p:stCondLst>
                  <p:endCondLst>
                    <p:cond evt="onStopAudio" delay="0">
                      <p:tgtEl>
                        <p:sldTgt/>
                      </p:tgtEl>
                    </p:cond>
                  </p:endCondLst>
                </p:cTn>
                <p:tgtEl>
                  <p:spTgt spid="41"/>
                </p:tgtEl>
              </p:cMediaNode>
            </p:audio>
            <p:audio>
              <p:cMediaNode vol="80000">
                <p:cTn id="34" fill="hold" display="0">
                  <p:stCondLst>
                    <p:cond delay="indefinite"/>
                  </p:stCondLst>
                  <p:endCondLst>
                    <p:cond evt="onStopAudio" delay="0">
                      <p:tgtEl>
                        <p:sldTgt/>
                      </p:tgtEl>
                    </p:cond>
                  </p:endCondLst>
                </p:cTn>
                <p:tgtEl>
                  <p:spTgt spid="43"/>
                </p:tgtEl>
              </p:cMediaNode>
            </p:audio>
            <p:audio>
              <p:cMediaNode vol="80000">
                <p:cTn id="35" fill="hold" display="0">
                  <p:stCondLst>
                    <p:cond delay="indefinite"/>
                  </p:stCondLst>
                  <p:endCondLst>
                    <p:cond evt="onStopAudio" delay="0">
                      <p:tgtEl>
                        <p:sldTgt/>
                      </p:tgtEl>
                    </p:cond>
                  </p:endCondLst>
                </p:cTn>
                <p:tgtEl>
                  <p:spTgt spid="51"/>
                </p:tgtEl>
              </p:cMediaNode>
            </p:audio>
          </p:childTnLst>
        </p:cTn>
      </p:par>
    </p:tnLst>
    <p:bldLst>
      <p:bldP spid="4" grpId="0"/>
      <p:bldP spid="7"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CC8B8-7E40-8B26-7C19-16FB5436DAC9}"/>
              </a:ext>
            </a:extLst>
          </p:cNvPr>
          <p:cNvSpPr>
            <a:spLocks noGrp="1"/>
          </p:cNvSpPr>
          <p:nvPr>
            <p:ph type="title"/>
          </p:nvPr>
        </p:nvSpPr>
        <p:spPr/>
        <p:txBody>
          <a:bodyPr/>
          <a:lstStyle/>
          <a:p>
            <a:r>
              <a:rPr lang="en-US" dirty="0"/>
              <a:t>Gender-marked pronouns in German</a:t>
            </a:r>
          </a:p>
        </p:txBody>
      </p:sp>
      <p:pic>
        <p:nvPicPr>
          <p:cNvPr id="8" name="Picture 7">
            <a:extLst>
              <a:ext uri="{FF2B5EF4-FFF2-40B4-BE49-F238E27FC236}">
                <a16:creationId xmlns:a16="http://schemas.microsoft.com/office/drawing/2014/main" id="{3E3B972E-3B50-F61B-D495-1314C3C55EFF}"/>
              </a:ext>
            </a:extLst>
          </p:cNvPr>
          <p:cNvPicPr>
            <a:picLocks noChangeAspect="1"/>
          </p:cNvPicPr>
          <p:nvPr/>
        </p:nvPicPr>
        <p:blipFill>
          <a:blip r:embed="rId4"/>
          <a:stretch>
            <a:fillRect/>
          </a:stretch>
        </p:blipFill>
        <p:spPr>
          <a:xfrm>
            <a:off x="654953" y="1344279"/>
            <a:ext cx="7231747" cy="5361467"/>
          </a:xfrm>
          <a:prstGeom prst="rect">
            <a:avLst/>
          </a:prstGeom>
          <a:ln>
            <a:solidFill>
              <a:schemeClr val="tx1"/>
            </a:solidFill>
          </a:ln>
        </p:spPr>
      </p:pic>
      <p:pic>
        <p:nvPicPr>
          <p:cNvPr id="15" name="SieSchick">
            <a:hlinkClick r:id="" action="ppaction://media"/>
            <a:extLst>
              <a:ext uri="{FF2B5EF4-FFF2-40B4-BE49-F238E27FC236}">
                <a16:creationId xmlns:a16="http://schemas.microsoft.com/office/drawing/2014/main" id="{8413C319-29F4-36AA-87A5-6C9DA334BA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 y="1530756"/>
            <a:ext cx="640080" cy="640080"/>
          </a:xfrm>
          <a:prstGeom prst="rect">
            <a:avLst/>
          </a:prstGeom>
        </p:spPr>
      </p:pic>
      <p:sp>
        <p:nvSpPr>
          <p:cNvPr id="17" name="TextBox 16">
            <a:extLst>
              <a:ext uri="{FF2B5EF4-FFF2-40B4-BE49-F238E27FC236}">
                <a16:creationId xmlns:a16="http://schemas.microsoft.com/office/drawing/2014/main" id="{5FFF72F3-33EC-92C7-9605-CE801EDCBAB4}"/>
              </a:ext>
            </a:extLst>
          </p:cNvPr>
          <p:cNvSpPr txBox="1"/>
          <p:nvPr/>
        </p:nvSpPr>
        <p:spPr>
          <a:xfrm>
            <a:off x="8082643" y="2397723"/>
            <a:ext cx="3899525" cy="1200329"/>
          </a:xfrm>
          <a:prstGeom prst="rect">
            <a:avLst/>
          </a:prstGeom>
          <a:noFill/>
        </p:spPr>
        <p:txBody>
          <a:bodyPr wrap="square" rtlCol="0">
            <a:spAutoFit/>
          </a:bodyPr>
          <a:lstStyle/>
          <a:p>
            <a:r>
              <a:rPr lang="en-US" sz="3600" dirty="0"/>
              <a:t>Sie </a:t>
            </a:r>
            <a:r>
              <a:rPr lang="en-US" sz="3600" dirty="0" err="1"/>
              <a:t>ist</a:t>
            </a:r>
            <a:r>
              <a:rPr lang="en-US" sz="3600" dirty="0"/>
              <a:t> </a:t>
            </a:r>
            <a:r>
              <a:rPr lang="en-US" sz="3600" dirty="0" err="1"/>
              <a:t>schick</a:t>
            </a:r>
            <a:r>
              <a:rPr lang="en-US" sz="3600" dirty="0"/>
              <a:t>.</a:t>
            </a:r>
          </a:p>
          <a:p>
            <a:r>
              <a:rPr lang="en-US" sz="3600" dirty="0" err="1"/>
              <a:t>It</a:t>
            </a:r>
            <a:r>
              <a:rPr lang="en-US" sz="3600" baseline="-25000" dirty="0" err="1"/>
              <a:t>FEM</a:t>
            </a:r>
            <a:r>
              <a:rPr lang="en-US" sz="3600" dirty="0"/>
              <a:t> is fashionable.</a:t>
            </a:r>
          </a:p>
        </p:txBody>
      </p:sp>
      <p:sp>
        <p:nvSpPr>
          <p:cNvPr id="18" name="TextBox 17">
            <a:extLst>
              <a:ext uri="{FF2B5EF4-FFF2-40B4-BE49-F238E27FC236}">
                <a16:creationId xmlns:a16="http://schemas.microsoft.com/office/drawing/2014/main" id="{72C93E78-CFDE-4961-CBB5-E3A38A315330}"/>
              </a:ext>
            </a:extLst>
          </p:cNvPr>
          <p:cNvSpPr txBox="1"/>
          <p:nvPr/>
        </p:nvSpPr>
        <p:spPr>
          <a:xfrm>
            <a:off x="10145486" y="-16329"/>
            <a:ext cx="2036072" cy="381454"/>
          </a:xfrm>
          <a:prstGeom prst="rect">
            <a:avLst/>
          </a:prstGeom>
          <a:noFill/>
          <a:ln>
            <a:solidFill>
              <a:schemeClr val="tx1"/>
            </a:solidFill>
          </a:ln>
        </p:spPr>
        <p:txBody>
          <a:bodyPr wrap="square" rtlCol="0">
            <a:spAutoFit/>
          </a:bodyPr>
          <a:lstStyle/>
          <a:p>
            <a:r>
              <a:rPr lang="en-US" dirty="0"/>
              <a:t>From Henry (2022)</a:t>
            </a:r>
          </a:p>
        </p:txBody>
      </p:sp>
      <p:sp>
        <p:nvSpPr>
          <p:cNvPr id="3" name="Oval 2">
            <a:extLst>
              <a:ext uri="{FF2B5EF4-FFF2-40B4-BE49-F238E27FC236}">
                <a16:creationId xmlns:a16="http://schemas.microsoft.com/office/drawing/2014/main" id="{A0AFC9D1-5694-0C99-F2E0-B723FB8C8B0D}"/>
              </a:ext>
            </a:extLst>
          </p:cNvPr>
          <p:cNvSpPr/>
          <p:nvPr/>
        </p:nvSpPr>
        <p:spPr>
          <a:xfrm>
            <a:off x="111875" y="3429000"/>
            <a:ext cx="2402725" cy="2680855"/>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598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0"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5"/>
                </p:tgtEl>
              </p:cMediaNode>
            </p:audio>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Oval 1037">
            <a:extLst>
              <a:ext uri="{FF2B5EF4-FFF2-40B4-BE49-F238E27FC236}">
                <a16:creationId xmlns:a16="http://schemas.microsoft.com/office/drawing/2014/main" id="{1D5C4D72-C346-45E0-AA88-BABDC047A4E1}"/>
              </a:ext>
            </a:extLst>
          </p:cNvPr>
          <p:cNvSpPr/>
          <p:nvPr/>
        </p:nvSpPr>
        <p:spPr>
          <a:xfrm>
            <a:off x="4315701" y="1251201"/>
            <a:ext cx="3291840" cy="32918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6213" y="5376798"/>
            <a:ext cx="2130552" cy="1169208"/>
          </a:xfrm>
          <a:prstGeom prst="roundRect">
            <a:avLst/>
          </a:prstGeom>
          <a:solidFill>
            <a:schemeClr val="bg1">
              <a:lumMod val="85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Avenir Next LT Pro Light" panose="020B0304020202020204" pitchFamily="34" charset="0"/>
              </a:rPr>
              <a:t>INPUT</a:t>
            </a:r>
          </a:p>
        </p:txBody>
      </p:sp>
      <p:sp>
        <p:nvSpPr>
          <p:cNvPr id="1032" name="Title 1031">
            <a:extLst>
              <a:ext uri="{FF2B5EF4-FFF2-40B4-BE49-F238E27FC236}">
                <a16:creationId xmlns:a16="http://schemas.microsoft.com/office/drawing/2014/main" id="{45CAB35C-C446-4F7E-A670-89DBB38D2CB5}"/>
              </a:ext>
            </a:extLst>
          </p:cNvPr>
          <p:cNvSpPr>
            <a:spLocks noGrp="1"/>
          </p:cNvSpPr>
          <p:nvPr>
            <p:ph type="title"/>
          </p:nvPr>
        </p:nvSpPr>
        <p:spPr>
          <a:xfrm>
            <a:off x="838200" y="161925"/>
            <a:ext cx="10515600" cy="1325563"/>
          </a:xfrm>
        </p:spPr>
        <p:txBody>
          <a:bodyPr/>
          <a:lstStyle/>
          <a:p>
            <a:pPr algn="ctr"/>
            <a:r>
              <a:rPr lang="en-US" dirty="0"/>
              <a:t>A simple model of L2 Acquisition</a:t>
            </a:r>
          </a:p>
        </p:txBody>
      </p:sp>
      <p:sp>
        <p:nvSpPr>
          <p:cNvPr id="3" name="Slide Number Placeholder 2"/>
          <p:cNvSpPr>
            <a:spLocks noGrp="1"/>
          </p:cNvSpPr>
          <p:nvPr>
            <p:ph type="sldNum" sz="quarter" idx="12"/>
          </p:nvPr>
        </p:nvSpPr>
        <p:spPr>
          <a:xfrm>
            <a:off x="9150692" y="155326"/>
            <a:ext cx="2743200" cy="365125"/>
          </a:xfrm>
        </p:spPr>
        <p:txBody>
          <a:bodyPr/>
          <a:lstStyle/>
          <a:p>
            <a:fld id="{9ED1E927-BAFE-4490-8B4C-97DFD2BFDB5A}" type="slidenum">
              <a:rPr lang="en-US" smtClean="0"/>
              <a:t>2</a:t>
            </a:fld>
            <a:endParaRPr lang="en-US" dirty="0"/>
          </a:p>
        </p:txBody>
      </p:sp>
      <p:sp>
        <p:nvSpPr>
          <p:cNvPr id="19" name="TextBox 18">
            <a:extLst>
              <a:ext uri="{FF2B5EF4-FFF2-40B4-BE49-F238E27FC236}">
                <a16:creationId xmlns:a16="http://schemas.microsoft.com/office/drawing/2014/main" id="{4BD08D33-A734-447A-8449-FC8E3D7AF6B2}"/>
              </a:ext>
            </a:extLst>
          </p:cNvPr>
          <p:cNvSpPr txBox="1"/>
          <p:nvPr/>
        </p:nvSpPr>
        <p:spPr>
          <a:xfrm>
            <a:off x="9433175" y="5376798"/>
            <a:ext cx="2131516" cy="1169208"/>
          </a:xfrm>
          <a:prstGeom prst="roundRect">
            <a:avLst/>
          </a:prstGeom>
          <a:solidFill>
            <a:schemeClr val="bg1">
              <a:lumMod val="85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Avenir Next LT Pro Light" panose="020B0304020202020204" pitchFamily="34" charset="0"/>
              </a:rPr>
              <a:t>OUTPUT</a:t>
            </a:r>
          </a:p>
        </p:txBody>
      </p:sp>
      <p:sp>
        <p:nvSpPr>
          <p:cNvPr id="36" name="Arrow: Bent 35">
            <a:extLst>
              <a:ext uri="{FF2B5EF4-FFF2-40B4-BE49-F238E27FC236}">
                <a16:creationId xmlns:a16="http://schemas.microsoft.com/office/drawing/2014/main" id="{BABBBADA-DA8E-4838-BC61-599060DC7A08}"/>
              </a:ext>
            </a:extLst>
          </p:cNvPr>
          <p:cNvSpPr/>
          <p:nvPr/>
        </p:nvSpPr>
        <p:spPr>
          <a:xfrm rot="16914234">
            <a:off x="8292217" y="4831320"/>
            <a:ext cx="1601837" cy="818149"/>
          </a:xfrm>
          <a:prstGeom prst="bentArrow">
            <a:avLst>
              <a:gd name="adj1" fmla="val 23836"/>
              <a:gd name="adj2" fmla="val 24105"/>
              <a:gd name="adj3" fmla="val 25000"/>
              <a:gd name="adj4" fmla="val 44576"/>
            </a:avLst>
          </a:prstGeom>
          <a:solidFill>
            <a:schemeClr val="bg1">
              <a:lumMod val="8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27" name="Right Arrow 16">
            <a:extLst>
              <a:ext uri="{FF2B5EF4-FFF2-40B4-BE49-F238E27FC236}">
                <a16:creationId xmlns:a16="http://schemas.microsoft.com/office/drawing/2014/main" id="{0DF24726-0287-47B0-996F-47B86699B74C}"/>
              </a:ext>
            </a:extLst>
          </p:cNvPr>
          <p:cNvSpPr/>
          <p:nvPr/>
        </p:nvSpPr>
        <p:spPr>
          <a:xfrm rot="10800000">
            <a:off x="2570997" y="5837877"/>
            <a:ext cx="6827946" cy="365124"/>
          </a:xfrm>
          <a:prstGeom prst="rightArrow">
            <a:avLst/>
          </a:prstGeom>
          <a:solidFill>
            <a:schemeClr val="bg1">
              <a:lumMod val="85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Avenir Next LT Pro Light" panose="020B0304020202020204" pitchFamily="34" charset="0"/>
            </a:endParaRPr>
          </a:p>
        </p:txBody>
      </p:sp>
      <p:sp>
        <p:nvSpPr>
          <p:cNvPr id="17" name="Right Arrow 16"/>
          <p:cNvSpPr/>
          <p:nvPr/>
        </p:nvSpPr>
        <p:spPr>
          <a:xfrm rot="19605556">
            <a:off x="586371" y="3544818"/>
            <a:ext cx="3901704" cy="917979"/>
          </a:xfrm>
          <a:prstGeom prst="rightArrow">
            <a:avLst/>
          </a:prstGeom>
          <a:solidFill>
            <a:schemeClr val="bg1">
              <a:lumMod val="85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all" dirty="0">
                <a:solidFill>
                  <a:schemeClr val="tx1"/>
                </a:solidFill>
                <a:latin typeface="Avenir Next LT Pro Light" panose="020B0304020202020204" pitchFamily="34" charset="0"/>
              </a:rPr>
              <a:t>Input Processing</a:t>
            </a:r>
          </a:p>
        </p:txBody>
      </p:sp>
      <p:sp>
        <p:nvSpPr>
          <p:cNvPr id="14" name="Right Arrow 13"/>
          <p:cNvSpPr/>
          <p:nvPr/>
        </p:nvSpPr>
        <p:spPr>
          <a:xfrm rot="2003268">
            <a:off x="7469029" y="3610890"/>
            <a:ext cx="3859827" cy="917979"/>
          </a:xfrm>
          <a:prstGeom prst="rightArrow">
            <a:avLst/>
          </a:prstGeom>
          <a:solidFill>
            <a:schemeClr val="bg1">
              <a:lumMod val="85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cap="all" dirty="0">
                <a:solidFill>
                  <a:schemeClr val="tx1"/>
                </a:solidFill>
                <a:latin typeface="Avenir Next LT Pro Light" panose="020B0304020202020204" pitchFamily="34" charset="0"/>
              </a:rPr>
              <a:t>Production Interface</a:t>
            </a:r>
          </a:p>
        </p:txBody>
      </p:sp>
      <p:pic>
        <p:nvPicPr>
          <p:cNvPr id="1037" name="Picture 1036" descr="A picture containing clock&#10;&#10;Description automatically generated">
            <a:extLst>
              <a:ext uri="{FF2B5EF4-FFF2-40B4-BE49-F238E27FC236}">
                <a16:creationId xmlns:a16="http://schemas.microsoft.com/office/drawing/2014/main" id="{5245FA88-3A0C-42A5-9E06-0F466EE418F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55" b="97156" l="9961" r="89990">
                        <a14:foregroundMark x1="18115" y1="97156" x2="22510" y2="55165"/>
                        <a14:foregroundMark x1="22510" y1="55165" x2="21680" y2="47979"/>
                        <a14:foregroundMark x1="21680" y1="47979" x2="16943" y2="39596"/>
                        <a14:foregroundMark x1="16943" y1="39596" x2="11133" y2="34955"/>
                        <a14:foregroundMark x1="11133" y1="34955" x2="11475" y2="27320"/>
                        <a14:foregroundMark x1="11475" y1="27320" x2="22998" y2="25524"/>
                        <a14:foregroundMark x1="22998" y1="25524" x2="27197" y2="29117"/>
                        <a14:foregroundMark x1="27197" y1="29117" x2="34961" y2="42515"/>
                        <a14:foregroundMark x1="34961" y1="42515" x2="35938" y2="52246"/>
                        <a14:foregroundMark x1="35938" y1="52246" x2="39111" y2="57934"/>
                        <a14:foregroundMark x1="39111" y1="57934" x2="36719" y2="64746"/>
                        <a14:foregroundMark x1="36719" y1="64746" x2="31934" y2="67440"/>
                        <a14:foregroundMark x1="31934" y1="67440" x2="28174" y2="75225"/>
                        <a14:foregroundMark x1="28174" y1="75225" x2="28174" y2="75749"/>
                        <a14:foregroundMark x1="14111" y1="48877" x2="17578" y2="22305"/>
                        <a14:foregroundMark x1="17578" y1="22305" x2="25879" y2="39371"/>
                        <a14:foregroundMark x1="25879" y1="39371" x2="27295" y2="46707"/>
                        <a14:foregroundMark x1="27295" y1="46707" x2="26953" y2="49551"/>
                        <a14:backgroundMark x1="76904" y1="85479" x2="65234" y2="52919"/>
                        <a14:backgroundMark x1="65234" y1="52919" x2="64697" y2="34506"/>
                        <a14:backgroundMark x1="64697" y1="34506" x2="68359" y2="28668"/>
                        <a14:backgroundMark x1="68359" y1="28668" x2="74365" y2="27919"/>
                        <a14:backgroundMark x1="74365" y1="27919" x2="81348" y2="30240"/>
                        <a14:backgroundMark x1="81348" y1="30240" x2="85889" y2="40120"/>
                        <a14:backgroundMark x1="85889" y1="40120" x2="86377" y2="47305"/>
                        <a14:backgroundMark x1="86377" y1="47305" x2="74316" y2="81662"/>
                      </a14:backgroundRemoval>
                    </a14:imgEffect>
                  </a14:imgLayer>
                </a14:imgProps>
              </a:ext>
              <a:ext uri="{28A0092B-C50C-407E-A947-70E740481C1C}">
                <a14:useLocalDpi xmlns:a14="http://schemas.microsoft.com/office/drawing/2010/main" val="0"/>
              </a:ext>
            </a:extLst>
          </a:blip>
          <a:srcRect t="10794" r="52425"/>
          <a:stretch/>
        </p:blipFill>
        <p:spPr>
          <a:xfrm flipH="1">
            <a:off x="4785225" y="1398834"/>
            <a:ext cx="2382916" cy="2914776"/>
          </a:xfrm>
          <a:prstGeom prst="rect">
            <a:avLst/>
          </a:prstGeom>
        </p:spPr>
      </p:pic>
      <p:sp>
        <p:nvSpPr>
          <p:cNvPr id="20" name="TextBox 19">
            <a:extLst>
              <a:ext uri="{FF2B5EF4-FFF2-40B4-BE49-F238E27FC236}">
                <a16:creationId xmlns:a16="http://schemas.microsoft.com/office/drawing/2014/main" id="{BBFC44DB-E4BF-49C9-B549-410D63664186}"/>
              </a:ext>
            </a:extLst>
          </p:cNvPr>
          <p:cNvSpPr txBox="1"/>
          <p:nvPr/>
        </p:nvSpPr>
        <p:spPr>
          <a:xfrm>
            <a:off x="4971808" y="3729006"/>
            <a:ext cx="1979626" cy="1169208"/>
          </a:xfrm>
          <a:prstGeom prst="roundRect">
            <a:avLst/>
          </a:prstGeom>
          <a:solidFill>
            <a:schemeClr val="bg1">
              <a:lumMod val="85000"/>
            </a:schemeClr>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b="1" dirty="0">
                <a:solidFill>
                  <a:schemeClr val="tx1"/>
                </a:solidFill>
                <a:latin typeface="Avenir Next LT Pro Light" panose="020B0304020202020204" pitchFamily="34" charset="0"/>
              </a:rPr>
              <a:t>DEVELOPING SYSTEM</a:t>
            </a:r>
            <a:endParaRPr lang="en-US" sz="2400" b="1" dirty="0">
              <a:solidFill>
                <a:schemeClr val="tx1"/>
              </a:solidFill>
              <a:latin typeface="Avenir Next LT Pro Light" panose="020B0304020202020204" pitchFamily="34" charset="0"/>
            </a:endParaRPr>
          </a:p>
        </p:txBody>
      </p:sp>
    </p:spTree>
    <p:extLst>
      <p:ext uri="{BB962C8B-B14F-4D97-AF65-F5344CB8AC3E}">
        <p14:creationId xmlns:p14="http://schemas.microsoft.com/office/powerpoint/2010/main" val="42135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3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037"/>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42" presetClass="path" presetSubtype="0" accel="50000" decel="50000" fill="hold" grpId="0" nodeType="withEffect">
                                  <p:stCondLst>
                                    <p:cond delay="0"/>
                                  </p:stCondLst>
                                  <p:childTnLst>
                                    <p:animMotion origin="layout" path="M -2.91667E-6 3.7037E-6 L 0.27006 -0.09561 " pathEditMode="relative" rAng="0" ptsTypes="AA">
                                      <p:cBhvr>
                                        <p:cTn id="22" dur="2000" fill="hold"/>
                                        <p:tgtEl>
                                          <p:spTgt spid="17"/>
                                        </p:tgtEl>
                                        <p:attrNameLst>
                                          <p:attrName>ppt_x</p:attrName>
                                          <p:attrName>ppt_y</p:attrName>
                                        </p:attrNameLst>
                                      </p:cBhvr>
                                      <p:rCtr x="13503" y="-4792"/>
                                    </p:animMotion>
                                  </p:childTnLst>
                                </p:cTn>
                              </p:par>
                              <p:par>
                                <p:cTn id="23" presetID="8" presetClass="emph" presetSubtype="0" fill="hold" grpId="1" nodeType="withEffect">
                                  <p:stCondLst>
                                    <p:cond delay="0"/>
                                  </p:stCondLst>
                                  <p:childTnLst>
                                    <p:animRot by="1980000">
                                      <p:cBhvr>
                                        <p:cTn id="24" dur="2000" fill="hold"/>
                                        <p:tgtEl>
                                          <p:spTgt spid="17"/>
                                        </p:tgtEl>
                                        <p:attrNameLst>
                                          <p:attrName>r</p:attrName>
                                        </p:attrNameLst>
                                      </p:cBhvr>
                                    </p:animRot>
                                  </p:childTnLst>
                                </p:cTn>
                              </p:par>
                              <p:par>
                                <p:cTn id="25" presetID="6" presetClass="emph" presetSubtype="0" fill="hold" grpId="2" nodeType="withEffect">
                                  <p:stCondLst>
                                    <p:cond delay="0"/>
                                  </p:stCondLst>
                                  <p:childTnLst>
                                    <p:animScale>
                                      <p:cBhvr>
                                        <p:cTn id="26"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 grpId="0" animBg="1"/>
      <p:bldP spid="4" grpId="0" animBg="1"/>
      <p:bldP spid="19" grpId="0" animBg="1"/>
      <p:bldP spid="36" grpId="0" animBg="1"/>
      <p:bldP spid="27" grpId="0" animBg="1"/>
      <p:bldP spid="17" grpId="0" animBg="1"/>
      <p:bldP spid="17" grpId="1" animBg="1"/>
      <p:bldP spid="17" grpId="2" animBg="1"/>
      <p:bldP spid="14"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BA15-82DA-5883-BBF3-6A909265EC5E}"/>
              </a:ext>
            </a:extLst>
          </p:cNvPr>
          <p:cNvSpPr>
            <a:spLocks noGrp="1"/>
          </p:cNvSpPr>
          <p:nvPr>
            <p:ph type="title"/>
          </p:nvPr>
        </p:nvSpPr>
        <p:spPr/>
        <p:txBody>
          <a:bodyPr/>
          <a:lstStyle/>
          <a:p>
            <a:r>
              <a:rPr lang="en-US" dirty="0"/>
              <a:t>Where does PI fit in a communicative classroom?</a:t>
            </a:r>
          </a:p>
        </p:txBody>
      </p:sp>
    </p:spTree>
    <p:extLst>
      <p:ext uri="{BB962C8B-B14F-4D97-AF65-F5344CB8AC3E}">
        <p14:creationId xmlns:p14="http://schemas.microsoft.com/office/powerpoint/2010/main" val="4202702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5F67-4F8F-76F1-342C-BFD14BB77C73}"/>
              </a:ext>
            </a:extLst>
          </p:cNvPr>
          <p:cNvSpPr>
            <a:spLocks noGrp="1"/>
          </p:cNvSpPr>
          <p:nvPr>
            <p:ph type="title"/>
          </p:nvPr>
        </p:nvSpPr>
        <p:spPr>
          <a:xfrm>
            <a:off x="838199" y="365125"/>
            <a:ext cx="10639425" cy="1325563"/>
          </a:xfrm>
        </p:spPr>
        <p:txBody>
          <a:bodyPr/>
          <a:lstStyle/>
          <a:p>
            <a:r>
              <a:rPr lang="en-US" dirty="0"/>
              <a:t>Long’s methodological principles (2009)</a:t>
            </a:r>
          </a:p>
        </p:txBody>
      </p:sp>
      <p:sp>
        <p:nvSpPr>
          <p:cNvPr id="3" name="Content Placeholder 2">
            <a:extLst>
              <a:ext uri="{FF2B5EF4-FFF2-40B4-BE49-F238E27FC236}">
                <a16:creationId xmlns:a16="http://schemas.microsoft.com/office/drawing/2014/main" id="{220C2E93-7AA1-B7BD-0891-71445E01AF17}"/>
              </a:ext>
            </a:extLst>
          </p:cNvPr>
          <p:cNvSpPr>
            <a:spLocks noGrp="1"/>
          </p:cNvSpPr>
          <p:nvPr>
            <p:ph idx="1"/>
          </p:nvPr>
        </p:nvSpPr>
        <p:spPr/>
        <p:txBody>
          <a:bodyPr>
            <a:normAutofit fontScale="92500" lnSpcReduction="20000"/>
          </a:bodyPr>
          <a:lstStyle/>
          <a:p>
            <a:pPr marL="0" marR="0" indent="0">
              <a:lnSpc>
                <a:spcPct val="115000"/>
              </a:lnSpc>
              <a:spcBef>
                <a:spcPts val="0"/>
              </a:spcBef>
              <a:spcAft>
                <a:spcPts val="600"/>
              </a:spcAft>
              <a:buNone/>
              <a:tabLst>
                <a:tab pos="1688465" algn="l"/>
              </a:tabLst>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Input	 </a:t>
            </a:r>
          </a:p>
          <a:p>
            <a:pPr marL="342900" marR="0" lvl="0" indent="-342900">
              <a:lnSpc>
                <a:spcPct val="115000"/>
              </a:lnSpc>
              <a:spcBef>
                <a:spcPts val="0"/>
              </a:spcBef>
              <a:spcAft>
                <a:spcPts val="600"/>
              </a:spcAft>
              <a:buFont typeface="+mj-lt"/>
              <a:buAutoNum type="arabicPeriod"/>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Use task, not text, as the unit of analysis.</a:t>
            </a:r>
          </a:p>
          <a:p>
            <a:pPr marL="342900" marR="0" lvl="0" indent="-342900">
              <a:lnSpc>
                <a:spcPct val="115000"/>
              </a:lnSpc>
              <a:spcBef>
                <a:spcPts val="0"/>
              </a:spcBef>
              <a:spcAft>
                <a:spcPts val="600"/>
              </a:spcAft>
              <a:buFont typeface="+mj-lt"/>
              <a:buAutoNum type="arabicPeriod"/>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Promote learning by doing.</a:t>
            </a:r>
          </a:p>
          <a:p>
            <a:pPr marL="342900" marR="0" lvl="0" indent="-342900">
              <a:lnSpc>
                <a:spcPct val="115000"/>
              </a:lnSpc>
              <a:spcBef>
                <a:spcPts val="0"/>
              </a:spcBef>
              <a:spcAft>
                <a:spcPts val="600"/>
              </a:spcAft>
              <a:buFont typeface="+mj-lt"/>
              <a:buAutoNum type="arabicPeriod"/>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Elaborate input (do not simplify; do not rely solely on “authentic” texts).</a:t>
            </a:r>
          </a:p>
          <a:p>
            <a:pPr marL="342900" marR="0" lvl="0" indent="-342900">
              <a:lnSpc>
                <a:spcPct val="115000"/>
              </a:lnSpc>
              <a:spcBef>
                <a:spcPts val="0"/>
              </a:spcBef>
              <a:spcAft>
                <a:spcPts val="600"/>
              </a:spcAft>
              <a:buFont typeface="+mj-lt"/>
              <a:buAutoNum type="arabicPeriod"/>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 rich (not impoverished) input.</a:t>
            </a:r>
          </a:p>
          <a:p>
            <a:pPr marL="0" marR="0" indent="0">
              <a:lnSpc>
                <a:spcPct val="115000"/>
              </a:lnSpc>
              <a:spcBef>
                <a:spcPts val="0"/>
              </a:spcBef>
              <a:spcAft>
                <a:spcPts val="600"/>
              </a:spcAft>
              <a:buNone/>
              <a:tabLst>
                <a:tab pos="1688465" algn="l"/>
              </a:tabLst>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Learning processes	</a:t>
            </a:r>
          </a:p>
          <a:p>
            <a:pPr marL="342900" marR="0" lvl="0" indent="-342900">
              <a:lnSpc>
                <a:spcPct val="115000"/>
              </a:lnSpc>
              <a:spcBef>
                <a:spcPts val="0"/>
              </a:spcBef>
              <a:spcAft>
                <a:spcPts val="600"/>
              </a:spcAft>
              <a:buFont typeface="+mj-lt"/>
              <a:buAutoNum type="arabicPeriod" startAt="5"/>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Encourage inductive (“chunk”) learning.</a:t>
            </a:r>
          </a:p>
          <a:p>
            <a:pPr marL="342900" marR="0" lvl="0" indent="-342900">
              <a:lnSpc>
                <a:spcPct val="115000"/>
              </a:lnSpc>
              <a:spcBef>
                <a:spcPts val="0"/>
              </a:spcBef>
              <a:spcAft>
                <a:spcPts val="600"/>
              </a:spcAft>
              <a:buFont typeface="+mj-lt"/>
              <a:buAutoNum type="arabicPeriod" startAt="5"/>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Focus on form.</a:t>
            </a:r>
          </a:p>
          <a:p>
            <a:pPr marL="342900" marR="0" lvl="0" indent="-342900">
              <a:lnSpc>
                <a:spcPct val="115000"/>
              </a:lnSpc>
              <a:spcBef>
                <a:spcPts val="0"/>
              </a:spcBef>
              <a:spcAft>
                <a:spcPts val="600"/>
              </a:spcAft>
              <a:buFont typeface="+mj-lt"/>
              <a:buAutoNum type="arabicPeriod" startAt="5"/>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 negative feedback.</a:t>
            </a:r>
          </a:p>
          <a:p>
            <a:pPr marL="342900" marR="0" lvl="0" indent="-342900">
              <a:lnSpc>
                <a:spcPct val="115000"/>
              </a:lnSpc>
              <a:spcBef>
                <a:spcPts val="0"/>
              </a:spcBef>
              <a:spcAft>
                <a:spcPts val="600"/>
              </a:spcAft>
              <a:buFont typeface="+mj-lt"/>
              <a:buAutoNum type="arabicPeriod" startAt="5"/>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Respect “learner syllabuses”/ developmental processes.</a:t>
            </a:r>
          </a:p>
          <a:p>
            <a:pPr marL="342900" marR="0" lvl="0" indent="-342900">
              <a:lnSpc>
                <a:spcPct val="115000"/>
              </a:lnSpc>
              <a:spcBef>
                <a:spcPts val="0"/>
              </a:spcBef>
              <a:spcAft>
                <a:spcPts val="600"/>
              </a:spcAft>
              <a:buFont typeface="+mj-lt"/>
              <a:buAutoNum type="arabicPeriod" startAt="5"/>
              <a:tabLst>
                <a:tab pos="173418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Promote cooperative/ collaborative learning.</a:t>
            </a:r>
          </a:p>
          <a:p>
            <a:pPr marL="0" marR="0" indent="0">
              <a:lnSpc>
                <a:spcPct val="115000"/>
              </a:lnSpc>
              <a:spcBef>
                <a:spcPts val="0"/>
              </a:spcBef>
              <a:spcAft>
                <a:spcPts val="600"/>
              </a:spcAft>
              <a:buNone/>
              <a:tabLst>
                <a:tab pos="1734185" algn="l"/>
              </a:tabLst>
            </a:pPr>
            <a:r>
              <a:rPr lang="en-US" sz="1800" b="1" u="sng" dirty="0">
                <a:effectLst/>
                <a:latin typeface="Calibri" panose="020F0502020204030204" pitchFamily="34" charset="0"/>
                <a:ea typeface="Times New Roman" panose="02020603050405020304" pitchFamily="18" charset="0"/>
                <a:cs typeface="Times New Roman" panose="02020603050405020304" pitchFamily="18" charset="0"/>
              </a:rPr>
              <a:t>Learners	</a:t>
            </a:r>
          </a:p>
          <a:p>
            <a:pPr marL="342900" marR="0" lvl="0" indent="-342900">
              <a:lnSpc>
                <a:spcPct val="115000"/>
              </a:lnSpc>
              <a:spcBef>
                <a:spcPts val="0"/>
              </a:spcBef>
              <a:spcAft>
                <a:spcPts val="600"/>
              </a:spcAft>
              <a:buFont typeface="+mj-lt"/>
              <a:buAutoNum type="arabicPeriod" startAt="10"/>
              <a:tabLst>
                <a:tab pos="1688465"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Individualize instruction (psycholinguistically, and according to communicative needs).</a:t>
            </a:r>
          </a:p>
          <a:p>
            <a:endParaRPr lang="en-US" dirty="0"/>
          </a:p>
        </p:txBody>
      </p:sp>
      <p:cxnSp>
        <p:nvCxnSpPr>
          <p:cNvPr id="7" name="Straight Arrow Connector 6">
            <a:extLst>
              <a:ext uri="{FF2B5EF4-FFF2-40B4-BE49-F238E27FC236}">
                <a16:creationId xmlns:a16="http://schemas.microsoft.com/office/drawing/2014/main" id="{875B159E-EA01-CBE5-5DAB-8E546FE90AF5}"/>
              </a:ext>
            </a:extLst>
          </p:cNvPr>
          <p:cNvCxnSpPr>
            <a:cxnSpLocks/>
          </p:cNvCxnSpPr>
          <p:nvPr/>
        </p:nvCxnSpPr>
        <p:spPr>
          <a:xfrm flipH="1">
            <a:off x="2724150" y="4229100"/>
            <a:ext cx="554355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D391E5-DC2B-1A54-10EE-5D493B0C92FE}"/>
              </a:ext>
            </a:extLst>
          </p:cNvPr>
          <p:cNvSpPr/>
          <p:nvPr/>
        </p:nvSpPr>
        <p:spPr>
          <a:xfrm>
            <a:off x="8267700" y="3638550"/>
            <a:ext cx="2914650" cy="121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Focus on Form – NOT </a:t>
            </a:r>
            <a:r>
              <a:rPr lang="en-US" sz="3200" dirty="0" err="1"/>
              <a:t>FormS</a:t>
            </a:r>
            <a:endParaRPr lang="en-US" sz="3200" dirty="0"/>
          </a:p>
        </p:txBody>
      </p:sp>
    </p:spTree>
    <p:extLst>
      <p:ext uri="{BB962C8B-B14F-4D97-AF65-F5344CB8AC3E}">
        <p14:creationId xmlns:p14="http://schemas.microsoft.com/office/powerpoint/2010/main" val="218213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A44B-5AB1-49EC-8FDB-4BF1ECFC53FD}"/>
              </a:ext>
            </a:extLst>
          </p:cNvPr>
          <p:cNvSpPr>
            <a:spLocks noGrp="1"/>
          </p:cNvSpPr>
          <p:nvPr>
            <p:ph type="title"/>
          </p:nvPr>
        </p:nvSpPr>
        <p:spPr/>
        <p:txBody>
          <a:bodyPr>
            <a:normAutofit/>
          </a:bodyPr>
          <a:lstStyle/>
          <a:p>
            <a:r>
              <a:rPr lang="en-US" dirty="0">
                <a:latin typeface="+mn-lt"/>
              </a:rPr>
              <a:t>Swan (1998): Seven bad reasons for teaching grammar – and two good ones</a:t>
            </a:r>
            <a:endParaRPr lang="en-US" dirty="0"/>
          </a:p>
        </p:txBody>
      </p:sp>
      <p:sp>
        <p:nvSpPr>
          <p:cNvPr id="5" name="Text Placeholder 4">
            <a:extLst>
              <a:ext uri="{FF2B5EF4-FFF2-40B4-BE49-F238E27FC236}">
                <a16:creationId xmlns:a16="http://schemas.microsoft.com/office/drawing/2014/main" id="{01F1A65D-06B8-E9E8-A167-049669D001CE}"/>
              </a:ext>
            </a:extLst>
          </p:cNvPr>
          <p:cNvSpPr>
            <a:spLocks noGrp="1"/>
          </p:cNvSpPr>
          <p:nvPr>
            <p:ph type="body" idx="1"/>
          </p:nvPr>
        </p:nvSpPr>
        <p:spPr/>
        <p:txBody>
          <a:bodyPr/>
          <a:lstStyle/>
          <a:p>
            <a:r>
              <a:rPr lang="en-US" dirty="0"/>
              <a:t>“Bad Reasons”</a:t>
            </a:r>
          </a:p>
        </p:txBody>
      </p:sp>
      <p:sp>
        <p:nvSpPr>
          <p:cNvPr id="3" name="Content Placeholder 2">
            <a:extLst>
              <a:ext uri="{FF2B5EF4-FFF2-40B4-BE49-F238E27FC236}">
                <a16:creationId xmlns:a16="http://schemas.microsoft.com/office/drawing/2014/main" id="{A4559527-E839-43F3-8DB9-CC699C20A0FF}"/>
              </a:ext>
            </a:extLst>
          </p:cNvPr>
          <p:cNvSpPr>
            <a:spLocks noGrp="1"/>
          </p:cNvSpPr>
          <p:nvPr>
            <p:ph sz="half" idx="2"/>
          </p:nvPr>
        </p:nvSpPr>
        <p:spPr>
          <a:ln>
            <a:noFill/>
          </a:ln>
        </p:spPr>
        <p:txBody>
          <a:bodyPr>
            <a:normAutofit lnSpcReduction="10000"/>
          </a:bodyPr>
          <a:lstStyle/>
          <a:p>
            <a:pPr marL="514350" indent="-514350">
              <a:buFont typeface="+mj-lt"/>
              <a:buAutoNum type="arabicPeriod"/>
            </a:pPr>
            <a:r>
              <a:rPr lang="en-US" dirty="0"/>
              <a:t>Because it’s there</a:t>
            </a:r>
          </a:p>
          <a:p>
            <a:pPr marL="514350" indent="-514350">
              <a:buFont typeface="+mj-lt"/>
              <a:buAutoNum type="arabicPeriod"/>
            </a:pPr>
            <a:r>
              <a:rPr lang="en-US" dirty="0"/>
              <a:t>It’s tidy</a:t>
            </a:r>
          </a:p>
          <a:p>
            <a:pPr marL="514350" indent="-514350">
              <a:buFont typeface="+mj-lt"/>
              <a:buAutoNum type="arabicPeriod"/>
            </a:pPr>
            <a:r>
              <a:rPr lang="en-US" dirty="0"/>
              <a:t>It’s testable</a:t>
            </a:r>
          </a:p>
          <a:p>
            <a:pPr marL="514350" indent="-514350">
              <a:buFont typeface="+mj-lt"/>
              <a:buAutoNum type="arabicPeriod"/>
            </a:pPr>
            <a:r>
              <a:rPr lang="en-US" dirty="0"/>
              <a:t>Grammar as a security blanket</a:t>
            </a:r>
          </a:p>
          <a:p>
            <a:pPr marL="514350" indent="-514350">
              <a:buFont typeface="+mj-lt"/>
              <a:buAutoNum type="arabicPeriod"/>
            </a:pPr>
            <a:r>
              <a:rPr lang="en-US" dirty="0"/>
              <a:t>It formed my character</a:t>
            </a:r>
          </a:p>
          <a:p>
            <a:pPr marL="514350" indent="-514350">
              <a:buFont typeface="+mj-lt"/>
              <a:buAutoNum type="arabicPeriod"/>
            </a:pPr>
            <a:r>
              <a:rPr lang="en-US" dirty="0"/>
              <a:t>You have to teach the whole system</a:t>
            </a:r>
          </a:p>
          <a:p>
            <a:pPr marL="514350" indent="-514350">
              <a:buFont typeface="+mj-lt"/>
              <a:buAutoNum type="arabicPeriod"/>
            </a:pPr>
            <a:r>
              <a:rPr lang="en-US" dirty="0"/>
              <a:t>Power</a:t>
            </a:r>
          </a:p>
        </p:txBody>
      </p:sp>
      <p:sp>
        <p:nvSpPr>
          <p:cNvPr id="6" name="Text Placeholder 5">
            <a:extLst>
              <a:ext uri="{FF2B5EF4-FFF2-40B4-BE49-F238E27FC236}">
                <a16:creationId xmlns:a16="http://schemas.microsoft.com/office/drawing/2014/main" id="{AB8B01A1-7577-77A9-FFE1-925A569B14D5}"/>
              </a:ext>
            </a:extLst>
          </p:cNvPr>
          <p:cNvSpPr>
            <a:spLocks noGrp="1"/>
          </p:cNvSpPr>
          <p:nvPr>
            <p:ph type="body" sz="quarter" idx="3"/>
          </p:nvPr>
        </p:nvSpPr>
        <p:spPr/>
        <p:txBody>
          <a:bodyPr/>
          <a:lstStyle/>
          <a:p>
            <a:r>
              <a:rPr lang="en-US" dirty="0"/>
              <a:t>“Good Reasons”</a:t>
            </a:r>
          </a:p>
        </p:txBody>
      </p:sp>
      <p:sp>
        <p:nvSpPr>
          <p:cNvPr id="7" name="Content Placeholder 6">
            <a:extLst>
              <a:ext uri="{FF2B5EF4-FFF2-40B4-BE49-F238E27FC236}">
                <a16:creationId xmlns:a16="http://schemas.microsoft.com/office/drawing/2014/main" id="{86A72054-8E29-03BF-E4F5-FA12EC94FC34}"/>
              </a:ext>
            </a:extLst>
          </p:cNvPr>
          <p:cNvSpPr>
            <a:spLocks noGrp="1"/>
          </p:cNvSpPr>
          <p:nvPr>
            <p:ph sz="quarter" idx="4"/>
          </p:nvPr>
        </p:nvSpPr>
        <p:spPr/>
        <p:txBody>
          <a:bodyPr>
            <a:normAutofit lnSpcReduction="10000"/>
          </a:bodyPr>
          <a:lstStyle/>
          <a:p>
            <a:pPr marL="514350" indent="-514350">
              <a:buFont typeface="+mj-lt"/>
              <a:buAutoNum type="arabicPeriod"/>
            </a:pPr>
            <a:r>
              <a:rPr lang="en-US" dirty="0"/>
              <a:t>Comprehensibility</a:t>
            </a:r>
          </a:p>
          <a:p>
            <a:pPr marL="514350" indent="-514350">
              <a:buFont typeface="+mj-lt"/>
              <a:buAutoNum type="arabicPeriod"/>
            </a:pPr>
            <a:r>
              <a:rPr lang="en-US" dirty="0" err="1"/>
              <a:t>Acceptibility</a:t>
            </a:r>
            <a:endParaRPr lang="en-US" dirty="0"/>
          </a:p>
          <a:p>
            <a:endParaRPr lang="en-US" dirty="0"/>
          </a:p>
        </p:txBody>
      </p:sp>
      <p:cxnSp>
        <p:nvCxnSpPr>
          <p:cNvPr id="10" name="Straight Arrow Connector 9">
            <a:extLst>
              <a:ext uri="{FF2B5EF4-FFF2-40B4-BE49-F238E27FC236}">
                <a16:creationId xmlns:a16="http://schemas.microsoft.com/office/drawing/2014/main" id="{D88E63B1-351C-BD69-0315-18B83F03B852}"/>
              </a:ext>
            </a:extLst>
          </p:cNvPr>
          <p:cNvCxnSpPr>
            <a:cxnSpLocks/>
          </p:cNvCxnSpPr>
          <p:nvPr/>
        </p:nvCxnSpPr>
        <p:spPr>
          <a:xfrm flipV="1">
            <a:off x="9010650" y="2971800"/>
            <a:ext cx="0" cy="22050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2AC39FA-4D9B-CC60-756B-F679B3013368}"/>
              </a:ext>
            </a:extLst>
          </p:cNvPr>
          <p:cNvSpPr/>
          <p:nvPr/>
        </p:nvSpPr>
        <p:spPr>
          <a:xfrm>
            <a:off x="7553325" y="4772032"/>
            <a:ext cx="2914650" cy="1219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Processing Instruction</a:t>
            </a:r>
          </a:p>
        </p:txBody>
      </p:sp>
    </p:spTree>
    <p:extLst>
      <p:ext uri="{BB962C8B-B14F-4D97-AF65-F5344CB8AC3E}">
        <p14:creationId xmlns:p14="http://schemas.microsoft.com/office/powerpoint/2010/main" val="110337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2AF82-5F40-4791-A6B2-79F59D091CB7}"/>
              </a:ext>
            </a:extLst>
          </p:cNvPr>
          <p:cNvSpPr>
            <a:spLocks noGrp="1"/>
          </p:cNvSpPr>
          <p:nvPr>
            <p:ph type="title"/>
          </p:nvPr>
        </p:nvSpPr>
        <p:spPr/>
        <p:txBody>
          <a:bodyPr/>
          <a:lstStyle/>
          <a:p>
            <a:r>
              <a:rPr lang="en-US" dirty="0"/>
              <a:t>To Conclude: some general thoughts</a:t>
            </a:r>
          </a:p>
        </p:txBody>
      </p:sp>
      <p:sp>
        <p:nvSpPr>
          <p:cNvPr id="3" name="Content Placeholder 2">
            <a:extLst>
              <a:ext uri="{FF2B5EF4-FFF2-40B4-BE49-F238E27FC236}">
                <a16:creationId xmlns:a16="http://schemas.microsoft.com/office/drawing/2014/main" id="{715A9325-67C2-47D0-ACF4-88081D13D167}"/>
              </a:ext>
            </a:extLst>
          </p:cNvPr>
          <p:cNvSpPr>
            <a:spLocks noGrp="1"/>
          </p:cNvSpPr>
          <p:nvPr>
            <p:ph idx="1"/>
          </p:nvPr>
        </p:nvSpPr>
        <p:spPr/>
        <p:txBody>
          <a:bodyPr>
            <a:normAutofit lnSpcReduction="10000"/>
          </a:bodyPr>
          <a:lstStyle/>
          <a:p>
            <a:r>
              <a:rPr lang="en-US" dirty="0"/>
              <a:t>Most narrowly: Insights from psycholinguistic research can lead to some types of instruction that help learners acquire linguistic structures and change how they interact with input.</a:t>
            </a:r>
          </a:p>
          <a:p>
            <a:pPr lvl="1"/>
            <a:endParaRPr lang="en-US" dirty="0"/>
          </a:p>
          <a:p>
            <a:r>
              <a:rPr lang="en-US" dirty="0"/>
              <a:t>Zooming Out: Communication is not </a:t>
            </a:r>
            <a:r>
              <a:rPr lang="en-US" b="1" i="1" dirty="0"/>
              <a:t>all </a:t>
            </a:r>
            <a:r>
              <a:rPr lang="en-US" dirty="0"/>
              <a:t>about speaking.</a:t>
            </a:r>
          </a:p>
          <a:p>
            <a:pPr lvl="1"/>
            <a:r>
              <a:rPr lang="en-US" dirty="0"/>
              <a:t>It’s about interpreting language for meaning, too.</a:t>
            </a:r>
          </a:p>
          <a:p>
            <a:pPr lvl="1"/>
            <a:endParaRPr lang="en-US" dirty="0"/>
          </a:p>
          <a:p>
            <a:r>
              <a:rPr lang="en-US" dirty="0"/>
              <a:t>Most broadly: Classroom instruction must be concerned with how learners engage and interact with the tasks they are given.</a:t>
            </a:r>
          </a:p>
          <a:p>
            <a:pPr lvl="1"/>
            <a:r>
              <a:rPr lang="en-US" dirty="0"/>
              <a:t>The question we have to ask ourselves is: is this task or activity promoting the type of engagement we want out of our students?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D4DFDDE4-E002-4D49-8064-F310D688EB7A}"/>
              </a:ext>
            </a:extLst>
          </p:cNvPr>
          <p:cNvSpPr>
            <a:spLocks noGrp="1"/>
          </p:cNvSpPr>
          <p:nvPr>
            <p:ph type="sldNum" sz="quarter" idx="12"/>
          </p:nvPr>
        </p:nvSpPr>
        <p:spPr/>
        <p:txBody>
          <a:bodyPr/>
          <a:lstStyle/>
          <a:p>
            <a:fld id="{86BC1CD2-DD97-4F17-B920-A686F9EA28CA}" type="slidenum">
              <a:rPr lang="en-US" smtClean="0"/>
              <a:pPr/>
              <a:t>23</a:t>
            </a:fld>
            <a:endParaRPr lang="en-US"/>
          </a:p>
        </p:txBody>
      </p:sp>
    </p:spTree>
    <p:extLst>
      <p:ext uri="{BB962C8B-B14F-4D97-AF65-F5344CB8AC3E}">
        <p14:creationId xmlns:p14="http://schemas.microsoft.com/office/powerpoint/2010/main" val="4170866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36CD-05AC-CF55-E19A-D9454255333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D19779D-5957-1CC9-432F-6DBB8E09743F}"/>
              </a:ext>
            </a:extLst>
          </p:cNvPr>
          <p:cNvSpPr>
            <a:spLocks noGrp="1"/>
          </p:cNvSpPr>
          <p:nvPr>
            <p:ph idx="1"/>
          </p:nvPr>
        </p:nvSpPr>
        <p:spPr/>
        <p:txBody>
          <a:bodyPr>
            <a:normAutofit fontScale="85000" lnSpcReduction="10000"/>
          </a:bodyPr>
          <a:lstStyle/>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G. (2001). A comparative study of the effects of processing instruction and output-based instruction on the acquisition of the Italian future tense.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Language Teaching Research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5</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95–127. https://doi.org/10.1177/136216880100500202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G. (2005). The effects of processing instruction, traditional instruction and meaning-output instruction on the acquisition of the English past simple tense.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Language Teaching Research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 67–93.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G. (2009).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Japanese language teaching: A communicative approach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Continuum.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G. (2015). The effects of re-exposure to instruction and the use of discourse-level interpretation tasks on processing instruction and the Japanese passive.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International Review of Applied Linguistics in Language Teaching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53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127–150. https://doi.org/10.1515/iral-2015-0007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de-DE" sz="1800" dirty="0" err="1">
                <a:effectLst/>
                <a:latin typeface="Times New Roman" panose="02020603050405020304" pitchFamily="18" charset="0"/>
                <a:ea typeface="Calibri" panose="020F0502020204030204" pitchFamily="34" charset="0"/>
                <a:cs typeface="Times New Roman" panose="02020603050405020304" pitchFamily="18" charset="0"/>
              </a:rPr>
              <a:t>Benati</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A. G., &amp; </a:t>
            </a:r>
            <a:r>
              <a:rPr lang="de-DE" sz="1800" dirty="0" err="1">
                <a:effectLst/>
                <a:latin typeface="Times New Roman" panose="02020603050405020304" pitchFamily="18" charset="0"/>
                <a:ea typeface="Calibri" panose="020F0502020204030204" pitchFamily="34" charset="0"/>
                <a:cs typeface="Times New Roman" panose="02020603050405020304" pitchFamily="18" charset="0"/>
              </a:rPr>
              <a:t>Angelovska</a:t>
            </a:r>
            <a:r>
              <a:rPr lang="de-DE" sz="1800" dirty="0">
                <a:effectLst/>
                <a:latin typeface="Times New Roman" panose="02020603050405020304" pitchFamily="18" charset="0"/>
                <a:ea typeface="Calibri" panose="020F0502020204030204" pitchFamily="34" charset="0"/>
                <a:cs typeface="Times New Roman" panose="02020603050405020304" pitchFamily="18" charset="0"/>
              </a:rPr>
              <a:t>, T. (2015).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effects of Processing Instruction on the acquisition of English simple past tense: Age and cognitive task demands.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IRAL - International Review of Applied Linguistics in Language Teaching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53</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249–269. https://doi.org/10.1515/iral-2015-0012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Benati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G., &amp; Lee, J. F. (2010).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Processing instruction and discourse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Continuum.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Cadierno, T. (1995). Formal instruction from a processing perspective: An investigation into the Spanish past tense.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The Modern Language Journal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79</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(2), 179–193.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Cameron, R. D. . (2011). </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Native and nonnative processing of modality and mood in Spanish</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(Unpublished Doctoral Dissertation). Florida State University.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Talahassee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FL.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con&#10;&#10;Description automatically generated">
            <a:extLst>
              <a:ext uri="{FF2B5EF4-FFF2-40B4-BE49-F238E27FC236}">
                <a16:creationId xmlns:a16="http://schemas.microsoft.com/office/drawing/2014/main" id="{892DF012-B6DF-C184-FC54-020F08270106}"/>
              </a:ext>
            </a:extLst>
          </p:cNvPr>
          <p:cNvPicPr>
            <a:picLocks noChangeAspect="1"/>
          </p:cNvPicPr>
          <p:nvPr/>
        </p:nvPicPr>
        <p:blipFill rotWithShape="1">
          <a:blip r:embed="rId2">
            <a:extLst>
              <a:ext uri="{28A0092B-C50C-407E-A947-70E740481C1C}">
                <a14:useLocalDpi xmlns:a14="http://schemas.microsoft.com/office/drawing/2010/main" val="0"/>
              </a:ext>
            </a:extLst>
          </a:blip>
          <a:srcRect l="1333" t="-7007" r="-8352" b="-3288"/>
          <a:stretch/>
        </p:blipFill>
        <p:spPr>
          <a:xfrm>
            <a:off x="11246460" y="236593"/>
            <a:ext cx="746760" cy="769620"/>
          </a:xfrm>
          <a:prstGeom prst="rect">
            <a:avLst/>
          </a:prstGeom>
        </p:spPr>
      </p:pic>
      <p:pic>
        <p:nvPicPr>
          <p:cNvPr id="5" name="Picture 4">
            <a:extLst>
              <a:ext uri="{FF2B5EF4-FFF2-40B4-BE49-F238E27FC236}">
                <a16:creationId xmlns:a16="http://schemas.microsoft.com/office/drawing/2014/main" id="{9A30D5AA-7762-30A5-BC95-9B5F52DA4857}"/>
              </a:ext>
            </a:extLst>
          </p:cNvPr>
          <p:cNvPicPr>
            <a:picLocks noChangeAspect="1"/>
          </p:cNvPicPr>
          <p:nvPr/>
        </p:nvPicPr>
        <p:blipFill rotWithShape="1">
          <a:blip r:embed="rId3"/>
          <a:srcRect r="2376"/>
          <a:stretch/>
        </p:blipFill>
        <p:spPr>
          <a:xfrm>
            <a:off x="10161194" y="164203"/>
            <a:ext cx="917626" cy="914400"/>
          </a:xfrm>
          <a:prstGeom prst="rect">
            <a:avLst/>
          </a:prstGeom>
        </p:spPr>
      </p:pic>
    </p:spTree>
    <p:extLst>
      <p:ext uri="{BB962C8B-B14F-4D97-AF65-F5344CB8AC3E}">
        <p14:creationId xmlns:p14="http://schemas.microsoft.com/office/powerpoint/2010/main" val="4118332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357AA-9202-C1E6-0214-509989A325F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F0CCC25-976C-5D73-E580-D23B819FB89D}"/>
              </a:ext>
            </a:extLst>
          </p:cNvPr>
          <p:cNvSpPr>
            <a:spLocks noGrp="1"/>
          </p:cNvSpPr>
          <p:nvPr>
            <p:ph idx="1"/>
          </p:nvPr>
        </p:nvSpPr>
        <p:spPr/>
        <p:txBody>
          <a:bodyPr>
            <a:normAutofit fontScale="47500" lnSpcReduction="20000"/>
          </a:bodyPr>
          <a:lstStyle/>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Cheng, A. C. (2002). The effects of Processing Instruction on the acquisition of ser and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estar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Hispania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85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308–323.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Cheng, A. C. (2004). Processing Instruction and Spanish ser an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estar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Forms with semantic-aspectual values. In B. VanPatten (Ed.),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Processing Instruction: Theory, Research, and Commentary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Lawrence Erlbaum.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Collentine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 (1998). Processing Instruction and the Subjunctive.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Hispania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81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576–587.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Dracos, M. J., &amp; Henry, N. (2018). The effects of task-essential training on L2 processing strategies and the development of Spanish verbal morphology.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Foreign Language Annals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51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344–368. https://doi.org/10.1111/flan.12341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Dracos, M. J., &amp; Henry, N. (2021). The role of task-essential training and working memory in offline and online morphological processing.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Languages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6</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24.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Farley, A. P. (2001). Authentic Processing Instruction and the Spanish subjunctive.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Hispania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84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289–299.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Fernández, C. (2008). Reexamining the role of explicit information in Processing Instruction.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Studies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30</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277–305. https://doi.org/10.1017/S0272263108080467</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Gass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 M. (1987). The resolution of conflicts among competing systems: A bidirectional perspective.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Applied Psycholinguistics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8</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329–350. https://doi.org/10.1017/S0142716400000369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Henry, N. (2015).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Morphosyntactic processing, cue interaction, and the effects of instruction: An investigation of processing instruction and the acquisition of case markings in L2 German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(Unpublished Doctoral Dissertation). The Pennsylvania State University. University Park, PA.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Henry, N. (2022a). The offline and online effects of Processing Instruction.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Applied Psycholinguistics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43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945–971.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Henry, N. (2022b). The additive use of prosody and morphosyntax in L2 German.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Studies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First View</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1–22. https://doi.org/10.1017/S0272263122000092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63064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98D6-F195-3C40-15D1-9C2C0729026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645C165-E43F-B9CF-9D9D-6698A5A478C9}"/>
              </a:ext>
            </a:extLst>
          </p:cNvPr>
          <p:cNvSpPr>
            <a:spLocks noGrp="1"/>
          </p:cNvSpPr>
          <p:nvPr>
            <p:ph idx="1"/>
          </p:nvPr>
        </p:nvSpPr>
        <p:spPr/>
        <p:txBody>
          <a:bodyPr>
            <a:normAutofit fontScale="47500" lnSpcReduction="20000"/>
          </a:bodyPr>
          <a:lstStyle/>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Henry, N. (2022c). The effects of Processing Instruction on the acquisition and processing of grammatical gender in German.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Language Teaching Research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136216882210963. https://doi.org/10.1177/13621688221096368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Henry, N., Jackson, C. N., &amp; DiMidio, J. (2017). The role of prosody and explicit instruction in Processing Instruction.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Modern Language Journal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101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1–21.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Isabelli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C. A. (2008). First Noun Principle or L1 Transfer Principle in SLA?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Hispania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91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465–478.</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Issa, B. I., &amp; Morgan-Short, K. (2019). Effects of external and internal attentional manipulations on second language grammar development.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Studies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41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389–417. https://doi.org/10.1017/S027226311800013X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Jackson, C. N. (2007). The Use and Non-Use of Semantic Information , Word Order , and Case Markings During Comprehension by L2 Learners of German.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The Modern Language Journal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91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418–432.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Lee, J. F. (2015). Processing instruction on the Spanish passive with transfer-of-training effects to anaphoric and cataphoric reference contexts.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International Review of Applied Linguistics in Language Teaching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53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203–223. https://doi.org/10.1515/iral-2015-0010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Lee, J. F., &amp;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Benati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G. (2007).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Delivering processing instruction in classrooms and virtual contexts: Research and practice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Equinox.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LoCoco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 (1987). Learner comprehension of oral and written sentences in German and Spanish: The importance of word order. In B. VanPatten, 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Devorak</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&amp; J. F. Lee (Eds.),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Foreign language learning: A research perspective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(pp. 119–129). Newbury House.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Long, M. H. (2009). Methodological Principles for Language Teaching.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The Handbook of Language Teaching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371–394. https://doi.org/10.1002/9781444315783.ch21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Marsden, E. (2006). Exploring input processing in the classroom: An experimental comparison of processing instruction and enriched input.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Language Learning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56</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507–566. https://doi.org/10.1111/j.1467-9922.2006.00375.x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4138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70E92-28FB-E110-7BA6-EEFF2D0980A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CF2C193-2CEC-827B-351E-45D5E9616462}"/>
              </a:ext>
            </a:extLst>
          </p:cNvPr>
          <p:cNvSpPr>
            <a:spLocks noGrp="1"/>
          </p:cNvSpPr>
          <p:nvPr>
            <p:ph idx="1"/>
          </p:nvPr>
        </p:nvSpPr>
        <p:spPr/>
        <p:txBody>
          <a:bodyPr>
            <a:normAutofit fontScale="47500" lnSpcReduction="20000"/>
          </a:bodyPr>
          <a:lstStyle/>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Marsden, E., &amp; Chen, H. Y. (2011). The roles of structured input activities in processing instruction and the kinds of knowledge they promote.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Language Learning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61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1058–1098. https://doi.org/10.1111/j.1467-9922.2011.00661.x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McManus, K., &amp; Marsden, E. (2017). L1 explicit instruction can improve L2 online and offline performance.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Studies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39</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459–492. https://doi.org/10.1017/s027226311600022x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Sagarra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Cravetz</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&amp;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Pfursich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J. (2006).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Proficiency level and morphosyntactic processing: Evidence from eye movement records.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Sanz, C. (1997). Experimental tasks in SLA research: Amount of production, modality, memory, and production processes. In W. R. Glass &amp; A. T. Perez-Leroux (Eds.),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Contemporary perspectives on the acquisition of Spanish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Cascadilla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Press.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Sanz, C. (2004). Computer delivered implicit vs. Explicit feedback in processing instruction. In B. VanPatten (Ed.),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Processing Instruction: Theory, Research, and Commentary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(pp. 245–259). Lawrence Erlbaum.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Sanz, C., &amp; Morgan-Short, K. (2004). Positive evidence versus explicit rule presentation and explicit negative feedback: A computer-assisted study.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Language Learning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54</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35–78. https://doi.org/10.1111/j.1467-9922.2004.00248.x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Seibert Hanson, A. E. (2012).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How second language learners process argument structure: The effects of first language and individual differences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(Issue August). (Unpublished Doctoral Dissertation). The Pennsylvania State University. University Park, PA.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Swan, M., Richards, J. C., &amp;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Renandya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W. A. (2002). Seven bad reasons for teaching grammar – and two good ones. In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Methodology in language teaching: An anthology of current practice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(pp. 148–152). Cambridge University Press.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(1996).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Input processing and grammar instruction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Alex Publishing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Corperation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(2004). Input Processing in second language acquisition. In B. VanPatten (Ed.),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Processing Instruction: Theory, Research, and Commentary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(pp. 5–31). Lawrence Erlbaum.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725634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68ED-1F3D-B341-4A89-02773CE3C4A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22FC64B7-B8E0-5438-6B92-A9D220947149}"/>
              </a:ext>
            </a:extLst>
          </p:cNvPr>
          <p:cNvSpPr>
            <a:spLocks noGrp="1"/>
          </p:cNvSpPr>
          <p:nvPr>
            <p:ph idx="1"/>
          </p:nvPr>
        </p:nvSpPr>
        <p:spPr/>
        <p:txBody>
          <a:bodyPr>
            <a:normAutofit fontScale="55000" lnSpcReduction="20000"/>
          </a:bodyPr>
          <a:lstStyle/>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(2015). Foundations of processing instruction.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International Review of Applied Linguistics in Language Teaching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53</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91–109. https://doi.org/10.1515/iral-2015-0005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Cadierno, T. (1993). Explicit instruction and input processing.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Studies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15</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225.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Collopy, E., Price, J. E., Borst, S., &amp;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Qualin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(2013). Explicit information, grammatical sensitivity, and the First-Noun Principle: A cross-linguistic study in Processing Instruction.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The Modern Language Journal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97</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506–527. https://doi.org/10.1111/j.1540-4781.2013.12007.x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Farmer, J., &amp; Clardy, C. L. (2009). Processing Instruction and Meaning-Based Output Instruction: A response to Keating and Farley (2008).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Hispania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92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116–126.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Fernández, C. (2004). The long-term effects of Processing Instruction. In B. VanPatten (Ed.),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Processing Instruction: Theory, Research, and Commentary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(pp. 273–289). Lawrence Erlbaum.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Houston, T. (1998). Contextual effects in processing L2 input sentences.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Spanish Applied Linguistics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53–70.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Inclezan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 Salazar, H., &amp; Farley, A. P. (2009). Processing instruction and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dictogloss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 study on object pronouns and word order in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spanish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Foreign Language Annals</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42</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(3), 557–575. https://doi.org/10.1111/j.1944-9720.2009.01033.x</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Keating, G. D. (2007).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Getting tense: Lexical preference, L1 transfer, and native and non-native processing of temporal reference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Paper delivered at the annual meeting of the American Association for Applied Linguistics, Costa Mesa, CA.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4421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FBB2-B3FD-D9FD-4394-68627F97939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888D464-08E7-BE11-83E0-2C53EA204E59}"/>
              </a:ext>
            </a:extLst>
          </p:cNvPr>
          <p:cNvSpPr>
            <a:spLocks noGrp="1"/>
          </p:cNvSpPr>
          <p:nvPr>
            <p:ph idx="1"/>
          </p:nvPr>
        </p:nvSpPr>
        <p:spPr/>
        <p:txBody>
          <a:bodyPr>
            <a:normAutofit fontScale="62500" lnSpcReduction="20000"/>
          </a:bodyPr>
          <a:lstStyle/>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Oikkenon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 (1996). Explanation versus structured input in processing instruction.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Studies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18</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(4), 495–510.</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Sanz, C. (1995). From input to output: Processing instruction and communicative tasks. In F. R. Eckman, D. Highland, P. W. Lee, J.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Mileham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&amp; R. Rutkowski Weber (Eds.),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Second Language Acquisition Theory and Pedagogy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Routledge. https://doi.org/10.4324/9781315044903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Uludag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O. (2011). Transfer of training and processing instruction: From input to output.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System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39</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(1), 44–53. https://doi.org/10.1016/j.system.2011.01.013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VanPatten, B., &amp; Wong, W. (2004). Processing instruction and the French causative: Another replication. In B. VanPatten (Ed.),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Processing Instruction: Theory, Research, and Commentary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(pp. 97–118). Lawrence Erlbaum.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Villegas, B., &amp; Morgan-short, K. (2019).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The Effect of Training Condition and Working Memory on Second Language Development of a Complex Form: The Spanish Subjunctive</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185–199.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Wong, W., &amp; Ito, K. (2018). The effects of processing instruction and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tranditional</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instruction on L2 online processing of the causative construction in French: An eye-tracking study.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Studies in Second Language Acquisition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40</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(2), 241–268. https://doi.org/10.1017/S0272263117000274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81356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D14A4-D23E-4328-A807-0AADC21511C6}"/>
              </a:ext>
            </a:extLst>
          </p:cNvPr>
          <p:cNvSpPr>
            <a:spLocks noGrp="1"/>
          </p:cNvSpPr>
          <p:nvPr>
            <p:ph type="title"/>
          </p:nvPr>
        </p:nvSpPr>
        <p:spPr/>
        <p:txBody>
          <a:bodyPr/>
          <a:lstStyle/>
          <a:p>
            <a:r>
              <a:rPr lang="en-US" dirty="0"/>
              <a:t>Input Processing Model </a:t>
            </a:r>
            <a:br>
              <a:rPr lang="en-US" dirty="0"/>
            </a:br>
            <a:r>
              <a:rPr lang="en-US" sz="2400" dirty="0"/>
              <a:t>(VanPatten, 1996; 2004; 2015)</a:t>
            </a:r>
          </a:p>
        </p:txBody>
      </p:sp>
      <p:sp>
        <p:nvSpPr>
          <p:cNvPr id="3" name="Content Placeholder 2">
            <a:extLst>
              <a:ext uri="{FF2B5EF4-FFF2-40B4-BE49-F238E27FC236}">
                <a16:creationId xmlns:a16="http://schemas.microsoft.com/office/drawing/2014/main" id="{84BD7A84-182B-4538-B42B-05694C8C5BF5}"/>
              </a:ext>
            </a:extLst>
          </p:cNvPr>
          <p:cNvSpPr>
            <a:spLocks noGrp="1"/>
          </p:cNvSpPr>
          <p:nvPr>
            <p:ph idx="1"/>
          </p:nvPr>
        </p:nvSpPr>
        <p:spPr/>
        <p:txBody>
          <a:bodyPr>
            <a:normAutofit/>
          </a:bodyPr>
          <a:lstStyle/>
          <a:p>
            <a:r>
              <a:rPr lang="en-US" dirty="0"/>
              <a:t>Two major assumptions of the model</a:t>
            </a:r>
          </a:p>
          <a:p>
            <a:pPr lvl="1"/>
            <a:r>
              <a:rPr lang="en-US" dirty="0"/>
              <a:t>Primacy of Meaning: Learners process input for meaning before they process it for form.</a:t>
            </a:r>
          </a:p>
          <a:p>
            <a:pPr lvl="1"/>
            <a:r>
              <a:rPr lang="en-US" dirty="0"/>
              <a:t>Availability of Resources: Learners have limited resources with which to process input.</a:t>
            </a:r>
          </a:p>
          <a:p>
            <a:endParaRPr lang="en-US" dirty="0"/>
          </a:p>
          <a:p>
            <a:r>
              <a:rPr lang="en-US" dirty="0"/>
              <a:t>Two major principles in the model</a:t>
            </a:r>
          </a:p>
          <a:p>
            <a:pPr lvl="1"/>
            <a:r>
              <a:rPr lang="en-US" dirty="0"/>
              <a:t>Lexical Preference Principle</a:t>
            </a:r>
          </a:p>
          <a:p>
            <a:pPr lvl="1"/>
            <a:r>
              <a:rPr lang="en-US" dirty="0"/>
              <a:t>First Noun Principle</a:t>
            </a:r>
            <a:endParaRPr lang="en-US" b="1" dirty="0"/>
          </a:p>
        </p:txBody>
      </p:sp>
      <p:sp>
        <p:nvSpPr>
          <p:cNvPr id="4" name="Slide Number Placeholder 3">
            <a:extLst>
              <a:ext uri="{FF2B5EF4-FFF2-40B4-BE49-F238E27FC236}">
                <a16:creationId xmlns:a16="http://schemas.microsoft.com/office/drawing/2014/main" id="{FE495EC8-3136-440A-8EAF-E1223492AE50}"/>
              </a:ext>
            </a:extLst>
          </p:cNvPr>
          <p:cNvSpPr>
            <a:spLocks noGrp="1"/>
          </p:cNvSpPr>
          <p:nvPr>
            <p:ph type="sldNum" sz="quarter" idx="12"/>
          </p:nvPr>
        </p:nvSpPr>
        <p:spPr/>
        <p:txBody>
          <a:bodyPr/>
          <a:lstStyle/>
          <a:p>
            <a:fld id="{16237C3F-192D-4D7B-AAA8-43009F749CA5}" type="slidenum">
              <a:rPr lang="en-US" smtClean="0"/>
              <a:t>3</a:t>
            </a:fld>
            <a:endParaRPr lang="en-US"/>
          </a:p>
        </p:txBody>
      </p:sp>
    </p:spTree>
    <p:extLst>
      <p:ext uri="{BB962C8B-B14F-4D97-AF65-F5344CB8AC3E}">
        <p14:creationId xmlns:p14="http://schemas.microsoft.com/office/powerpoint/2010/main" val="9853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D7AB-4624-4673-83A6-732CDDDA147F}"/>
              </a:ext>
            </a:extLst>
          </p:cNvPr>
          <p:cNvSpPr>
            <a:spLocks noGrp="1"/>
          </p:cNvSpPr>
          <p:nvPr>
            <p:ph type="title"/>
          </p:nvPr>
        </p:nvSpPr>
        <p:spPr/>
        <p:txBody>
          <a:bodyPr/>
          <a:lstStyle/>
          <a:p>
            <a:r>
              <a:rPr lang="en-US" dirty="0"/>
              <a:t>Lexical Preference </a:t>
            </a:r>
            <a:br>
              <a:rPr lang="en-US" dirty="0"/>
            </a:br>
            <a:r>
              <a:rPr lang="en-US" sz="2400" dirty="0"/>
              <a:t>(Morphology vs. lexical cues)</a:t>
            </a:r>
            <a:endParaRPr lang="en-US" dirty="0"/>
          </a:p>
        </p:txBody>
      </p:sp>
      <p:sp>
        <p:nvSpPr>
          <p:cNvPr id="3" name="Content Placeholder 2">
            <a:extLst>
              <a:ext uri="{FF2B5EF4-FFF2-40B4-BE49-F238E27FC236}">
                <a16:creationId xmlns:a16="http://schemas.microsoft.com/office/drawing/2014/main" id="{DFFCB6DE-31D3-42C9-A21E-AAF8274CDCDB}"/>
              </a:ext>
            </a:extLst>
          </p:cNvPr>
          <p:cNvSpPr>
            <a:spLocks noGrp="1"/>
          </p:cNvSpPr>
          <p:nvPr>
            <p:ph idx="1"/>
          </p:nvPr>
        </p:nvSpPr>
        <p:spPr>
          <a:xfrm>
            <a:off x="838200" y="1825625"/>
            <a:ext cx="10725150" cy="4667250"/>
          </a:xfrm>
        </p:spPr>
        <p:txBody>
          <a:bodyPr>
            <a:normAutofit fontScale="92500"/>
          </a:bodyPr>
          <a:lstStyle/>
          <a:p>
            <a:r>
              <a:rPr lang="en-US" dirty="0"/>
              <a:t>Learners will tend to rely on lexical items as opposed to grammatical form to get meaning when both encode the same semantic information.</a:t>
            </a:r>
          </a:p>
          <a:p>
            <a:endParaRPr lang="en-US" b="1" u="sng" dirty="0">
              <a:solidFill>
                <a:schemeClr val="accent1"/>
              </a:solidFill>
              <a:sym typeface="Wingdings" panose="05000000000000000000" pitchFamily="2" charset="2"/>
            </a:endParaRPr>
          </a:p>
          <a:p>
            <a:r>
              <a:rPr lang="en-US" b="1" u="sng" dirty="0">
                <a:solidFill>
                  <a:schemeClr val="accent1"/>
                </a:solidFill>
                <a:sym typeface="Wingdings" panose="05000000000000000000" pitchFamily="2" charset="2"/>
              </a:rPr>
              <a:t>Yesterday </a:t>
            </a:r>
            <a:r>
              <a:rPr lang="en-US" dirty="0">
                <a:sym typeface="Wingdings" panose="05000000000000000000" pitchFamily="2" charset="2"/>
              </a:rPr>
              <a:t>I play</a:t>
            </a:r>
            <a:r>
              <a:rPr lang="en-US" dirty="0">
                <a:solidFill>
                  <a:schemeClr val="accent1"/>
                </a:solidFill>
                <a:sym typeface="Wingdings" panose="05000000000000000000" pitchFamily="2" charset="2"/>
              </a:rPr>
              <a:t>ed</a:t>
            </a:r>
            <a:r>
              <a:rPr lang="en-US" dirty="0">
                <a:sym typeface="Wingdings" panose="05000000000000000000" pitchFamily="2" charset="2"/>
              </a:rPr>
              <a:t> baseball in the park.</a:t>
            </a:r>
            <a:endParaRPr lang="en-US" dirty="0"/>
          </a:p>
          <a:p>
            <a:endParaRPr lang="en-US" dirty="0"/>
          </a:p>
          <a:p>
            <a:r>
              <a:rPr lang="en-US" dirty="0"/>
              <a:t>Evidence from:</a:t>
            </a:r>
          </a:p>
          <a:p>
            <a:pPr lvl="1"/>
            <a:r>
              <a:rPr lang="en-US" dirty="0"/>
              <a:t>Psycholinguistics</a:t>
            </a:r>
          </a:p>
          <a:p>
            <a:pPr lvl="2"/>
            <a:r>
              <a:rPr lang="en-US" dirty="0"/>
              <a:t>Conflict Studies (“Yesterday James does his biology homework”)  </a:t>
            </a:r>
            <a:r>
              <a:rPr lang="en-US" sz="800" dirty="0"/>
              <a:t>(e.g., </a:t>
            </a:r>
            <a:r>
              <a:rPr lang="en-US" sz="1400" dirty="0"/>
              <a:t>Dracos &amp; Henry, 2018); Sagarra, </a:t>
            </a:r>
            <a:r>
              <a:rPr lang="en-US" sz="1400" dirty="0" err="1"/>
              <a:t>Cravetz</a:t>
            </a:r>
            <a:r>
              <a:rPr lang="en-US" sz="1400" dirty="0"/>
              <a:t>, and </a:t>
            </a:r>
            <a:r>
              <a:rPr lang="en-US" sz="1400" dirty="0" err="1"/>
              <a:t>Pfursich</a:t>
            </a:r>
            <a:r>
              <a:rPr lang="en-US" sz="1400" dirty="0"/>
              <a:t>, 2006; VanPatten &amp; Keating (2007)</a:t>
            </a:r>
          </a:p>
          <a:p>
            <a:pPr lvl="2"/>
            <a:r>
              <a:rPr lang="en-US" dirty="0"/>
              <a:t>Tasks showing sensitivity to form-meaning mismatches </a:t>
            </a:r>
            <a:r>
              <a:rPr lang="en-US" sz="1400" dirty="0"/>
              <a:t>(Cameron, 2011)</a:t>
            </a:r>
            <a:endParaRPr lang="en-US" dirty="0"/>
          </a:p>
          <a:p>
            <a:pPr lvl="1"/>
            <a:r>
              <a:rPr lang="en-US" dirty="0"/>
              <a:t>Classroom research</a:t>
            </a:r>
          </a:p>
          <a:p>
            <a:pPr lvl="2"/>
            <a:r>
              <a:rPr lang="en-US" dirty="0"/>
              <a:t>Accuracy Studies (many in the Processing Instruction Literature </a:t>
            </a:r>
            <a:r>
              <a:rPr lang="en-US" sz="1400" dirty="0"/>
              <a:t>(e.g., Cadierno, 1995)</a:t>
            </a:r>
            <a:endParaRPr lang="en-US" dirty="0"/>
          </a:p>
        </p:txBody>
      </p:sp>
      <p:sp>
        <p:nvSpPr>
          <p:cNvPr id="4" name="Slide Number Placeholder 3">
            <a:extLst>
              <a:ext uri="{FF2B5EF4-FFF2-40B4-BE49-F238E27FC236}">
                <a16:creationId xmlns:a16="http://schemas.microsoft.com/office/drawing/2014/main" id="{AAC2EEA2-A4A0-4D59-93AF-88675090E986}"/>
              </a:ext>
            </a:extLst>
          </p:cNvPr>
          <p:cNvSpPr>
            <a:spLocks noGrp="1"/>
          </p:cNvSpPr>
          <p:nvPr>
            <p:ph type="sldNum" sz="quarter" idx="12"/>
          </p:nvPr>
        </p:nvSpPr>
        <p:spPr/>
        <p:txBody>
          <a:bodyPr/>
          <a:lstStyle/>
          <a:p>
            <a:fld id="{16237C3F-192D-4D7B-AAA8-43009F749CA5}" type="slidenum">
              <a:rPr lang="en-US" smtClean="0"/>
              <a:t>4</a:t>
            </a:fld>
            <a:endParaRPr lang="en-US"/>
          </a:p>
        </p:txBody>
      </p:sp>
    </p:spTree>
    <p:extLst>
      <p:ext uri="{BB962C8B-B14F-4D97-AF65-F5344CB8AC3E}">
        <p14:creationId xmlns:p14="http://schemas.microsoft.com/office/powerpoint/2010/main" val="1351225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9D938B-0203-44E5-BB74-4457FFB1CA36}"/>
              </a:ext>
            </a:extLst>
          </p:cNvPr>
          <p:cNvSpPr>
            <a:spLocks noGrp="1"/>
          </p:cNvSpPr>
          <p:nvPr>
            <p:ph type="title"/>
          </p:nvPr>
        </p:nvSpPr>
        <p:spPr/>
        <p:txBody>
          <a:bodyPr>
            <a:normAutofit/>
          </a:bodyPr>
          <a:lstStyle/>
          <a:p>
            <a:r>
              <a:rPr lang="en-US" dirty="0"/>
              <a:t>First Noun Strategies</a:t>
            </a:r>
            <a:br>
              <a:rPr lang="en-US" dirty="0"/>
            </a:br>
            <a:r>
              <a:rPr lang="en-US" sz="2400" dirty="0"/>
              <a:t>(Word Order vs. Case vs. Animacy vs. Context) </a:t>
            </a:r>
            <a:endParaRPr lang="en-US" dirty="0"/>
          </a:p>
        </p:txBody>
      </p:sp>
      <p:sp>
        <p:nvSpPr>
          <p:cNvPr id="8" name="Content Placeholder 7">
            <a:extLst>
              <a:ext uri="{FF2B5EF4-FFF2-40B4-BE49-F238E27FC236}">
                <a16:creationId xmlns:a16="http://schemas.microsoft.com/office/drawing/2014/main" id="{DB987582-0E67-41B9-AD0B-5E4624C356C2}"/>
              </a:ext>
            </a:extLst>
          </p:cNvPr>
          <p:cNvSpPr>
            <a:spLocks noGrp="1"/>
          </p:cNvSpPr>
          <p:nvPr>
            <p:ph idx="1"/>
          </p:nvPr>
        </p:nvSpPr>
        <p:spPr>
          <a:xfrm>
            <a:off x="838200" y="1825624"/>
            <a:ext cx="10515600" cy="4530725"/>
          </a:xfrm>
        </p:spPr>
        <p:txBody>
          <a:bodyPr>
            <a:normAutofit fontScale="92500" lnSpcReduction="20000"/>
          </a:bodyPr>
          <a:lstStyle/>
          <a:p>
            <a:r>
              <a:rPr lang="en-US" dirty="0"/>
              <a:t>Learners tend to process the first noun or pronoun they encounter in a sentence as the subject or agent.</a:t>
            </a:r>
          </a:p>
          <a:p>
            <a:endParaRPr lang="en-US" dirty="0">
              <a:sym typeface="Wingdings" panose="05000000000000000000" pitchFamily="2" charset="2"/>
            </a:endParaRPr>
          </a:p>
          <a:p>
            <a:r>
              <a:rPr lang="en-US" dirty="0">
                <a:solidFill>
                  <a:schemeClr val="accent1"/>
                </a:solidFill>
                <a:sym typeface="Wingdings" panose="05000000000000000000" pitchFamily="2" charset="2"/>
              </a:rPr>
              <a:t>The man </a:t>
            </a:r>
            <a:r>
              <a:rPr lang="en-US" dirty="0">
                <a:sym typeface="Wingdings" panose="05000000000000000000" pitchFamily="2" charset="2"/>
              </a:rPr>
              <a:t>was bitten by the dog.</a:t>
            </a:r>
            <a:endParaRPr lang="en-US" b="1" dirty="0"/>
          </a:p>
          <a:p>
            <a:endParaRPr lang="en-US" dirty="0"/>
          </a:p>
          <a:p>
            <a:r>
              <a:rPr lang="en-US" dirty="0"/>
              <a:t>Evidence from</a:t>
            </a:r>
          </a:p>
          <a:p>
            <a:pPr lvl="1"/>
            <a:r>
              <a:rPr lang="en-US" dirty="0"/>
              <a:t>Psycholinguistics</a:t>
            </a:r>
          </a:p>
          <a:p>
            <a:pPr lvl="2"/>
            <a:r>
              <a:rPr lang="en-US" dirty="0"/>
              <a:t>Competition Model studies </a:t>
            </a:r>
            <a:r>
              <a:rPr lang="en-US" sz="1700" dirty="0"/>
              <a:t>(e.g., “The dog the cat saw”) (e.g., </a:t>
            </a:r>
            <a:r>
              <a:rPr lang="en-US" dirty="0"/>
              <a:t>Gass; 1987)</a:t>
            </a:r>
          </a:p>
          <a:p>
            <a:pPr lvl="1"/>
            <a:r>
              <a:rPr lang="en-US" dirty="0"/>
              <a:t>Classroom Research</a:t>
            </a:r>
          </a:p>
          <a:p>
            <a:pPr lvl="2"/>
            <a:r>
              <a:rPr lang="en-US" dirty="0"/>
              <a:t>Accuracy Studies investigating the role of:</a:t>
            </a:r>
          </a:p>
          <a:p>
            <a:pPr lvl="3"/>
            <a:r>
              <a:rPr lang="en-US" dirty="0"/>
              <a:t>Context: VanPatten &amp; Houston (1998)</a:t>
            </a:r>
          </a:p>
          <a:p>
            <a:pPr lvl="3"/>
            <a:r>
              <a:rPr lang="en-US" dirty="0"/>
              <a:t>Case / Animacy : </a:t>
            </a:r>
            <a:r>
              <a:rPr lang="en-US" dirty="0" err="1"/>
              <a:t>LoCoco</a:t>
            </a:r>
            <a:r>
              <a:rPr lang="en-US" dirty="0"/>
              <a:t> (1987); Jackson (2007)</a:t>
            </a:r>
          </a:p>
          <a:p>
            <a:pPr lvl="3"/>
            <a:r>
              <a:rPr lang="en-US" dirty="0"/>
              <a:t>Linguistic Universals: </a:t>
            </a:r>
            <a:r>
              <a:rPr lang="en-US" dirty="0" err="1"/>
              <a:t>Isabelli</a:t>
            </a:r>
            <a:r>
              <a:rPr lang="en-US" dirty="0"/>
              <a:t> (2008); Seibert-Hanson (2012)</a:t>
            </a:r>
          </a:p>
          <a:p>
            <a:pPr lvl="3"/>
            <a:r>
              <a:rPr lang="en-US" dirty="0"/>
              <a:t>Processing Instruction: e.g., VanPatten et al., (2013)</a:t>
            </a:r>
          </a:p>
        </p:txBody>
      </p:sp>
      <p:sp>
        <p:nvSpPr>
          <p:cNvPr id="2" name="Slide Number Placeholder 1">
            <a:extLst>
              <a:ext uri="{FF2B5EF4-FFF2-40B4-BE49-F238E27FC236}">
                <a16:creationId xmlns:a16="http://schemas.microsoft.com/office/drawing/2014/main" id="{830FBC0F-2EF0-4724-A3CC-97AD59C7CD37}"/>
              </a:ext>
            </a:extLst>
          </p:cNvPr>
          <p:cNvSpPr>
            <a:spLocks noGrp="1"/>
          </p:cNvSpPr>
          <p:nvPr>
            <p:ph type="sldNum" sz="quarter" idx="12"/>
          </p:nvPr>
        </p:nvSpPr>
        <p:spPr/>
        <p:txBody>
          <a:bodyPr/>
          <a:lstStyle/>
          <a:p>
            <a:fld id="{16237C3F-192D-4D7B-AAA8-43009F749CA5}" type="slidenum">
              <a:rPr lang="en-US" smtClean="0"/>
              <a:t>5</a:t>
            </a:fld>
            <a:endParaRPr lang="en-US"/>
          </a:p>
        </p:txBody>
      </p:sp>
    </p:spTree>
    <p:extLst>
      <p:ext uri="{BB962C8B-B14F-4D97-AF65-F5344CB8AC3E}">
        <p14:creationId xmlns:p14="http://schemas.microsoft.com/office/powerpoint/2010/main" val="1458637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a:spLocks noChangeArrowheads="1"/>
          </p:cNvSpPr>
          <p:nvPr/>
        </p:nvSpPr>
        <p:spPr bwMode="auto">
          <a:xfrm>
            <a:off x="1728902" y="3620037"/>
            <a:ext cx="3581400" cy="2246769"/>
          </a:xfrm>
          <a:prstGeom prst="rect">
            <a:avLst/>
          </a:prstGeom>
          <a:solidFill>
            <a:schemeClr val="bg1"/>
          </a:solidFill>
          <a:ln w="76200" cmpd="thickThin">
            <a:solidFill>
              <a:schemeClr val="tx1"/>
            </a:solidFill>
            <a:miter lim="800000"/>
            <a:headEnd/>
            <a:tailEnd/>
          </a:ln>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eaLnBrk="1" hangingPunct="1"/>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Word Order</a:t>
            </a:r>
          </a:p>
          <a:p>
            <a:pPr algn="ctr" eaLnBrk="1" hangingPunct="1"/>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Plausibility</a:t>
            </a:r>
          </a:p>
          <a:p>
            <a:pPr algn="ctr" eaLnBrk="1" hangingPunct="1"/>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Probability</a:t>
            </a:r>
          </a:p>
          <a:p>
            <a:pPr algn="ctr" eaLnBrk="1" hangingPunct="1"/>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Context</a:t>
            </a:r>
          </a:p>
          <a:p>
            <a:pPr algn="ctr" eaLnBrk="1" hangingPunct="1"/>
            <a:r>
              <a:rPr lang="en-US"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Prosody</a:t>
            </a:r>
          </a:p>
        </p:txBody>
      </p:sp>
      <p:sp>
        <p:nvSpPr>
          <p:cNvPr id="2" name="Title 1"/>
          <p:cNvSpPr>
            <a:spLocks noGrp="1"/>
          </p:cNvSpPr>
          <p:nvPr>
            <p:ph type="title"/>
          </p:nvPr>
        </p:nvSpPr>
        <p:spPr/>
        <p:txBody>
          <a:bodyPr/>
          <a:lstStyle/>
          <a:p>
            <a:r>
              <a:rPr lang="en-US" dirty="0">
                <a:solidFill>
                  <a:schemeClr val="accent1"/>
                </a:solidFill>
              </a:rPr>
              <a:t>Processing Instruction</a:t>
            </a:r>
            <a:endParaRPr lang="en-US" sz="2000" dirty="0">
              <a:solidFill>
                <a:schemeClr val="accent1"/>
              </a:solidFill>
            </a:endParaRPr>
          </a:p>
        </p:txBody>
      </p:sp>
      <p:sp>
        <p:nvSpPr>
          <p:cNvPr id="3" name="Content Placeholder 2"/>
          <p:cNvSpPr>
            <a:spLocks noGrp="1"/>
          </p:cNvSpPr>
          <p:nvPr>
            <p:ph idx="1"/>
          </p:nvPr>
        </p:nvSpPr>
        <p:spPr>
          <a:xfrm>
            <a:off x="838200" y="1696230"/>
            <a:ext cx="10834688" cy="4351338"/>
          </a:xfrm>
        </p:spPr>
        <p:txBody>
          <a:bodyPr>
            <a:normAutofit/>
          </a:bodyPr>
          <a:lstStyle/>
          <a:p>
            <a:r>
              <a:rPr lang="en-US" altLang="en-US" dirty="0"/>
              <a:t>Processing Instruction is the pedagogical application of VanPatten’s Input Processing model. It’s aimed at helping learners to avoid a particular processing problem and promoting the processing of a target form.</a:t>
            </a:r>
          </a:p>
        </p:txBody>
      </p:sp>
      <p:sp>
        <p:nvSpPr>
          <p:cNvPr id="5" name="Slide Number Placeholder 4"/>
          <p:cNvSpPr>
            <a:spLocks noGrp="1"/>
          </p:cNvSpPr>
          <p:nvPr>
            <p:ph type="sldNum" sz="quarter" idx="12"/>
          </p:nvPr>
        </p:nvSpPr>
        <p:spPr>
          <a:prstGeom prst="rect">
            <a:avLst/>
          </a:prstGeom>
        </p:spPr>
        <p:txBody>
          <a:bodyPr/>
          <a:lstStyle/>
          <a:p>
            <a:fld id="{021712FF-8CBE-4681-A27D-19D5142D154A}" type="slidenum">
              <a:rPr lang="en-US" smtClean="0"/>
              <a:t>6</a:t>
            </a:fld>
            <a:endParaRPr lang="en-US"/>
          </a:p>
        </p:txBody>
      </p:sp>
      <p:sp>
        <p:nvSpPr>
          <p:cNvPr id="7" name="Rectangle 6"/>
          <p:cNvSpPr/>
          <p:nvPr/>
        </p:nvSpPr>
        <p:spPr>
          <a:xfrm>
            <a:off x="5574605" y="3779107"/>
            <a:ext cx="5105400" cy="1040285"/>
          </a:xfrm>
          <a:prstGeom prst="rect">
            <a:avLst/>
          </a:prstGeom>
        </p:spPr>
        <p:txBody>
          <a:bodyPr wrap="square">
            <a:spAutoFit/>
          </a:bodyPr>
          <a:lstStyle/>
          <a:p>
            <a:pPr marL="68263">
              <a:spcBef>
                <a:spcPct val="20000"/>
              </a:spcBef>
              <a:buClr>
                <a:schemeClr val="accent1"/>
              </a:buClr>
              <a:buSzPct val="76000"/>
              <a:defRPr/>
            </a:pPr>
            <a:r>
              <a:rPr lang="en-US" sz="2800" dirty="0"/>
              <a:t>Der      </a:t>
            </a:r>
            <a:r>
              <a:rPr lang="en-US" sz="2800" dirty="0" err="1"/>
              <a:t>Hund</a:t>
            </a:r>
            <a:r>
              <a:rPr lang="en-US" sz="2800" dirty="0"/>
              <a:t> </a:t>
            </a:r>
            <a:r>
              <a:rPr lang="en-US" sz="2800" dirty="0" err="1"/>
              <a:t>beißt</a:t>
            </a:r>
            <a:r>
              <a:rPr lang="en-US" sz="2800" dirty="0"/>
              <a:t>   den      Mann.</a:t>
            </a:r>
          </a:p>
          <a:p>
            <a:pPr marL="68263">
              <a:spcBef>
                <a:spcPct val="20000"/>
              </a:spcBef>
              <a:buClr>
                <a:schemeClr val="accent1"/>
              </a:buClr>
              <a:buSzPct val="76000"/>
              <a:defRPr/>
            </a:pPr>
            <a:r>
              <a:rPr lang="en-US" sz="2800" dirty="0"/>
              <a:t>The      dog    bites   the        man.</a:t>
            </a:r>
          </a:p>
        </p:txBody>
      </p:sp>
      <p:sp>
        <p:nvSpPr>
          <p:cNvPr id="8" name="TextBox 7"/>
          <p:cNvSpPr txBox="1"/>
          <p:nvPr/>
        </p:nvSpPr>
        <p:spPr>
          <a:xfrm>
            <a:off x="6189028" y="4536305"/>
            <a:ext cx="4490977" cy="338554"/>
          </a:xfrm>
          <a:prstGeom prst="rect">
            <a:avLst/>
          </a:prstGeom>
          <a:noFill/>
          <a:ln>
            <a:noFill/>
          </a:ln>
        </p:spPr>
        <p:txBody>
          <a:bodyPr wrap="square" rtlCol="0">
            <a:spAutoFit/>
          </a:bodyPr>
          <a:lstStyle/>
          <a:p>
            <a:r>
              <a:rPr lang="en-US" sz="1600" dirty="0">
                <a:solidFill>
                  <a:srgbClr val="2569C2"/>
                </a:solidFill>
              </a:rPr>
              <a:t>NOM                                                  ACC</a:t>
            </a:r>
          </a:p>
        </p:txBody>
      </p:sp>
      <p:sp>
        <p:nvSpPr>
          <p:cNvPr id="9" name="Rectangle 8"/>
          <p:cNvSpPr/>
          <p:nvPr/>
        </p:nvSpPr>
        <p:spPr>
          <a:xfrm>
            <a:off x="6010584" y="5068591"/>
            <a:ext cx="3907421" cy="523220"/>
          </a:xfrm>
          <a:prstGeom prst="rect">
            <a:avLst/>
          </a:prstGeom>
        </p:spPr>
        <p:txBody>
          <a:bodyPr wrap="square">
            <a:spAutoFit/>
          </a:bodyPr>
          <a:lstStyle/>
          <a:p>
            <a:pPr marL="68263">
              <a:spcBef>
                <a:spcPct val="20000"/>
              </a:spcBef>
              <a:buClr>
                <a:schemeClr val="accent1"/>
              </a:buClr>
              <a:buSzPct val="76000"/>
              <a:defRPr/>
            </a:pPr>
            <a:r>
              <a:rPr lang="en-US" sz="2800" i="1" dirty="0"/>
              <a:t>The dog bites the man.</a:t>
            </a:r>
          </a:p>
        </p:txBody>
      </p:sp>
      <p:cxnSp>
        <p:nvCxnSpPr>
          <p:cNvPr id="11" name="Straight Arrow Connector 10"/>
          <p:cNvCxnSpPr/>
          <p:nvPr/>
        </p:nvCxnSpPr>
        <p:spPr>
          <a:xfrm>
            <a:off x="6566261" y="4808183"/>
            <a:ext cx="312517" cy="306856"/>
          </a:xfrm>
          <a:prstGeom prst="straightConnector1">
            <a:avLst/>
          </a:prstGeom>
          <a:ln w="38100">
            <a:solidFill>
              <a:schemeClr val="accent1"/>
            </a:solidFill>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flipH="1">
            <a:off x="8902005" y="4859696"/>
            <a:ext cx="264772" cy="264362"/>
          </a:xfrm>
          <a:prstGeom prst="straightConnector1">
            <a:avLst/>
          </a:prstGeom>
          <a:ln w="38100">
            <a:solidFill>
              <a:schemeClr val="accent1"/>
            </a:solidFill>
            <a:tailEnd type="arrow"/>
          </a:ln>
        </p:spPr>
        <p:style>
          <a:lnRef idx="1">
            <a:schemeClr val="accent2"/>
          </a:lnRef>
          <a:fillRef idx="0">
            <a:schemeClr val="accent2"/>
          </a:fillRef>
          <a:effectRef idx="0">
            <a:schemeClr val="accent2"/>
          </a:effectRef>
          <a:fontRef idx="minor">
            <a:schemeClr val="tx1"/>
          </a:fontRef>
        </p:style>
      </p:cxnSp>
      <p:sp>
        <p:nvSpPr>
          <p:cNvPr id="6" name="Rectangle 5"/>
          <p:cNvSpPr/>
          <p:nvPr/>
        </p:nvSpPr>
        <p:spPr>
          <a:xfrm>
            <a:off x="1725550" y="3620036"/>
            <a:ext cx="3581400" cy="228055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grpSp>
        <p:nvGrpSpPr>
          <p:cNvPr id="25" name="Group 24">
            <a:extLst>
              <a:ext uri="{FF2B5EF4-FFF2-40B4-BE49-F238E27FC236}">
                <a16:creationId xmlns:a16="http://schemas.microsoft.com/office/drawing/2014/main" id="{378F7359-11A7-46BC-B981-7DEACC1833EF}"/>
              </a:ext>
            </a:extLst>
          </p:cNvPr>
          <p:cNvGrpSpPr>
            <a:grpSpLocks noChangeAspect="1"/>
          </p:cNvGrpSpPr>
          <p:nvPr/>
        </p:nvGrpSpPr>
        <p:grpSpPr>
          <a:xfrm>
            <a:off x="2260769" y="3966181"/>
            <a:ext cx="2510962" cy="1554480"/>
            <a:chOff x="1457230" y="3602716"/>
            <a:chExt cx="3629228" cy="2246772"/>
          </a:xfrm>
        </p:grpSpPr>
        <p:cxnSp>
          <p:nvCxnSpPr>
            <p:cNvPr id="13" name="Straight Connector 12"/>
            <p:cNvCxnSpPr>
              <a:cxnSpLocks/>
            </p:cNvCxnSpPr>
            <p:nvPr/>
          </p:nvCxnSpPr>
          <p:spPr>
            <a:xfrm flipV="1">
              <a:off x="1508410" y="3602717"/>
              <a:ext cx="3533572" cy="224677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598D1C0-8678-4517-AE44-D93D01D2563D}"/>
                </a:ext>
              </a:extLst>
            </p:cNvPr>
            <p:cNvCxnSpPr>
              <a:cxnSpLocks/>
            </p:cNvCxnSpPr>
            <p:nvPr/>
          </p:nvCxnSpPr>
          <p:spPr>
            <a:xfrm>
              <a:off x="1457230" y="3602716"/>
              <a:ext cx="3629228" cy="2246772"/>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235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8" grpId="0"/>
      <p:bldP spid="9"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021712FF-8CBE-4681-A27D-19D5142D154A}" type="slidenum">
              <a:rPr lang="en-US" sz="2000" smtClean="0"/>
              <a:pPr/>
              <a:t>7</a:t>
            </a:fld>
            <a:endParaRPr lang="en-US" sz="2000" dirty="0"/>
          </a:p>
        </p:txBody>
      </p:sp>
      <p:sp>
        <p:nvSpPr>
          <p:cNvPr id="7" name="Rectangle 6"/>
          <p:cNvSpPr/>
          <p:nvPr/>
        </p:nvSpPr>
        <p:spPr>
          <a:xfrm>
            <a:off x="3148711" y="74717"/>
            <a:ext cx="5719707" cy="1766637"/>
          </a:xfrm>
          <a:prstGeom prst="rect">
            <a:avLst/>
          </a:prstGeom>
        </p:spPr>
        <p:txBody>
          <a:bodyPr wrap="square">
            <a:spAutoFit/>
          </a:bodyPr>
          <a:lstStyle/>
          <a:p>
            <a:pPr marL="68263" algn="ctr">
              <a:spcBef>
                <a:spcPct val="20000"/>
              </a:spcBef>
              <a:buClr>
                <a:schemeClr val="accent1"/>
              </a:buClr>
              <a:buSzPct val="76000"/>
              <a:defRPr/>
            </a:pPr>
            <a:r>
              <a:rPr lang="en-US" sz="3200" dirty="0"/>
              <a:t>Den     </a:t>
            </a:r>
            <a:r>
              <a:rPr lang="en-US" sz="3200" dirty="0" err="1"/>
              <a:t>Hund</a:t>
            </a:r>
            <a:r>
              <a:rPr lang="en-US" sz="3200" dirty="0"/>
              <a:t>  </a:t>
            </a:r>
            <a:r>
              <a:rPr lang="en-US" sz="3200" dirty="0" err="1"/>
              <a:t>hört</a:t>
            </a:r>
            <a:r>
              <a:rPr lang="en-US" sz="3200" dirty="0"/>
              <a:t>    die       </a:t>
            </a:r>
            <a:r>
              <a:rPr lang="en-US" sz="3200" dirty="0" err="1"/>
              <a:t>Katze</a:t>
            </a:r>
            <a:r>
              <a:rPr lang="en-US" sz="3200" dirty="0"/>
              <a:t>.</a:t>
            </a:r>
          </a:p>
          <a:p>
            <a:pPr marL="68263" algn="ctr">
              <a:spcBef>
                <a:spcPct val="20000"/>
              </a:spcBef>
              <a:buClr>
                <a:schemeClr val="accent1"/>
              </a:buClr>
              <a:buSzPct val="76000"/>
              <a:defRPr/>
            </a:pPr>
            <a:r>
              <a:rPr lang="en-US" sz="3200" dirty="0"/>
              <a:t>The      dog    hears  the       cat.</a:t>
            </a:r>
          </a:p>
          <a:p>
            <a:pPr marL="68263" algn="ctr">
              <a:spcBef>
                <a:spcPct val="20000"/>
              </a:spcBef>
              <a:buClr>
                <a:schemeClr val="accent1"/>
              </a:buClr>
              <a:buSzPct val="76000"/>
              <a:defRPr/>
            </a:pPr>
            <a:r>
              <a:rPr lang="en-US" sz="3200" i="1" dirty="0"/>
              <a:t>“The cat hears the dog”</a:t>
            </a:r>
          </a:p>
        </p:txBody>
      </p:sp>
      <p:sp>
        <p:nvSpPr>
          <p:cNvPr id="8" name="TextBox 7"/>
          <p:cNvSpPr txBox="1"/>
          <p:nvPr/>
        </p:nvSpPr>
        <p:spPr>
          <a:xfrm>
            <a:off x="3908567" y="288986"/>
            <a:ext cx="4490977" cy="369332"/>
          </a:xfrm>
          <a:prstGeom prst="rect">
            <a:avLst/>
          </a:prstGeom>
          <a:noFill/>
        </p:spPr>
        <p:txBody>
          <a:bodyPr wrap="square" rtlCol="0">
            <a:spAutoFit/>
          </a:bodyPr>
          <a:lstStyle/>
          <a:p>
            <a:r>
              <a:rPr lang="en-US" dirty="0">
                <a:solidFill>
                  <a:srgbClr val="2569C2"/>
                </a:solidFill>
              </a:rPr>
              <a:t>ACC                                                     NOM</a:t>
            </a:r>
          </a:p>
        </p:txBody>
      </p:sp>
      <p:cxnSp>
        <p:nvCxnSpPr>
          <p:cNvPr id="11" name="Straight Arrow Connector 10"/>
          <p:cNvCxnSpPr>
            <a:cxnSpLocks/>
          </p:cNvCxnSpPr>
          <p:nvPr/>
        </p:nvCxnSpPr>
        <p:spPr>
          <a:xfrm>
            <a:off x="4132782" y="615281"/>
            <a:ext cx="3196932" cy="784180"/>
          </a:xfrm>
          <a:prstGeom prst="straightConnector1">
            <a:avLst/>
          </a:prstGeom>
          <a:ln w="28575">
            <a:solidFill>
              <a:srgbClr val="2569C2"/>
            </a:solidFill>
            <a:tailEnd type="arrow"/>
          </a:ln>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a:cxnSpLocks/>
          </p:cNvCxnSpPr>
          <p:nvPr/>
        </p:nvCxnSpPr>
        <p:spPr>
          <a:xfrm flipH="1">
            <a:off x="5152571" y="615280"/>
            <a:ext cx="2351313" cy="784181"/>
          </a:xfrm>
          <a:prstGeom prst="straightConnector1">
            <a:avLst/>
          </a:prstGeom>
          <a:ln w="28575">
            <a:solidFill>
              <a:srgbClr val="2569C2"/>
            </a:solidFill>
            <a:tailEnd type="arrow"/>
          </a:ln>
        </p:spPr>
        <p:style>
          <a:lnRef idx="1">
            <a:schemeClr val="accent2"/>
          </a:lnRef>
          <a:fillRef idx="0">
            <a:schemeClr val="accent2"/>
          </a:fillRef>
          <a:effectRef idx="0">
            <a:schemeClr val="accent2"/>
          </a:effectRef>
          <a:fontRef idx="minor">
            <a:schemeClr val="tx1"/>
          </a:fontRef>
        </p:style>
      </p:cxnSp>
      <p:sp>
        <p:nvSpPr>
          <p:cNvPr id="2" name="TextBox 1"/>
          <p:cNvSpPr txBox="1"/>
          <p:nvPr/>
        </p:nvSpPr>
        <p:spPr>
          <a:xfrm>
            <a:off x="3787006" y="5909312"/>
            <a:ext cx="4551527" cy="769441"/>
          </a:xfrm>
          <a:prstGeom prst="rect">
            <a:avLst/>
          </a:prstGeom>
          <a:noFill/>
        </p:spPr>
        <p:txBody>
          <a:bodyPr wrap="square" rtlCol="0">
            <a:spAutoFit/>
          </a:bodyPr>
          <a:lstStyle/>
          <a:p>
            <a:r>
              <a:rPr lang="en-US" sz="4400" dirty="0">
                <a:solidFill>
                  <a:schemeClr val="accent1"/>
                </a:solidFill>
              </a:rPr>
              <a:t>Correct! Good Job!</a:t>
            </a:r>
          </a:p>
        </p:txBody>
      </p:sp>
      <p:sp>
        <p:nvSpPr>
          <p:cNvPr id="13" name="TextBox 12"/>
          <p:cNvSpPr txBox="1"/>
          <p:nvPr/>
        </p:nvSpPr>
        <p:spPr>
          <a:xfrm>
            <a:off x="4883045" y="5921331"/>
            <a:ext cx="2425910" cy="769441"/>
          </a:xfrm>
          <a:prstGeom prst="rect">
            <a:avLst/>
          </a:prstGeom>
          <a:noFill/>
        </p:spPr>
        <p:txBody>
          <a:bodyPr wrap="square" rtlCol="0">
            <a:spAutoFit/>
          </a:bodyPr>
          <a:lstStyle/>
          <a:p>
            <a:r>
              <a:rPr lang="en-US" sz="4400" dirty="0">
                <a:solidFill>
                  <a:srgbClr val="FF0000"/>
                </a:solidFill>
              </a:rPr>
              <a:t>Incorrect.</a:t>
            </a:r>
          </a:p>
        </p:txBody>
      </p:sp>
      <p:sp>
        <p:nvSpPr>
          <p:cNvPr id="10" name="Oval 9"/>
          <p:cNvSpPr/>
          <p:nvPr/>
        </p:nvSpPr>
        <p:spPr>
          <a:xfrm>
            <a:off x="10515034" y="1968646"/>
            <a:ext cx="822960" cy="822960"/>
          </a:xfrm>
          <a:prstGeom prst="ellipse">
            <a:avLst/>
          </a:prstGeom>
          <a:noFill/>
          <a:ln w="19050">
            <a:solidFill>
              <a:srgbClr val="2569C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569C2"/>
              </a:solidFill>
            </a:endParaRPr>
          </a:p>
        </p:txBody>
      </p:sp>
      <p:sp>
        <p:nvSpPr>
          <p:cNvPr id="14" name="Oval 13"/>
          <p:cNvSpPr/>
          <p:nvPr/>
        </p:nvSpPr>
        <p:spPr>
          <a:xfrm>
            <a:off x="856488" y="1943656"/>
            <a:ext cx="822960" cy="822960"/>
          </a:xfrm>
          <a:prstGeom prst="ellipse">
            <a:avLst/>
          </a:prstGeom>
          <a:noFill/>
          <a:ln w="190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tx1"/>
              </a:solidFill>
            </a:endParaRPr>
          </a:p>
        </p:txBody>
      </p:sp>
      <p:pic>
        <p:nvPicPr>
          <p:cNvPr id="6" name="Picture 5" descr="Text&#10;&#10;Description automatically generated with medium confidence">
            <a:extLst>
              <a:ext uri="{FF2B5EF4-FFF2-40B4-BE49-F238E27FC236}">
                <a16:creationId xmlns:a16="http://schemas.microsoft.com/office/drawing/2014/main" id="{DA68372D-D0A6-4897-8A19-16403D014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713" y="1943656"/>
            <a:ext cx="4308584" cy="3863354"/>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631BEAB-8EBE-42BD-A5C3-C39010DDA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185" y="1945738"/>
            <a:ext cx="4308585" cy="3863355"/>
          </a:xfrm>
          <a:prstGeom prst="rect">
            <a:avLst/>
          </a:prstGeom>
        </p:spPr>
      </p:pic>
      <p:sp>
        <p:nvSpPr>
          <p:cNvPr id="21" name="TextBox 20">
            <a:extLst>
              <a:ext uri="{FF2B5EF4-FFF2-40B4-BE49-F238E27FC236}">
                <a16:creationId xmlns:a16="http://schemas.microsoft.com/office/drawing/2014/main" id="{BD80DDCC-5EDE-4B98-9DFE-F3A3381D73C1}"/>
              </a:ext>
            </a:extLst>
          </p:cNvPr>
          <p:cNvSpPr txBox="1"/>
          <p:nvPr/>
        </p:nvSpPr>
        <p:spPr>
          <a:xfrm>
            <a:off x="1017194" y="1943656"/>
            <a:ext cx="529411" cy="769441"/>
          </a:xfrm>
          <a:prstGeom prst="rect">
            <a:avLst/>
          </a:prstGeom>
          <a:noFill/>
        </p:spPr>
        <p:txBody>
          <a:bodyPr wrap="square" rtlCol="0">
            <a:spAutoFit/>
          </a:bodyPr>
          <a:lstStyle/>
          <a:p>
            <a:r>
              <a:rPr lang="en-US" sz="4400" dirty="0"/>
              <a:t>A</a:t>
            </a:r>
          </a:p>
        </p:txBody>
      </p:sp>
      <p:sp>
        <p:nvSpPr>
          <p:cNvPr id="22" name="TextBox 21">
            <a:extLst>
              <a:ext uri="{FF2B5EF4-FFF2-40B4-BE49-F238E27FC236}">
                <a16:creationId xmlns:a16="http://schemas.microsoft.com/office/drawing/2014/main" id="{82BD0793-9D47-4BA5-B4E4-A99DE94BD6EA}"/>
              </a:ext>
            </a:extLst>
          </p:cNvPr>
          <p:cNvSpPr txBox="1"/>
          <p:nvPr/>
        </p:nvSpPr>
        <p:spPr>
          <a:xfrm>
            <a:off x="10661808" y="1970415"/>
            <a:ext cx="529411" cy="769441"/>
          </a:xfrm>
          <a:prstGeom prst="rect">
            <a:avLst/>
          </a:prstGeom>
          <a:noFill/>
        </p:spPr>
        <p:txBody>
          <a:bodyPr wrap="square" rtlCol="0">
            <a:spAutoFit/>
          </a:bodyPr>
          <a:lstStyle/>
          <a:p>
            <a:r>
              <a:rPr lang="en-US" sz="4400" dirty="0"/>
              <a:t>B</a:t>
            </a:r>
          </a:p>
        </p:txBody>
      </p:sp>
      <p:pic>
        <p:nvPicPr>
          <p:cNvPr id="3" name="1-Den Hund hört die Katze">
            <a:hlinkClick r:id="" action="ppaction://media"/>
            <a:extLst>
              <a:ext uri="{FF2B5EF4-FFF2-40B4-BE49-F238E27FC236}">
                <a16:creationId xmlns:a16="http://schemas.microsoft.com/office/drawing/2014/main" id="{986516C9-308B-1209-30A6-16FC1F660E4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07594" y="310480"/>
            <a:ext cx="609600" cy="609600"/>
          </a:xfrm>
          <a:prstGeom prst="rect">
            <a:avLst/>
          </a:prstGeom>
        </p:spPr>
      </p:pic>
    </p:spTree>
    <p:extLst>
      <p:ext uri="{BB962C8B-B14F-4D97-AF65-F5344CB8AC3E}">
        <p14:creationId xmlns:p14="http://schemas.microsoft.com/office/powerpoint/2010/main" val="6532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6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3"/>
                </p:tgtEl>
              </p:cMediaNode>
            </p:audio>
          </p:childTnLst>
        </p:cTn>
      </p:par>
    </p:tnLst>
    <p:bldLst>
      <p:bldP spid="8" grpId="0"/>
      <p:bldP spid="2" grpId="0"/>
      <p:bldP spid="2" grpId="1"/>
      <p:bldP spid="13" grpId="0"/>
      <p:bldP spid="10" grpId="0" animBg="1"/>
      <p:bldP spid="10" grpId="1"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021712FF-8CBE-4681-A27D-19D5142D154A}" type="slidenum">
              <a:rPr lang="en-US" sz="2000" smtClean="0"/>
              <a:pPr/>
              <a:t>8</a:t>
            </a:fld>
            <a:endParaRPr lang="en-US" sz="2000" dirty="0"/>
          </a:p>
        </p:txBody>
      </p:sp>
      <p:sp>
        <p:nvSpPr>
          <p:cNvPr id="7" name="Rectangle 6"/>
          <p:cNvSpPr/>
          <p:nvPr/>
        </p:nvSpPr>
        <p:spPr>
          <a:xfrm>
            <a:off x="3148711" y="74717"/>
            <a:ext cx="5719707" cy="1766637"/>
          </a:xfrm>
          <a:prstGeom prst="rect">
            <a:avLst/>
          </a:prstGeom>
        </p:spPr>
        <p:txBody>
          <a:bodyPr wrap="square">
            <a:spAutoFit/>
          </a:bodyPr>
          <a:lstStyle/>
          <a:p>
            <a:pPr marL="68263" algn="ctr">
              <a:spcBef>
                <a:spcPct val="20000"/>
              </a:spcBef>
              <a:buClr>
                <a:schemeClr val="accent1"/>
              </a:buClr>
              <a:buSzPct val="76000"/>
              <a:defRPr/>
            </a:pPr>
            <a:r>
              <a:rPr lang="en-US" sz="3200" dirty="0"/>
              <a:t>Lo </a:t>
            </a:r>
            <a:r>
              <a:rPr lang="en-US" sz="3200" dirty="0" err="1"/>
              <a:t>oye</a:t>
            </a:r>
            <a:r>
              <a:rPr lang="en-US" sz="3200" dirty="0"/>
              <a:t> </a:t>
            </a:r>
            <a:r>
              <a:rPr lang="en-US" sz="3200" dirty="0" err="1"/>
              <a:t>el</a:t>
            </a:r>
            <a:r>
              <a:rPr lang="en-US" sz="3200" dirty="0"/>
              <a:t> </a:t>
            </a:r>
            <a:r>
              <a:rPr lang="en-US" sz="3200" dirty="0" err="1"/>
              <a:t>gato</a:t>
            </a:r>
            <a:r>
              <a:rPr lang="en-US" sz="3200" dirty="0"/>
              <a:t>.</a:t>
            </a:r>
          </a:p>
          <a:p>
            <a:pPr marL="68263" algn="ctr">
              <a:spcBef>
                <a:spcPct val="20000"/>
              </a:spcBef>
              <a:buClr>
                <a:schemeClr val="accent1"/>
              </a:buClr>
              <a:buSzPct val="76000"/>
              <a:defRPr/>
            </a:pPr>
            <a:r>
              <a:rPr lang="en-US" sz="3200" dirty="0"/>
              <a:t>The      dog    hears  the       cat.</a:t>
            </a:r>
          </a:p>
          <a:p>
            <a:pPr marL="68263" algn="ctr">
              <a:spcBef>
                <a:spcPct val="20000"/>
              </a:spcBef>
              <a:buClr>
                <a:schemeClr val="accent1"/>
              </a:buClr>
              <a:buSzPct val="76000"/>
              <a:defRPr/>
            </a:pPr>
            <a:r>
              <a:rPr lang="en-US" sz="3200" i="1" dirty="0"/>
              <a:t>“The cat hears the dog”</a:t>
            </a:r>
          </a:p>
        </p:txBody>
      </p:sp>
      <p:sp>
        <p:nvSpPr>
          <p:cNvPr id="2" name="TextBox 1"/>
          <p:cNvSpPr txBox="1"/>
          <p:nvPr/>
        </p:nvSpPr>
        <p:spPr>
          <a:xfrm>
            <a:off x="3787006" y="5909312"/>
            <a:ext cx="4551527" cy="769441"/>
          </a:xfrm>
          <a:prstGeom prst="rect">
            <a:avLst/>
          </a:prstGeom>
          <a:noFill/>
        </p:spPr>
        <p:txBody>
          <a:bodyPr wrap="square" rtlCol="0">
            <a:spAutoFit/>
          </a:bodyPr>
          <a:lstStyle/>
          <a:p>
            <a:r>
              <a:rPr lang="en-US" sz="4400" dirty="0">
                <a:solidFill>
                  <a:schemeClr val="accent1"/>
                </a:solidFill>
              </a:rPr>
              <a:t>Correct! Good Job!</a:t>
            </a:r>
          </a:p>
        </p:txBody>
      </p:sp>
      <p:sp>
        <p:nvSpPr>
          <p:cNvPr id="10" name="Oval 9"/>
          <p:cNvSpPr/>
          <p:nvPr/>
        </p:nvSpPr>
        <p:spPr>
          <a:xfrm>
            <a:off x="10515034" y="1968646"/>
            <a:ext cx="822960" cy="822960"/>
          </a:xfrm>
          <a:prstGeom prst="ellipse">
            <a:avLst/>
          </a:prstGeom>
          <a:noFill/>
          <a:ln w="19050">
            <a:solidFill>
              <a:srgbClr val="2569C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569C2"/>
              </a:solidFill>
            </a:endParaRPr>
          </a:p>
        </p:txBody>
      </p:sp>
      <p:pic>
        <p:nvPicPr>
          <p:cNvPr id="6" name="Picture 5" descr="Text&#10;&#10;Description automatically generated with medium confidence">
            <a:extLst>
              <a:ext uri="{FF2B5EF4-FFF2-40B4-BE49-F238E27FC236}">
                <a16:creationId xmlns:a16="http://schemas.microsoft.com/office/drawing/2014/main" id="{DA68372D-D0A6-4897-8A19-16403D014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713" y="1943656"/>
            <a:ext cx="4308584" cy="3863354"/>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631BEAB-8EBE-42BD-A5C3-C39010DDA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185" y="1945738"/>
            <a:ext cx="4308585" cy="3863355"/>
          </a:xfrm>
          <a:prstGeom prst="rect">
            <a:avLst/>
          </a:prstGeom>
        </p:spPr>
      </p:pic>
      <p:sp>
        <p:nvSpPr>
          <p:cNvPr id="21" name="TextBox 20">
            <a:extLst>
              <a:ext uri="{FF2B5EF4-FFF2-40B4-BE49-F238E27FC236}">
                <a16:creationId xmlns:a16="http://schemas.microsoft.com/office/drawing/2014/main" id="{BD80DDCC-5EDE-4B98-9DFE-F3A3381D73C1}"/>
              </a:ext>
            </a:extLst>
          </p:cNvPr>
          <p:cNvSpPr txBox="1"/>
          <p:nvPr/>
        </p:nvSpPr>
        <p:spPr>
          <a:xfrm>
            <a:off x="1017194" y="1943656"/>
            <a:ext cx="529411" cy="769441"/>
          </a:xfrm>
          <a:prstGeom prst="rect">
            <a:avLst/>
          </a:prstGeom>
          <a:noFill/>
        </p:spPr>
        <p:txBody>
          <a:bodyPr wrap="square" rtlCol="0">
            <a:spAutoFit/>
          </a:bodyPr>
          <a:lstStyle/>
          <a:p>
            <a:r>
              <a:rPr lang="en-US" sz="4400" dirty="0"/>
              <a:t>A</a:t>
            </a:r>
          </a:p>
        </p:txBody>
      </p:sp>
      <p:sp>
        <p:nvSpPr>
          <p:cNvPr id="22" name="TextBox 21">
            <a:extLst>
              <a:ext uri="{FF2B5EF4-FFF2-40B4-BE49-F238E27FC236}">
                <a16:creationId xmlns:a16="http://schemas.microsoft.com/office/drawing/2014/main" id="{82BD0793-9D47-4BA5-B4E4-A99DE94BD6EA}"/>
              </a:ext>
            </a:extLst>
          </p:cNvPr>
          <p:cNvSpPr txBox="1"/>
          <p:nvPr/>
        </p:nvSpPr>
        <p:spPr>
          <a:xfrm>
            <a:off x="10661808" y="1970415"/>
            <a:ext cx="529411" cy="769441"/>
          </a:xfrm>
          <a:prstGeom prst="rect">
            <a:avLst/>
          </a:prstGeom>
          <a:noFill/>
        </p:spPr>
        <p:txBody>
          <a:bodyPr wrap="square" rtlCol="0">
            <a:spAutoFit/>
          </a:bodyPr>
          <a:lstStyle/>
          <a:p>
            <a:r>
              <a:rPr lang="en-US" sz="4400" dirty="0"/>
              <a:t>B</a:t>
            </a:r>
          </a:p>
        </p:txBody>
      </p:sp>
      <p:pic>
        <p:nvPicPr>
          <p:cNvPr id="3" name="Track 02 001_A_003_SVOOVS Experiment_2009_08_27">
            <a:hlinkClick r:id="" action="ppaction://media"/>
            <a:extLst>
              <a:ext uri="{FF2B5EF4-FFF2-40B4-BE49-F238E27FC236}">
                <a16:creationId xmlns:a16="http://schemas.microsoft.com/office/drawing/2014/main" id="{D9A4309F-0C16-4B2C-D60A-5126C0E2FCA3}"/>
              </a:ext>
            </a:extLst>
          </p:cNvPr>
          <p:cNvPicPr>
            <a:picLocks noChangeAspect="1"/>
          </p:cNvPicPr>
          <p:nvPr>
            <a:audioFile r:link="rId1"/>
            <p:extLst>
              <p:ext uri="{DAA4B4D4-6D71-4841-9C94-3DE7FCFB9230}">
                <p14:media xmlns:p14="http://schemas.microsoft.com/office/powerpoint/2010/main" r:embed="rId2">
                  <p14:trim st="4702"/>
                </p14:media>
              </p:ext>
            </p:extLst>
          </p:nvPr>
        </p:nvPicPr>
        <p:blipFill>
          <a:blip r:embed="rId6"/>
          <a:stretch>
            <a:fillRect/>
          </a:stretch>
        </p:blipFill>
        <p:spPr>
          <a:xfrm>
            <a:off x="231775" y="212725"/>
            <a:ext cx="609600" cy="609600"/>
          </a:xfrm>
          <a:prstGeom prst="rect">
            <a:avLst/>
          </a:prstGeom>
        </p:spPr>
      </p:pic>
      <p:sp>
        <p:nvSpPr>
          <p:cNvPr id="5" name="TextBox 4">
            <a:extLst>
              <a:ext uri="{FF2B5EF4-FFF2-40B4-BE49-F238E27FC236}">
                <a16:creationId xmlns:a16="http://schemas.microsoft.com/office/drawing/2014/main" id="{5516F068-FCDF-99F2-CCED-D218FC58D9EE}"/>
              </a:ext>
            </a:extLst>
          </p:cNvPr>
          <p:cNvSpPr txBox="1"/>
          <p:nvPr/>
        </p:nvSpPr>
        <p:spPr>
          <a:xfrm>
            <a:off x="0" y="6516687"/>
            <a:ext cx="3581401" cy="369332"/>
          </a:xfrm>
          <a:prstGeom prst="rect">
            <a:avLst/>
          </a:prstGeom>
          <a:noFill/>
          <a:ln>
            <a:solidFill>
              <a:schemeClr val="tx1"/>
            </a:solidFill>
          </a:ln>
        </p:spPr>
        <p:txBody>
          <a:bodyPr wrap="square" rtlCol="0">
            <a:spAutoFit/>
          </a:bodyPr>
          <a:lstStyle/>
          <a:p>
            <a:r>
              <a:rPr lang="en-US" dirty="0"/>
              <a:t>Sound from VanPatten et al. (2013)</a:t>
            </a:r>
          </a:p>
        </p:txBody>
      </p:sp>
    </p:spTree>
    <p:extLst>
      <p:ext uri="{BB962C8B-B14F-4D97-AF65-F5344CB8AC3E}">
        <p14:creationId xmlns:p14="http://schemas.microsoft.com/office/powerpoint/2010/main" val="108300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1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prstGeom prst="rect">
            <a:avLst/>
          </a:prstGeom>
        </p:spPr>
        <p:txBody>
          <a:bodyPr/>
          <a:lstStyle/>
          <a:p>
            <a:fld id="{021712FF-8CBE-4681-A27D-19D5142D154A}" type="slidenum">
              <a:rPr lang="en-US" sz="2000" smtClean="0"/>
              <a:pPr/>
              <a:t>9</a:t>
            </a:fld>
            <a:endParaRPr lang="en-US" sz="2000" dirty="0"/>
          </a:p>
        </p:txBody>
      </p:sp>
      <p:sp>
        <p:nvSpPr>
          <p:cNvPr id="7" name="Rectangle 6"/>
          <p:cNvSpPr/>
          <p:nvPr/>
        </p:nvSpPr>
        <p:spPr>
          <a:xfrm>
            <a:off x="3148711" y="74717"/>
            <a:ext cx="5719707" cy="1766637"/>
          </a:xfrm>
          <a:prstGeom prst="rect">
            <a:avLst/>
          </a:prstGeom>
        </p:spPr>
        <p:txBody>
          <a:bodyPr wrap="square">
            <a:spAutoFit/>
          </a:bodyPr>
          <a:lstStyle/>
          <a:p>
            <a:pPr marL="68263" algn="ctr">
              <a:spcBef>
                <a:spcPct val="20000"/>
              </a:spcBef>
              <a:buClr>
                <a:schemeClr val="accent1"/>
              </a:buClr>
              <a:buSzPct val="76000"/>
              <a:defRPr/>
            </a:pPr>
            <a:r>
              <a:rPr lang="az-Cyrl-AZ" sz="3200" dirty="0"/>
              <a:t>Собаку слышит кошка.</a:t>
            </a:r>
            <a:endParaRPr lang="en-US" sz="3200" dirty="0"/>
          </a:p>
          <a:p>
            <a:pPr marL="68263" algn="ctr">
              <a:spcBef>
                <a:spcPct val="20000"/>
              </a:spcBef>
              <a:buClr>
                <a:schemeClr val="accent1"/>
              </a:buClr>
              <a:buSzPct val="76000"/>
              <a:defRPr/>
            </a:pPr>
            <a:r>
              <a:rPr lang="en-US" sz="3200" dirty="0" err="1"/>
              <a:t>Dog</a:t>
            </a:r>
            <a:r>
              <a:rPr lang="en-US" sz="3200" baseline="-25000" dirty="0" err="1"/>
              <a:t>FEM</a:t>
            </a:r>
            <a:r>
              <a:rPr lang="en-US" sz="3200" baseline="-25000" dirty="0"/>
              <a:t>-ACC</a:t>
            </a:r>
            <a:r>
              <a:rPr lang="en-US" sz="3200" dirty="0"/>
              <a:t> hears </a:t>
            </a:r>
            <a:r>
              <a:rPr lang="en-US" sz="3200" dirty="0" err="1"/>
              <a:t>cat</a:t>
            </a:r>
            <a:r>
              <a:rPr lang="en-US" sz="3200" baseline="-25000" dirty="0" err="1"/>
              <a:t>FEM</a:t>
            </a:r>
            <a:r>
              <a:rPr lang="en-US" sz="3200" baseline="-25000" dirty="0"/>
              <a:t>-NOM</a:t>
            </a:r>
            <a:endParaRPr lang="en-US" sz="3200" dirty="0"/>
          </a:p>
          <a:p>
            <a:pPr marL="68263" algn="ctr">
              <a:spcBef>
                <a:spcPct val="20000"/>
              </a:spcBef>
              <a:buClr>
                <a:schemeClr val="accent1"/>
              </a:buClr>
              <a:buSzPct val="76000"/>
              <a:defRPr/>
            </a:pPr>
            <a:r>
              <a:rPr lang="en-US" sz="3200" i="1" dirty="0"/>
              <a:t>“The cat hears the dog”</a:t>
            </a:r>
          </a:p>
        </p:txBody>
      </p:sp>
      <p:sp>
        <p:nvSpPr>
          <p:cNvPr id="2" name="TextBox 1"/>
          <p:cNvSpPr txBox="1"/>
          <p:nvPr/>
        </p:nvSpPr>
        <p:spPr>
          <a:xfrm>
            <a:off x="3787006" y="5909312"/>
            <a:ext cx="4551527" cy="769441"/>
          </a:xfrm>
          <a:prstGeom prst="rect">
            <a:avLst/>
          </a:prstGeom>
          <a:noFill/>
        </p:spPr>
        <p:txBody>
          <a:bodyPr wrap="square" rtlCol="0">
            <a:spAutoFit/>
          </a:bodyPr>
          <a:lstStyle/>
          <a:p>
            <a:r>
              <a:rPr lang="en-US" sz="4400" dirty="0">
                <a:solidFill>
                  <a:schemeClr val="accent1"/>
                </a:solidFill>
              </a:rPr>
              <a:t>Correct! Good Job!</a:t>
            </a:r>
          </a:p>
        </p:txBody>
      </p:sp>
      <p:sp>
        <p:nvSpPr>
          <p:cNvPr id="10" name="Oval 9"/>
          <p:cNvSpPr/>
          <p:nvPr/>
        </p:nvSpPr>
        <p:spPr>
          <a:xfrm>
            <a:off x="10515034" y="1968646"/>
            <a:ext cx="822960" cy="822960"/>
          </a:xfrm>
          <a:prstGeom prst="ellipse">
            <a:avLst/>
          </a:prstGeom>
          <a:noFill/>
          <a:ln w="19050">
            <a:solidFill>
              <a:srgbClr val="2569C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rgbClr val="2569C2"/>
              </a:solidFill>
            </a:endParaRPr>
          </a:p>
        </p:txBody>
      </p:sp>
      <p:pic>
        <p:nvPicPr>
          <p:cNvPr id="6" name="Picture 5" descr="Text&#10;&#10;Description automatically generated with medium confidence">
            <a:extLst>
              <a:ext uri="{FF2B5EF4-FFF2-40B4-BE49-F238E27FC236}">
                <a16:creationId xmlns:a16="http://schemas.microsoft.com/office/drawing/2014/main" id="{DA68372D-D0A6-4897-8A19-16403D014B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713" y="1943656"/>
            <a:ext cx="4308584" cy="3863354"/>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631BEAB-8EBE-42BD-A5C3-C39010DDA9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4185" y="1945738"/>
            <a:ext cx="4308585" cy="3863355"/>
          </a:xfrm>
          <a:prstGeom prst="rect">
            <a:avLst/>
          </a:prstGeom>
        </p:spPr>
      </p:pic>
      <p:sp>
        <p:nvSpPr>
          <p:cNvPr id="21" name="TextBox 20">
            <a:extLst>
              <a:ext uri="{FF2B5EF4-FFF2-40B4-BE49-F238E27FC236}">
                <a16:creationId xmlns:a16="http://schemas.microsoft.com/office/drawing/2014/main" id="{BD80DDCC-5EDE-4B98-9DFE-F3A3381D73C1}"/>
              </a:ext>
            </a:extLst>
          </p:cNvPr>
          <p:cNvSpPr txBox="1"/>
          <p:nvPr/>
        </p:nvSpPr>
        <p:spPr>
          <a:xfrm>
            <a:off x="1017194" y="1943656"/>
            <a:ext cx="529411" cy="769441"/>
          </a:xfrm>
          <a:prstGeom prst="rect">
            <a:avLst/>
          </a:prstGeom>
          <a:noFill/>
        </p:spPr>
        <p:txBody>
          <a:bodyPr wrap="square" rtlCol="0">
            <a:spAutoFit/>
          </a:bodyPr>
          <a:lstStyle/>
          <a:p>
            <a:r>
              <a:rPr lang="en-US" sz="4400" dirty="0"/>
              <a:t>A</a:t>
            </a:r>
          </a:p>
        </p:txBody>
      </p:sp>
      <p:sp>
        <p:nvSpPr>
          <p:cNvPr id="22" name="TextBox 21">
            <a:extLst>
              <a:ext uri="{FF2B5EF4-FFF2-40B4-BE49-F238E27FC236}">
                <a16:creationId xmlns:a16="http://schemas.microsoft.com/office/drawing/2014/main" id="{82BD0793-9D47-4BA5-B4E4-A99DE94BD6EA}"/>
              </a:ext>
            </a:extLst>
          </p:cNvPr>
          <p:cNvSpPr txBox="1"/>
          <p:nvPr/>
        </p:nvSpPr>
        <p:spPr>
          <a:xfrm>
            <a:off x="10661808" y="1970415"/>
            <a:ext cx="529411" cy="769441"/>
          </a:xfrm>
          <a:prstGeom prst="rect">
            <a:avLst/>
          </a:prstGeom>
          <a:noFill/>
        </p:spPr>
        <p:txBody>
          <a:bodyPr wrap="square" rtlCol="0">
            <a:spAutoFit/>
          </a:bodyPr>
          <a:lstStyle/>
          <a:p>
            <a:r>
              <a:rPr lang="en-US" sz="4400" dirty="0"/>
              <a:t>B</a:t>
            </a:r>
          </a:p>
        </p:txBody>
      </p:sp>
      <p:pic>
        <p:nvPicPr>
          <p:cNvPr id="3" name="Track 01 Russian01">
            <a:hlinkClick r:id="" action="ppaction://media"/>
            <a:extLst>
              <a:ext uri="{FF2B5EF4-FFF2-40B4-BE49-F238E27FC236}">
                <a16:creationId xmlns:a16="http://schemas.microsoft.com/office/drawing/2014/main" id="{FCE1E253-8AE5-D344-5A61-5F89E9062BBF}"/>
              </a:ext>
            </a:extLst>
          </p:cNvPr>
          <p:cNvPicPr>
            <a:picLocks noChangeAspect="1"/>
          </p:cNvPicPr>
          <p:nvPr>
            <a:audioFile r:link="rId1"/>
            <p:extLst>
              <p:ext uri="{DAA4B4D4-6D71-4841-9C94-3DE7FCFB9230}">
                <p14:media xmlns:p14="http://schemas.microsoft.com/office/powerpoint/2010/main" r:embed="rId2">
                  <p14:trim st="3709"/>
                </p14:media>
              </p:ext>
            </p:extLst>
          </p:nvPr>
        </p:nvPicPr>
        <p:blipFill>
          <a:blip r:embed="rId6"/>
          <a:stretch>
            <a:fillRect/>
          </a:stretch>
        </p:blipFill>
        <p:spPr>
          <a:xfrm>
            <a:off x="407594" y="348435"/>
            <a:ext cx="609600" cy="609600"/>
          </a:xfrm>
          <a:prstGeom prst="rect">
            <a:avLst/>
          </a:prstGeom>
        </p:spPr>
      </p:pic>
      <p:sp>
        <p:nvSpPr>
          <p:cNvPr id="5" name="TextBox 4">
            <a:extLst>
              <a:ext uri="{FF2B5EF4-FFF2-40B4-BE49-F238E27FC236}">
                <a16:creationId xmlns:a16="http://schemas.microsoft.com/office/drawing/2014/main" id="{45D94D30-15F1-C25D-61D6-59EE8463342F}"/>
              </a:ext>
            </a:extLst>
          </p:cNvPr>
          <p:cNvSpPr txBox="1"/>
          <p:nvPr/>
        </p:nvSpPr>
        <p:spPr>
          <a:xfrm>
            <a:off x="0" y="6516687"/>
            <a:ext cx="3581401" cy="369332"/>
          </a:xfrm>
          <a:prstGeom prst="rect">
            <a:avLst/>
          </a:prstGeom>
          <a:noFill/>
          <a:ln>
            <a:solidFill>
              <a:schemeClr val="tx1"/>
            </a:solidFill>
          </a:ln>
        </p:spPr>
        <p:txBody>
          <a:bodyPr wrap="square" rtlCol="0">
            <a:spAutoFit/>
          </a:bodyPr>
          <a:lstStyle/>
          <a:p>
            <a:r>
              <a:rPr lang="en-US" dirty="0"/>
              <a:t>Sound from VanPatten et al. (2013)</a:t>
            </a:r>
          </a:p>
        </p:txBody>
      </p:sp>
    </p:spTree>
    <p:extLst>
      <p:ext uri="{BB962C8B-B14F-4D97-AF65-F5344CB8AC3E}">
        <p14:creationId xmlns:p14="http://schemas.microsoft.com/office/powerpoint/2010/main" val="40384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4084</Words>
  <Application>Microsoft Office PowerPoint</Application>
  <PresentationFormat>Widescreen</PresentationFormat>
  <Paragraphs>359</Paragraphs>
  <Slides>29</Slides>
  <Notes>11</Notes>
  <HiddenSlides>0</HiddenSlides>
  <MMClips>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Arial Unicode MS</vt:lpstr>
      <vt:lpstr>Avenir Next LT Pro Light</vt:lpstr>
      <vt:lpstr>Calibri</vt:lpstr>
      <vt:lpstr>Calibri Light</vt:lpstr>
      <vt:lpstr>NewCenturySchlbk-Roman</vt:lpstr>
      <vt:lpstr>Times New Roman</vt:lpstr>
      <vt:lpstr>Office Theme</vt:lpstr>
      <vt:lpstr>Processing Instruction: an approach for understanding language comprehension and developing input-based grammar activities</vt:lpstr>
      <vt:lpstr>A simple model of L2 Acquisition</vt:lpstr>
      <vt:lpstr>Input Processing Model  (VanPatten, 1996; 2004; 2015)</vt:lpstr>
      <vt:lpstr>Lexical Preference  (Morphology vs. lexical cues)</vt:lpstr>
      <vt:lpstr>First Noun Strategies (Word Order vs. Case vs. Animacy vs. Context) </vt:lpstr>
      <vt:lpstr>Processing Instruction</vt:lpstr>
      <vt:lpstr>PowerPoint Presentation</vt:lpstr>
      <vt:lpstr>PowerPoint Presentation</vt:lpstr>
      <vt:lpstr>PowerPoint Presentation</vt:lpstr>
      <vt:lpstr>PowerPoint Presentation</vt:lpstr>
      <vt:lpstr>PowerPoint Presentation</vt:lpstr>
      <vt:lpstr>The central claim of PI research</vt:lpstr>
      <vt:lpstr>Milestones in 20 years of PI (Lee, 2015)</vt:lpstr>
      <vt:lpstr>Key insights</vt:lpstr>
      <vt:lpstr>A short list of forms tested with PI</vt:lpstr>
      <vt:lpstr>A short list of forms tested with PI</vt:lpstr>
      <vt:lpstr>Present vs. Past Tense</vt:lpstr>
      <vt:lpstr>Spanish Subjunctive</vt:lpstr>
      <vt:lpstr>Gender-marked pronouns in German</vt:lpstr>
      <vt:lpstr>Where does PI fit in a communicative classroom?</vt:lpstr>
      <vt:lpstr>Long’s methodological principles (2009)</vt:lpstr>
      <vt:lpstr>Swan (1998): Seven bad reasons for teaching grammar – and two good ones</vt:lpstr>
      <vt:lpstr>To Conclude: some general thoughts</vt:lpstr>
      <vt:lpstr>References</vt:lpstr>
      <vt:lpstr>References</vt:lpstr>
      <vt:lpstr>References</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Henry</dc:creator>
  <cp:lastModifiedBy>Nick Henry</cp:lastModifiedBy>
  <cp:revision>40</cp:revision>
  <dcterms:created xsi:type="dcterms:W3CDTF">2023-01-20T20:35:46Z</dcterms:created>
  <dcterms:modified xsi:type="dcterms:W3CDTF">2023-01-31T20:28:29Z</dcterms:modified>
</cp:coreProperties>
</file>