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9EC1"/>
    <a:srgbClr val="8FC7E8"/>
    <a:srgbClr val="4472C4"/>
    <a:srgbClr val="A84D00"/>
    <a:srgbClr val="612D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102" y="816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322F-56A1-430D-9F0E-1BABC8351AFC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153B6-B35E-493C-A49C-7A6DE996A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09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322F-56A1-430D-9F0E-1BABC8351AFC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153B6-B35E-493C-A49C-7A6DE996A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283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322F-56A1-430D-9F0E-1BABC8351AFC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153B6-B35E-493C-A49C-7A6DE996A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134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322F-56A1-430D-9F0E-1BABC8351AFC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153B6-B35E-493C-A49C-7A6DE996A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46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322F-56A1-430D-9F0E-1BABC8351AFC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153B6-B35E-493C-A49C-7A6DE996A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682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322F-56A1-430D-9F0E-1BABC8351AFC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153B6-B35E-493C-A49C-7A6DE996A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421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322F-56A1-430D-9F0E-1BABC8351AFC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153B6-B35E-493C-A49C-7A6DE996A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73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322F-56A1-430D-9F0E-1BABC8351AFC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153B6-B35E-493C-A49C-7A6DE996A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039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322F-56A1-430D-9F0E-1BABC8351AFC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153B6-B35E-493C-A49C-7A6DE996A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240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322F-56A1-430D-9F0E-1BABC8351AFC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153B6-B35E-493C-A49C-7A6DE996A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70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322F-56A1-430D-9F0E-1BABC8351AFC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153B6-B35E-493C-A49C-7A6DE996A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92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0322F-56A1-430D-9F0E-1BABC8351AFC}" type="datetimeFigureOut">
              <a:rPr lang="en-US" smtClean="0"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153B6-B35E-493C-A49C-7A6DE996A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528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unity.canvaslms.com/docs/DOC-1290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community.canvaslms.com/docs/DOC-12985-415265828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032635" y="4392585"/>
            <a:ext cx="2723249" cy="23483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FACULTY</a:t>
            </a:r>
          </a:p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ORIENTATION</a:t>
            </a:r>
            <a:endParaRPr lang="en-US" sz="2800" dirty="0">
              <a:solidFill>
                <a:srgbClr val="A84D00"/>
              </a:solidFill>
              <a:latin typeface="BentonSans Black" panose="02000503040000020004" pitchFamily="50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7196022" y="4575085"/>
            <a:ext cx="4570748" cy="1983347"/>
          </a:xfrm>
          <a:prstGeom prst="roundRect">
            <a:avLst/>
          </a:prstGeom>
          <a:noFill/>
          <a:ln w="85725">
            <a:solidFill>
              <a:srgbClr val="A84D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8574" y="4751712"/>
            <a:ext cx="1806720" cy="18067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27134" y="513567"/>
            <a:ext cx="5546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Lato" panose="020F0502020204030203" pitchFamily="34" charset="0"/>
              </a:rPr>
              <a:t>How to Create Your Own Buttons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6197" y="1217113"/>
            <a:ext cx="10976851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Lato" panose="020F0502020204030203" pitchFamily="34" charset="0"/>
              </a:rPr>
              <a:t>Step 1:</a:t>
            </a:r>
          </a:p>
          <a:p>
            <a:r>
              <a:rPr lang="en-US" dirty="0" smtClean="0">
                <a:latin typeface="Lato" panose="020F0502020204030203" pitchFamily="34" charset="0"/>
              </a:rPr>
              <a:t>Select the elements you like from the available options on the next 5 slides. Or, edit one to create your own.</a:t>
            </a:r>
          </a:p>
          <a:p>
            <a:r>
              <a:rPr lang="en-US" dirty="0" smtClean="0">
                <a:latin typeface="Lato" panose="020F0502020204030203" pitchFamily="34" charset="0"/>
              </a:rPr>
              <a:t>You can change text, color, shape, anything you like.</a:t>
            </a:r>
          </a:p>
          <a:p>
            <a:endParaRPr lang="en-US" dirty="0">
              <a:latin typeface="Lato" panose="020F0502020204030203" pitchFamily="34" charset="0"/>
            </a:endParaRPr>
          </a:p>
          <a:p>
            <a:r>
              <a:rPr lang="en-US" b="1" dirty="0" smtClean="0">
                <a:latin typeface="Lato" panose="020F0502020204030203" pitchFamily="34" charset="0"/>
              </a:rPr>
              <a:t>Step 2:</a:t>
            </a:r>
          </a:p>
          <a:p>
            <a:r>
              <a:rPr lang="en-US" dirty="0" smtClean="0">
                <a:latin typeface="Lato" panose="020F0502020204030203" pitchFamily="34" charset="0"/>
              </a:rPr>
              <a:t>Save it as a PNG file. The easiest way to do this is to copy the elements of your button to a blank slide (see </a:t>
            </a:r>
          </a:p>
          <a:p>
            <a:r>
              <a:rPr lang="en-US" dirty="0" smtClean="0">
                <a:latin typeface="Lato" panose="020F0502020204030203" pitchFamily="34" charset="0"/>
              </a:rPr>
              <a:t>slide 2 as an example). Then, press </a:t>
            </a:r>
            <a:r>
              <a:rPr lang="en-US" b="1" dirty="0" smtClean="0">
                <a:latin typeface="Lato" panose="020F0502020204030203" pitchFamily="34" charset="0"/>
              </a:rPr>
              <a:t>Control + A </a:t>
            </a:r>
            <a:r>
              <a:rPr lang="en-US" dirty="0" smtClean="0">
                <a:latin typeface="Lato" panose="020F0502020204030203" pitchFamily="34" charset="0"/>
              </a:rPr>
              <a:t>to select everything. Next, place your mouse cursor over</a:t>
            </a:r>
          </a:p>
          <a:p>
            <a:r>
              <a:rPr lang="en-US" dirty="0" smtClean="0">
                <a:latin typeface="Lato" panose="020F0502020204030203" pitchFamily="34" charset="0"/>
              </a:rPr>
              <a:t>the button and Right click. Then click </a:t>
            </a:r>
            <a:r>
              <a:rPr lang="en-US" b="1" dirty="0" smtClean="0">
                <a:latin typeface="Lato" panose="020F0502020204030203" pitchFamily="34" charset="0"/>
              </a:rPr>
              <a:t>Save as Picture</a:t>
            </a:r>
            <a:r>
              <a:rPr lang="en-US" dirty="0" smtClean="0">
                <a:latin typeface="Lato" panose="020F0502020204030203" pitchFamily="34" charset="0"/>
              </a:rPr>
              <a:t>. Finally, select the location where you’d like to save the </a:t>
            </a:r>
          </a:p>
          <a:p>
            <a:r>
              <a:rPr lang="en-US" dirty="0" smtClean="0">
                <a:latin typeface="Lato" panose="020F0502020204030203" pitchFamily="34" charset="0"/>
              </a:rPr>
              <a:t>image as well as the file name.</a:t>
            </a:r>
          </a:p>
          <a:p>
            <a:endParaRPr lang="en-US" dirty="0">
              <a:latin typeface="Lato" panose="020F0502020204030203" pitchFamily="34" charset="0"/>
            </a:endParaRPr>
          </a:p>
          <a:p>
            <a:r>
              <a:rPr lang="en-US" b="1" dirty="0" smtClean="0">
                <a:latin typeface="Lato" panose="020F0502020204030203" pitchFamily="34" charset="0"/>
              </a:rPr>
              <a:t>Step 3:</a:t>
            </a:r>
          </a:p>
          <a:p>
            <a:r>
              <a:rPr lang="en-US" dirty="0" smtClean="0">
                <a:latin typeface="Lato" panose="020F0502020204030203" pitchFamily="34" charset="0"/>
              </a:rPr>
              <a:t>Upload the new PNG file to Canvas. Log in to Canvas and </a:t>
            </a:r>
          </a:p>
          <a:p>
            <a:r>
              <a:rPr lang="en-US" dirty="0" smtClean="0">
                <a:latin typeface="Lato" panose="020F0502020204030203" pitchFamily="34" charset="0"/>
              </a:rPr>
              <a:t>Upload the file into your course’s Files section.</a:t>
            </a:r>
          </a:p>
          <a:p>
            <a:endParaRPr lang="en-US" dirty="0">
              <a:latin typeface="Lato" panose="020F0502020204030203" pitchFamily="34" charset="0"/>
            </a:endParaRPr>
          </a:p>
          <a:p>
            <a:r>
              <a:rPr lang="en-US" b="1" dirty="0" smtClean="0">
                <a:latin typeface="Lato" panose="020F0502020204030203" pitchFamily="34" charset="0"/>
              </a:rPr>
              <a:t>Step 4: </a:t>
            </a:r>
          </a:p>
          <a:p>
            <a:r>
              <a:rPr lang="en-US" dirty="0" smtClean="0">
                <a:latin typeface="Lato" panose="020F0502020204030203" pitchFamily="34" charset="0"/>
                <a:hlinkClick r:id="rId3"/>
              </a:rPr>
              <a:t>Insert the image into any page in your Canvas course.</a:t>
            </a:r>
            <a:endParaRPr lang="en-US" dirty="0" smtClean="0">
              <a:latin typeface="Lato" panose="020F0502020204030203" pitchFamily="34" charset="0"/>
            </a:endParaRPr>
          </a:p>
          <a:p>
            <a:endParaRPr lang="en-US" dirty="0">
              <a:latin typeface="Lato" panose="020F0502020204030203" pitchFamily="34" charset="0"/>
            </a:endParaRPr>
          </a:p>
          <a:p>
            <a:r>
              <a:rPr lang="en-US" b="1" dirty="0" smtClean="0">
                <a:latin typeface="Lato" panose="020F0502020204030203" pitchFamily="34" charset="0"/>
              </a:rPr>
              <a:t>Step 5: </a:t>
            </a:r>
          </a:p>
          <a:p>
            <a:r>
              <a:rPr lang="en-US" dirty="0" smtClean="0">
                <a:latin typeface="Lato" panose="020F0502020204030203" pitchFamily="34" charset="0"/>
                <a:hlinkClick r:id="rId4"/>
              </a:rPr>
              <a:t>Turn the image into a hyperlink.</a:t>
            </a:r>
            <a:endParaRPr lang="en-US" dirty="0" smtClean="0">
              <a:latin typeface="Lato" panose="020F0502020204030203" pitchFamily="34" charset="0"/>
            </a:endParaRPr>
          </a:p>
          <a:p>
            <a:endParaRPr lang="en-US" dirty="0" smtClean="0">
              <a:latin typeface="Lato" panose="020F0502020204030203" pitchFamily="34" charset="0"/>
            </a:endParaRPr>
          </a:p>
          <a:p>
            <a:endParaRPr lang="en-US" dirty="0" smtClean="0"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77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75867" y="2292926"/>
            <a:ext cx="2723249" cy="23483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FACULTY</a:t>
            </a:r>
          </a:p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ORIENTATION</a:t>
            </a:r>
            <a:endParaRPr lang="en-US" sz="2800" dirty="0">
              <a:solidFill>
                <a:srgbClr val="A84D00"/>
              </a:solidFill>
              <a:latin typeface="BentonSans Black" panose="02000503040000020004" pitchFamily="50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939254" y="2475426"/>
            <a:ext cx="4570748" cy="1983347"/>
          </a:xfrm>
          <a:prstGeom prst="roundRect">
            <a:avLst/>
          </a:prstGeom>
          <a:noFill/>
          <a:ln w="85725">
            <a:solidFill>
              <a:srgbClr val="A84D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1806" y="2652053"/>
            <a:ext cx="1806720" cy="180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34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674380" y="5288"/>
            <a:ext cx="4421620" cy="2348345"/>
            <a:chOff x="3914775" y="1011270"/>
            <a:chExt cx="4421620" cy="2348345"/>
          </a:xfrm>
        </p:grpSpPr>
        <p:sp>
          <p:nvSpPr>
            <p:cNvPr id="4" name="Rectangle 3"/>
            <p:cNvSpPr/>
            <p:nvPr/>
          </p:nvSpPr>
          <p:spPr>
            <a:xfrm>
              <a:off x="5811404" y="1011270"/>
              <a:ext cx="2524991" cy="23483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rgbClr val="A84D00"/>
                  </a:solidFill>
                  <a:latin typeface="BentonSans Black" panose="02000503040000020004" pitchFamily="50" charset="0"/>
                </a:rPr>
                <a:t>SOPH 2</a:t>
              </a:r>
              <a:endParaRPr lang="en-US" sz="4000" dirty="0">
                <a:solidFill>
                  <a:srgbClr val="A84D00"/>
                </a:solidFill>
                <a:latin typeface="BentonSans Black" panose="02000503040000020004" pitchFamily="50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3914775" y="1298547"/>
              <a:ext cx="4362450" cy="1768504"/>
            </a:xfrm>
            <a:prstGeom prst="roundRect">
              <a:avLst/>
            </a:prstGeom>
            <a:noFill/>
            <a:ln w="85725">
              <a:solidFill>
                <a:srgbClr val="A84D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4787" y="1656880"/>
              <a:ext cx="1997775" cy="1010120"/>
            </a:xfrm>
            <a:prstGeom prst="rect">
              <a:avLst/>
            </a:prstGeom>
          </p:spPr>
        </p:pic>
      </p:grpSp>
      <p:sp>
        <p:nvSpPr>
          <p:cNvPr id="7" name="Rectangle 6"/>
          <p:cNvSpPr/>
          <p:nvPr/>
        </p:nvSpPr>
        <p:spPr>
          <a:xfrm>
            <a:off x="3541424" y="2260115"/>
            <a:ext cx="2524991" cy="23483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J 1</a:t>
            </a:r>
            <a:endParaRPr lang="en-US" sz="6000" dirty="0">
              <a:solidFill>
                <a:srgbClr val="A84D00"/>
              </a:solidFill>
              <a:latin typeface="BentonSans Black" panose="02000503040000020004" pitchFamily="50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644795" y="2547392"/>
            <a:ext cx="4362450" cy="1768504"/>
          </a:xfrm>
          <a:prstGeom prst="roundRect">
            <a:avLst/>
          </a:prstGeom>
          <a:noFill/>
          <a:ln w="85725">
            <a:solidFill>
              <a:srgbClr val="A84D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807" y="2905725"/>
            <a:ext cx="1997775" cy="101012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3571009" y="4509655"/>
            <a:ext cx="2524991" cy="23483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J 2</a:t>
            </a:r>
            <a:endParaRPr lang="en-US" sz="6000" dirty="0">
              <a:solidFill>
                <a:srgbClr val="A84D00"/>
              </a:solidFill>
              <a:latin typeface="BentonSans Black" panose="02000503040000020004" pitchFamily="50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674380" y="4796932"/>
            <a:ext cx="4362450" cy="1768504"/>
          </a:xfrm>
          <a:prstGeom prst="roundRect">
            <a:avLst/>
          </a:prstGeom>
          <a:noFill/>
          <a:ln w="85725">
            <a:solidFill>
              <a:srgbClr val="A84D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392" y="5155265"/>
            <a:ext cx="1997775" cy="1010120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8604708" y="486845"/>
            <a:ext cx="2524991" cy="23483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MASTER</a:t>
            </a:r>
          </a:p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CALENDAR</a:t>
            </a:r>
            <a:endParaRPr lang="en-US" sz="2800" dirty="0">
              <a:solidFill>
                <a:srgbClr val="A84D00"/>
              </a:solidFill>
              <a:latin typeface="BentonSans Black" panose="02000503040000020004" pitchFamily="50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6762054" y="3644350"/>
            <a:ext cx="4445000" cy="2501900"/>
            <a:chOff x="3873500" y="2178050"/>
            <a:chExt cx="4445000" cy="2501900"/>
          </a:xfrm>
        </p:grpSpPr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73500" y="2178050"/>
              <a:ext cx="4445000" cy="250190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5793509" y="2254827"/>
              <a:ext cx="2524991" cy="23483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rgbClr val="A84D00"/>
                  </a:solidFill>
                  <a:latin typeface="BentonSans Black" panose="02000503040000020004" pitchFamily="50" charset="0"/>
                </a:rPr>
                <a:t>QUALTRICS</a:t>
              </a:r>
            </a:p>
            <a:p>
              <a:pPr algn="ctr"/>
              <a:r>
                <a:rPr lang="en-US" sz="2800" dirty="0" smtClean="0">
                  <a:solidFill>
                    <a:srgbClr val="A84D00"/>
                  </a:solidFill>
                  <a:latin typeface="BentonSans Black" panose="02000503040000020004" pitchFamily="50" charset="0"/>
                </a:rPr>
                <a:t>EVALUATION</a:t>
              </a:r>
              <a:endParaRPr lang="en-US" sz="2800" dirty="0">
                <a:solidFill>
                  <a:srgbClr val="A84D00"/>
                </a:solidFill>
                <a:latin typeface="BentonSans Black" panose="02000503040000020004" pitchFamily="50" charset="0"/>
              </a:endParaRPr>
            </a:p>
          </p:txBody>
        </p:sp>
      </p:grpSp>
      <p:sp>
        <p:nvSpPr>
          <p:cNvPr id="27" name="Rounded Rectangle 26"/>
          <p:cNvSpPr/>
          <p:nvPr/>
        </p:nvSpPr>
        <p:spPr>
          <a:xfrm>
            <a:off x="6636306" y="3874649"/>
            <a:ext cx="4570748" cy="1983347"/>
          </a:xfrm>
          <a:prstGeom prst="roundRect">
            <a:avLst/>
          </a:prstGeom>
          <a:noFill/>
          <a:ln w="85725">
            <a:solidFill>
              <a:srgbClr val="A84D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6636306" y="669346"/>
            <a:ext cx="4570748" cy="1983347"/>
          </a:xfrm>
          <a:prstGeom prst="roundRect">
            <a:avLst/>
          </a:prstGeom>
          <a:noFill/>
          <a:ln w="85725">
            <a:solidFill>
              <a:srgbClr val="A84D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1429" y="818056"/>
            <a:ext cx="1685925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62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8560660" y="2474496"/>
            <a:ext cx="2524991" cy="23483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SIMULATION</a:t>
            </a:r>
          </a:p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COMMITTEE</a:t>
            </a:r>
            <a:endParaRPr lang="en-US" sz="2800" dirty="0">
              <a:solidFill>
                <a:srgbClr val="A84D00"/>
              </a:solidFill>
              <a:latin typeface="BentonSans Black" panose="02000503040000020004" pitchFamily="50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87102" y="2466157"/>
            <a:ext cx="2524991" cy="23483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PRIVACY &amp;</a:t>
            </a:r>
          </a:p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EDITING</a:t>
            </a:r>
          </a:p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INFO</a:t>
            </a:r>
            <a:endParaRPr lang="en-US" sz="2800" dirty="0">
              <a:solidFill>
                <a:srgbClr val="A84D00"/>
              </a:solidFill>
              <a:latin typeface="BentonSans Black" panose="02000503040000020004" pitchFamily="50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560661" y="-1"/>
            <a:ext cx="2524991" cy="23483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SIMULATION</a:t>
            </a:r>
          </a:p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STAFF</a:t>
            </a:r>
            <a:endParaRPr lang="en-US" sz="2800" dirty="0">
              <a:solidFill>
                <a:srgbClr val="A84D00"/>
              </a:solidFill>
              <a:latin typeface="BentonSans Black" panose="02000503040000020004" pitchFamily="50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164456" y="0"/>
            <a:ext cx="2524991" cy="23483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MASTER</a:t>
            </a:r>
          </a:p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CALENDAR</a:t>
            </a:r>
            <a:endParaRPr lang="en-US" sz="2800" dirty="0">
              <a:solidFill>
                <a:srgbClr val="A84D00"/>
              </a:solidFill>
              <a:latin typeface="BentonSans Black" panose="02000503040000020004" pitchFamily="50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196054" y="182501"/>
            <a:ext cx="4570748" cy="1983347"/>
          </a:xfrm>
          <a:prstGeom prst="roundRect">
            <a:avLst/>
          </a:prstGeom>
          <a:noFill/>
          <a:ln w="85725">
            <a:solidFill>
              <a:srgbClr val="A84D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177" y="331211"/>
            <a:ext cx="1685925" cy="1685925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196054" y="2656996"/>
            <a:ext cx="4570748" cy="1983347"/>
          </a:xfrm>
          <a:prstGeom prst="roundRect">
            <a:avLst/>
          </a:prstGeom>
          <a:noFill/>
          <a:ln w="85725">
            <a:solidFill>
              <a:srgbClr val="A84D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196205" y="5123152"/>
            <a:ext cx="4570748" cy="1983347"/>
          </a:xfrm>
          <a:prstGeom prst="roundRect">
            <a:avLst/>
          </a:prstGeom>
          <a:noFill/>
          <a:ln w="85725">
            <a:solidFill>
              <a:srgbClr val="A84D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6594223" y="184688"/>
            <a:ext cx="4570748" cy="1983347"/>
          </a:xfrm>
          <a:prstGeom prst="roundRect">
            <a:avLst/>
          </a:prstGeom>
          <a:noFill/>
          <a:ln w="85725">
            <a:solidFill>
              <a:srgbClr val="A84D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6594223" y="2648657"/>
            <a:ext cx="4570748" cy="1983347"/>
          </a:xfrm>
          <a:prstGeom prst="roundRect">
            <a:avLst/>
          </a:prstGeom>
          <a:noFill/>
          <a:ln w="85725">
            <a:solidFill>
              <a:srgbClr val="A84D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6594223" y="5102782"/>
            <a:ext cx="4570748" cy="1983347"/>
          </a:xfrm>
          <a:prstGeom prst="roundRect">
            <a:avLst/>
          </a:prstGeom>
          <a:noFill/>
          <a:ln w="85725">
            <a:solidFill>
              <a:srgbClr val="A84D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4886" y="331209"/>
            <a:ext cx="1685926" cy="168592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281" y="2656996"/>
            <a:ext cx="1909715" cy="190971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0635" y="2807197"/>
            <a:ext cx="1734428" cy="166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85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8416862" y="2466157"/>
            <a:ext cx="2524991" cy="23483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SIMULATION</a:t>
            </a:r>
          </a:p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TEMPLATES</a:t>
            </a:r>
            <a:endParaRPr lang="en-US" sz="2800" dirty="0">
              <a:solidFill>
                <a:srgbClr val="A84D00"/>
              </a:solidFill>
              <a:latin typeface="BentonSans Black" panose="02000503040000020004" pitchFamily="50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032667" y="2474496"/>
            <a:ext cx="2723249" cy="23483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FACULTY</a:t>
            </a:r>
          </a:p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ORIENTATION</a:t>
            </a:r>
            <a:endParaRPr lang="en-US" sz="2800" dirty="0">
              <a:solidFill>
                <a:srgbClr val="A84D00"/>
              </a:solidFill>
              <a:latin typeface="BentonSans Black" panose="02000503040000020004" pitchFamily="50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560661" y="-1"/>
            <a:ext cx="2524991" cy="23483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NLN</a:t>
            </a:r>
          </a:p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MODULES</a:t>
            </a:r>
          </a:p>
        </p:txBody>
      </p:sp>
      <p:sp>
        <p:nvSpPr>
          <p:cNvPr id="2" name="Rectangle 1"/>
          <p:cNvSpPr/>
          <p:nvPr/>
        </p:nvSpPr>
        <p:spPr>
          <a:xfrm>
            <a:off x="3164456" y="0"/>
            <a:ext cx="2524991" cy="23483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MASTER</a:t>
            </a:r>
          </a:p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CALENDAR</a:t>
            </a:r>
            <a:endParaRPr lang="en-US" sz="2800" dirty="0">
              <a:solidFill>
                <a:srgbClr val="A84D00"/>
              </a:solidFill>
              <a:latin typeface="BentonSans Black" panose="02000503040000020004" pitchFamily="50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196054" y="182501"/>
            <a:ext cx="4570748" cy="1983347"/>
          </a:xfrm>
          <a:prstGeom prst="roundRect">
            <a:avLst/>
          </a:prstGeom>
          <a:noFill/>
          <a:ln w="85725">
            <a:solidFill>
              <a:srgbClr val="A84D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177" y="331211"/>
            <a:ext cx="1685925" cy="1685925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196054" y="2656996"/>
            <a:ext cx="4570748" cy="1983347"/>
          </a:xfrm>
          <a:prstGeom prst="roundRect">
            <a:avLst/>
          </a:prstGeom>
          <a:noFill/>
          <a:ln w="85725">
            <a:solidFill>
              <a:srgbClr val="A84D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6594223" y="184688"/>
            <a:ext cx="4570748" cy="1983347"/>
          </a:xfrm>
          <a:prstGeom prst="roundRect">
            <a:avLst/>
          </a:prstGeom>
          <a:noFill/>
          <a:ln w="85725">
            <a:solidFill>
              <a:srgbClr val="A84D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6594223" y="2648657"/>
            <a:ext cx="4570748" cy="1983347"/>
          </a:xfrm>
          <a:prstGeom prst="roundRect">
            <a:avLst/>
          </a:prstGeom>
          <a:noFill/>
          <a:ln w="85725">
            <a:solidFill>
              <a:srgbClr val="A84D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606" y="2833623"/>
            <a:ext cx="1806720" cy="18067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4863" y="2772668"/>
            <a:ext cx="1751999" cy="175199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3290" y="388207"/>
            <a:ext cx="1548304" cy="154830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3032667" y="4839875"/>
            <a:ext cx="2723249" cy="23483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ORIENTATION</a:t>
            </a:r>
          </a:p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RESOURCES</a:t>
            </a:r>
            <a:endParaRPr lang="en-US" sz="2800" dirty="0">
              <a:solidFill>
                <a:srgbClr val="A84D00"/>
              </a:solidFill>
              <a:latin typeface="BentonSans Black" panose="02000503040000020004" pitchFamily="50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196054" y="5022375"/>
            <a:ext cx="4570748" cy="1983347"/>
          </a:xfrm>
          <a:prstGeom prst="roundRect">
            <a:avLst/>
          </a:prstGeom>
          <a:noFill/>
          <a:ln w="85725">
            <a:solidFill>
              <a:srgbClr val="A84D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606" y="5199002"/>
            <a:ext cx="1806720" cy="180672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2153" y="4822841"/>
            <a:ext cx="2524991" cy="23483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A84D00"/>
                </a:solidFill>
                <a:latin typeface="BentonSans Black" panose="02000503040000020004" pitchFamily="50" charset="0"/>
              </a:rPr>
              <a:t>POLICIES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371105" y="5013680"/>
            <a:ext cx="4570748" cy="1983347"/>
          </a:xfrm>
          <a:prstGeom prst="roundRect">
            <a:avLst/>
          </a:prstGeom>
          <a:noFill/>
          <a:ln w="85725">
            <a:solidFill>
              <a:srgbClr val="A84D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4332" y="5013680"/>
            <a:ext cx="1909715" cy="1909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26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593669" y="720451"/>
            <a:ext cx="2926080" cy="1315452"/>
          </a:xfrm>
          <a:prstGeom prst="roundRect">
            <a:avLst/>
          </a:prstGeom>
          <a:noFill/>
          <a:ln w="85725">
            <a:solidFill>
              <a:srgbClr val="5F9EC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593669" y="3118030"/>
            <a:ext cx="2926080" cy="1315452"/>
          </a:xfrm>
          <a:prstGeom prst="roundRect">
            <a:avLst/>
          </a:prstGeom>
          <a:noFill/>
          <a:ln w="85725">
            <a:solidFill>
              <a:srgbClr val="5F9EC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593669" y="5524984"/>
            <a:ext cx="2926080" cy="1315452"/>
          </a:xfrm>
          <a:prstGeom prst="roundRect">
            <a:avLst/>
          </a:prstGeom>
          <a:noFill/>
          <a:ln w="85725">
            <a:solidFill>
              <a:srgbClr val="5F9EC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7542712" y="306219"/>
            <a:ext cx="2926080" cy="1315452"/>
          </a:xfrm>
          <a:prstGeom prst="roundRect">
            <a:avLst/>
          </a:prstGeom>
          <a:noFill/>
          <a:ln w="85725">
            <a:solidFill>
              <a:srgbClr val="5F9EC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7542712" y="2703798"/>
            <a:ext cx="2926080" cy="1315452"/>
          </a:xfrm>
          <a:prstGeom prst="roundRect">
            <a:avLst/>
          </a:prstGeom>
          <a:noFill/>
          <a:ln w="85725">
            <a:solidFill>
              <a:srgbClr val="5F9EC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7542712" y="5101377"/>
            <a:ext cx="2926080" cy="1315452"/>
          </a:xfrm>
          <a:prstGeom prst="roundRect">
            <a:avLst/>
          </a:prstGeom>
          <a:noFill/>
          <a:ln w="85725">
            <a:solidFill>
              <a:srgbClr val="5F9EC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062270" y="956520"/>
            <a:ext cx="19888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5F9EC1"/>
                </a:solidFill>
                <a:latin typeface="Lato Black" panose="020F0A02020204030203" pitchFamily="34" charset="0"/>
              </a:rPr>
              <a:t>Tenured</a:t>
            </a:r>
          </a:p>
          <a:p>
            <a:pPr algn="ctr"/>
            <a:r>
              <a:rPr lang="en-US" sz="2400" b="1" dirty="0" smtClean="0">
                <a:solidFill>
                  <a:srgbClr val="5F9EC1"/>
                </a:solidFill>
                <a:latin typeface="Lato Black" panose="020F0A02020204030203" pitchFamily="34" charset="0"/>
              </a:rPr>
              <a:t>Tenure Track</a:t>
            </a:r>
            <a:endParaRPr lang="en-US" sz="2400" b="1" dirty="0">
              <a:solidFill>
                <a:srgbClr val="5F9EC1"/>
              </a:solidFill>
              <a:latin typeface="Lato Black" panose="020F0A0202020403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25062" y="3178740"/>
            <a:ext cx="26632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5F9EC1"/>
                </a:solidFill>
                <a:latin typeface="Lato Black" panose="020F0A02020204030203" pitchFamily="34" charset="0"/>
              </a:rPr>
              <a:t>Clinical</a:t>
            </a:r>
          </a:p>
          <a:p>
            <a:pPr algn="ctr"/>
            <a:r>
              <a:rPr lang="en-US" sz="2400" b="1" dirty="0" smtClean="0">
                <a:solidFill>
                  <a:srgbClr val="5F9EC1"/>
                </a:solidFill>
                <a:latin typeface="Lato Black" panose="020F0A02020204030203" pitchFamily="34" charset="0"/>
              </a:rPr>
              <a:t>Non-Tenured</a:t>
            </a:r>
          </a:p>
          <a:p>
            <a:pPr algn="ctr"/>
            <a:r>
              <a:rPr lang="en-US" sz="2400" b="1" dirty="0" smtClean="0">
                <a:solidFill>
                  <a:srgbClr val="5F9EC1"/>
                </a:solidFill>
                <a:latin typeface="Lato Black" panose="020F0A02020204030203" pitchFamily="34" charset="0"/>
              </a:rPr>
              <a:t>Non-Tenure Track</a:t>
            </a:r>
            <a:endParaRPr lang="en-US" sz="2400" b="1" dirty="0">
              <a:solidFill>
                <a:srgbClr val="5F9EC1"/>
              </a:solidFill>
              <a:latin typeface="Lato Black" panose="020F0A02020204030203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89428" y="5760576"/>
            <a:ext cx="19383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5F9EC1"/>
                </a:solidFill>
                <a:latin typeface="Lato Black" panose="020F0A02020204030203" pitchFamily="34" charset="0"/>
              </a:rPr>
              <a:t>New Faculty</a:t>
            </a:r>
          </a:p>
          <a:p>
            <a:pPr algn="ctr"/>
            <a:r>
              <a:rPr lang="en-US" sz="2400" b="1" dirty="0" smtClean="0">
                <a:solidFill>
                  <a:srgbClr val="5F9EC1"/>
                </a:solidFill>
                <a:latin typeface="Lato Black" panose="020F0A02020204030203" pitchFamily="34" charset="0"/>
              </a:rPr>
              <a:t>Orientation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195565" y="541811"/>
            <a:ext cx="16241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5F9EC1"/>
                </a:solidFill>
                <a:latin typeface="Lato Black" panose="020F0A02020204030203" pitchFamily="34" charset="0"/>
              </a:rPr>
              <a:t>Faculty</a:t>
            </a:r>
          </a:p>
          <a:p>
            <a:pPr algn="ctr"/>
            <a:r>
              <a:rPr lang="en-US" sz="2400" b="1" dirty="0" smtClean="0">
                <a:solidFill>
                  <a:srgbClr val="5F9EC1"/>
                </a:solidFill>
                <a:latin typeface="Lato Black" panose="020F0A02020204030203" pitchFamily="34" charset="0"/>
              </a:rPr>
              <a:t>Resources</a:t>
            </a:r>
            <a:endParaRPr lang="en-US" sz="2400" b="1" dirty="0">
              <a:solidFill>
                <a:srgbClr val="5F9EC1"/>
              </a:solidFill>
              <a:latin typeface="Lato Black" panose="020F0A02020204030203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967684" y="2939390"/>
            <a:ext cx="20799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5F9EC1"/>
                </a:solidFill>
                <a:latin typeface="Lato Black" panose="020F0A02020204030203" pitchFamily="34" charset="0"/>
              </a:rPr>
              <a:t>Faculty</a:t>
            </a:r>
          </a:p>
          <a:p>
            <a:pPr algn="ctr"/>
            <a:r>
              <a:rPr lang="en-US" sz="2400" b="1" dirty="0" smtClean="0">
                <a:solidFill>
                  <a:srgbClr val="5F9EC1"/>
                </a:solidFill>
                <a:latin typeface="Lato Black" panose="020F0A02020204030203" pitchFamily="34" charset="0"/>
              </a:rPr>
              <a:t>Development</a:t>
            </a:r>
            <a:endParaRPr lang="en-US" sz="2400" b="1" dirty="0">
              <a:solidFill>
                <a:srgbClr val="5F9EC1"/>
              </a:solidFill>
              <a:latin typeface="Lato Black" panose="020F0A02020204030203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280525" y="5475469"/>
            <a:ext cx="1454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5F9EC1"/>
                </a:solidFill>
                <a:latin typeface="Lato Black" panose="020F0A02020204030203" pitchFamily="34" charset="0"/>
              </a:rPr>
              <a:t>Calendar</a:t>
            </a:r>
            <a:endParaRPr lang="en-US" sz="2400" b="1" dirty="0">
              <a:solidFill>
                <a:srgbClr val="5F9EC1"/>
              </a:solidFill>
              <a:latin typeface="Lato Black" panose="020F0A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58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229</Words>
  <Application>Microsoft Office PowerPoint</Application>
  <PresentationFormat>Widescreen</PresentationFormat>
  <Paragraphs>63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BentonSans Black</vt:lpstr>
      <vt:lpstr>Calibri</vt:lpstr>
      <vt:lpstr>Calibri Light</vt:lpstr>
      <vt:lpstr>Lato</vt:lpstr>
      <vt:lpstr>Lato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University of Texas at Austin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White, Sean D</dc:creator>
  <cp:lastModifiedBy>White, Sean D</cp:lastModifiedBy>
  <cp:revision>37</cp:revision>
  <dcterms:created xsi:type="dcterms:W3CDTF">2019-03-29T19:59:41Z</dcterms:created>
  <dcterms:modified xsi:type="dcterms:W3CDTF">2019-07-08T19:24:11Z</dcterms:modified>
</cp:coreProperties>
</file>