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265" r:id="rId3"/>
    <p:sldId id="266" r:id="rId4"/>
    <p:sldId id="267" r:id="rId5"/>
    <p:sldId id="269" r:id="rId6"/>
    <p:sldId id="270" r:id="rId7"/>
    <p:sldId id="275" r:id="rId8"/>
    <p:sldId id="271" r:id="rId9"/>
    <p:sldId id="276" r:id="rId10"/>
    <p:sldId id="273" r:id="rId11"/>
    <p:sldId id="298" r:id="rId12"/>
    <p:sldId id="274" r:id="rId13"/>
    <p:sldId id="277" r:id="rId14"/>
    <p:sldId id="272" r:id="rId15"/>
    <p:sldId id="279" r:id="rId16"/>
    <p:sldId id="280" r:id="rId17"/>
    <p:sldId id="281" r:id="rId18"/>
    <p:sldId id="299" r:id="rId19"/>
    <p:sldId id="282" r:id="rId20"/>
    <p:sldId id="283" r:id="rId21"/>
    <p:sldId id="284" r:id="rId22"/>
    <p:sldId id="285" r:id="rId23"/>
    <p:sldId id="286" r:id="rId24"/>
    <p:sldId id="287" r:id="rId25"/>
    <p:sldId id="288" r:id="rId26"/>
    <p:sldId id="290" r:id="rId27"/>
    <p:sldId id="291" r:id="rId28"/>
    <p:sldId id="289" r:id="rId29"/>
    <p:sldId id="292" r:id="rId30"/>
    <p:sldId id="294" r:id="rId31"/>
    <p:sldId id="295" r:id="rId32"/>
    <p:sldId id="296" r:id="rId33"/>
    <p:sldId id="293" r:id="rId34"/>
    <p:sldId id="29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63" autoAdjust="0"/>
  </p:normalViewPr>
  <p:slideViewPr>
    <p:cSldViewPr snapToGrid="0">
      <p:cViewPr varScale="1">
        <p:scale>
          <a:sx n="71" d="100"/>
          <a:sy n="71" d="100"/>
        </p:scale>
        <p:origin x="1109" y="48"/>
      </p:cViewPr>
      <p:guideLst/>
    </p:cSldViewPr>
  </p:slideViewPr>
  <p:notesTextViewPr>
    <p:cViewPr>
      <p:scale>
        <a:sx n="3" d="2"/>
        <a:sy n="3" d="2"/>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89B2B-226C-4552-9162-2F639698DD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643122B4-421C-4A79-9983-D8D1FA916178}">
      <dgm:prSet/>
      <dgm:spPr>
        <a:ln w="28575"/>
      </dgm:spPr>
      <dgm:t>
        <a:bodyPr/>
        <a:lstStyle/>
        <a:p>
          <a:r>
            <a:rPr lang="en-US" b="1" dirty="0"/>
            <a:t>Xiaoyu Niu</a:t>
          </a:r>
          <a:endParaRPr lang="zh-CN" b="1" dirty="0"/>
        </a:p>
      </dgm:t>
    </dgm:pt>
    <dgm:pt modelId="{32818588-CAE2-44A0-8316-800A97F3C957}" type="parTrans" cxnId="{CAFECC54-2AF3-4C9B-9A12-A507805EDC42}">
      <dgm:prSet/>
      <dgm:spPr/>
      <dgm:t>
        <a:bodyPr/>
        <a:lstStyle/>
        <a:p>
          <a:endParaRPr lang="zh-CN" altLang="en-US"/>
        </a:p>
      </dgm:t>
    </dgm:pt>
    <dgm:pt modelId="{3A533963-B182-4EE1-92CF-F8E492E231E2}" type="sibTrans" cxnId="{CAFECC54-2AF3-4C9B-9A12-A507805EDC42}">
      <dgm:prSet/>
      <dgm:spPr/>
      <dgm:t>
        <a:bodyPr/>
        <a:lstStyle/>
        <a:p>
          <a:endParaRPr lang="zh-CN" altLang="en-US"/>
        </a:p>
      </dgm:t>
    </dgm:pt>
    <dgm:pt modelId="{E1F62188-FD57-4BD3-BCE9-B4F98FAABBA7}">
      <dgm:prSet/>
      <dgm:spPr>
        <a:ln w="28575"/>
      </dgm:spPr>
      <dgm:t>
        <a:bodyPr/>
        <a:lstStyle/>
        <a:p>
          <a:r>
            <a:rPr lang="en-US" b="1" dirty="0"/>
            <a:t>Ocean University of China</a:t>
          </a:r>
          <a:endParaRPr lang="zh-CN" b="1" dirty="0"/>
        </a:p>
      </dgm:t>
    </dgm:pt>
    <dgm:pt modelId="{30187B48-A11A-4C09-A549-1CE2E920FAE7}" type="parTrans" cxnId="{BC327E10-7871-4D9F-9DD9-3090A3F87ECC}">
      <dgm:prSet/>
      <dgm:spPr/>
      <dgm:t>
        <a:bodyPr/>
        <a:lstStyle/>
        <a:p>
          <a:endParaRPr lang="zh-CN" altLang="en-US"/>
        </a:p>
      </dgm:t>
    </dgm:pt>
    <dgm:pt modelId="{9993E447-94CC-4F67-B2CD-4162773B4038}" type="sibTrans" cxnId="{BC327E10-7871-4D9F-9DD9-3090A3F87ECC}">
      <dgm:prSet/>
      <dgm:spPr/>
      <dgm:t>
        <a:bodyPr/>
        <a:lstStyle/>
        <a:p>
          <a:endParaRPr lang="zh-CN" altLang="en-US"/>
        </a:p>
      </dgm:t>
    </dgm:pt>
    <dgm:pt modelId="{DB6EAFAC-499B-4557-909D-79A9A0857D9B}" type="pres">
      <dgm:prSet presAssocID="{8A989B2B-226C-4552-9162-2F639698DDCE}" presName="linear" presStyleCnt="0">
        <dgm:presLayoutVars>
          <dgm:animLvl val="lvl"/>
          <dgm:resizeHandles val="exact"/>
        </dgm:presLayoutVars>
      </dgm:prSet>
      <dgm:spPr/>
    </dgm:pt>
    <dgm:pt modelId="{ABC9B8DB-2334-4565-BC93-4B7E651E8A87}" type="pres">
      <dgm:prSet presAssocID="{643122B4-421C-4A79-9983-D8D1FA916178}" presName="parentText" presStyleLbl="node1" presStyleIdx="0" presStyleCnt="2">
        <dgm:presLayoutVars>
          <dgm:chMax val="0"/>
          <dgm:bulletEnabled val="1"/>
        </dgm:presLayoutVars>
      </dgm:prSet>
      <dgm:spPr/>
    </dgm:pt>
    <dgm:pt modelId="{92FA9265-3A0B-4CA8-8C0B-592631F2D064}" type="pres">
      <dgm:prSet presAssocID="{3A533963-B182-4EE1-92CF-F8E492E231E2}" presName="spacer" presStyleCnt="0"/>
      <dgm:spPr/>
    </dgm:pt>
    <dgm:pt modelId="{7B8196E5-5CEE-4B96-95BB-92AE3386B1E3}" type="pres">
      <dgm:prSet presAssocID="{E1F62188-FD57-4BD3-BCE9-B4F98FAABBA7}" presName="parentText" presStyleLbl="node1" presStyleIdx="1" presStyleCnt="2">
        <dgm:presLayoutVars>
          <dgm:chMax val="0"/>
          <dgm:bulletEnabled val="1"/>
        </dgm:presLayoutVars>
      </dgm:prSet>
      <dgm:spPr/>
    </dgm:pt>
  </dgm:ptLst>
  <dgm:cxnLst>
    <dgm:cxn modelId="{BC327E10-7871-4D9F-9DD9-3090A3F87ECC}" srcId="{8A989B2B-226C-4552-9162-2F639698DDCE}" destId="{E1F62188-FD57-4BD3-BCE9-B4F98FAABBA7}" srcOrd="1" destOrd="0" parTransId="{30187B48-A11A-4C09-A549-1CE2E920FAE7}" sibTransId="{9993E447-94CC-4F67-B2CD-4162773B4038}"/>
    <dgm:cxn modelId="{50DC913A-EB45-49EF-A2E6-474D85F0FBE8}" type="presOf" srcId="{8A989B2B-226C-4552-9162-2F639698DDCE}" destId="{DB6EAFAC-499B-4557-909D-79A9A0857D9B}" srcOrd="0" destOrd="0" presId="urn:microsoft.com/office/officeart/2005/8/layout/vList2"/>
    <dgm:cxn modelId="{CAFECC54-2AF3-4C9B-9A12-A507805EDC42}" srcId="{8A989B2B-226C-4552-9162-2F639698DDCE}" destId="{643122B4-421C-4A79-9983-D8D1FA916178}" srcOrd="0" destOrd="0" parTransId="{32818588-CAE2-44A0-8316-800A97F3C957}" sibTransId="{3A533963-B182-4EE1-92CF-F8E492E231E2}"/>
    <dgm:cxn modelId="{BCBC8186-05D9-403C-8DBF-23556899E649}" type="presOf" srcId="{E1F62188-FD57-4BD3-BCE9-B4F98FAABBA7}" destId="{7B8196E5-5CEE-4B96-95BB-92AE3386B1E3}" srcOrd="0" destOrd="0" presId="urn:microsoft.com/office/officeart/2005/8/layout/vList2"/>
    <dgm:cxn modelId="{AAB46DB8-43D0-4AF3-8299-891EF1AA2D3C}" type="presOf" srcId="{643122B4-421C-4A79-9983-D8D1FA916178}" destId="{ABC9B8DB-2334-4565-BC93-4B7E651E8A87}" srcOrd="0" destOrd="0" presId="urn:microsoft.com/office/officeart/2005/8/layout/vList2"/>
    <dgm:cxn modelId="{FA6B99CF-638E-4255-9EC5-94AD77F1642B}" type="presParOf" srcId="{DB6EAFAC-499B-4557-909D-79A9A0857D9B}" destId="{ABC9B8DB-2334-4565-BC93-4B7E651E8A87}" srcOrd="0" destOrd="0" presId="urn:microsoft.com/office/officeart/2005/8/layout/vList2"/>
    <dgm:cxn modelId="{E90AE9D0-31CA-4D08-B05E-C4272B494BCB}" type="presParOf" srcId="{DB6EAFAC-499B-4557-909D-79A9A0857D9B}" destId="{92FA9265-3A0B-4CA8-8C0B-592631F2D064}" srcOrd="1" destOrd="0" presId="urn:microsoft.com/office/officeart/2005/8/layout/vList2"/>
    <dgm:cxn modelId="{3988F5EE-215F-42EC-AF3F-CF153C40DCC7}" type="presParOf" srcId="{DB6EAFAC-499B-4557-909D-79A9A0857D9B}" destId="{7B8196E5-5CEE-4B96-95BB-92AE3386B1E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ln w="28575"/>
      </dgm:spPr>
      <dgm:t>
        <a:bodyPr/>
        <a:lstStyle/>
        <a:p>
          <a:r>
            <a:rPr lang="en-US" sz="2400" b="1" dirty="0"/>
            <a:t>How does the Wimshurst Machine electrify?</a:t>
          </a:r>
          <a:endParaRPr lang="zh-CN" sz="2400" b="1" dirty="0"/>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ln w="28575"/>
      </dgm:spPr>
      <dgm:t>
        <a:bodyPr/>
        <a:lstStyle/>
        <a:p>
          <a:r>
            <a:rPr lang="en-US" sz="2400" b="1" dirty="0"/>
            <a:t>Why does the Wimshurst Machine electrify efficiently?</a:t>
          </a:r>
          <a:endParaRPr lang="zh-CN" sz="2400" b="1" dirty="0"/>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ln w="28575"/>
      </dgm:spPr>
      <dgm:t>
        <a:bodyPr/>
        <a:lstStyle/>
        <a:p>
          <a:r>
            <a:rPr lang="en-US" sz="2400" b="1" dirty="0"/>
            <a:t>Several extensions about Wimshurst Machine</a:t>
          </a:r>
          <a:endParaRPr lang="zh-CN" sz="2400" b="1" dirty="0"/>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ln w="28575"/>
      </dgm:spPr>
      <dgm:t>
        <a:bodyPr/>
        <a:lstStyle/>
        <a:p>
          <a:r>
            <a:rPr lang="en-US" sz="2400" b="1" dirty="0"/>
            <a:t>How does the Wimshurst Machine electrify?</a:t>
          </a:r>
          <a:endParaRPr lang="zh-CN" sz="2400" b="1" dirty="0"/>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solidFill>
          <a:schemeClr val="accent1">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rPr>
            <a:t>Why does the Wimshurst Machine electrify efficiently?</a:t>
          </a:r>
          <a:endParaRPr lang="zh-CN" sz="2400" b="1" dirty="0">
            <a:solidFill>
              <a:schemeClr val="bg1"/>
            </a:solidFill>
          </a:endParaRPr>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ln w="28575"/>
      </dgm:spPr>
      <dgm:t>
        <a:bodyPr/>
        <a:lstStyle/>
        <a:p>
          <a:r>
            <a:rPr lang="en-US" sz="2400" b="1" dirty="0"/>
            <a:t>Several extensions about Wimshurst Machine</a:t>
          </a:r>
          <a:endParaRPr lang="zh-CN" sz="2400" b="1" dirty="0"/>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B3A622E2-EAE0-4431-B533-43E975913DE6}">
      <dgm:prSet/>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E66C55A8-C309-4F05-8C50-C38098FFA0A9}">
      <dgm:prSet/>
      <dgm:spPr>
        <a:solidFill>
          <a:schemeClr val="bg1"/>
        </a:solidFill>
        <a:ln>
          <a:solidFill>
            <a:schemeClr val="tx1"/>
          </a:solidFill>
        </a:ln>
      </dgm:spPr>
      <dgm:t>
        <a:bodyPr/>
        <a:lstStyle/>
        <a:p>
          <a:r>
            <a:rPr lang="en-US" altLang="zh-CN" dirty="0">
              <a:solidFill>
                <a:schemeClr val="tx1"/>
              </a:solidFill>
            </a:rPr>
            <a:t>How does the Wimshurst Machine electrify?</a:t>
          </a:r>
          <a:endParaRPr lang="zh-CN" dirty="0">
            <a:solidFill>
              <a:schemeClr val="tx1"/>
            </a:solidFill>
          </a:endParaRPr>
        </a:p>
      </dgm:t>
    </dgm:pt>
    <dgm:pt modelId="{CA83C30D-E31B-4C5D-B24C-6C27CC2BA8C8}" type="parTrans" cxnId="{AD516AB2-ACD6-4667-A031-E61191B8C913}">
      <dgm:prSet/>
      <dgm:spPr/>
      <dgm:t>
        <a:bodyPr/>
        <a:lstStyle/>
        <a:p>
          <a:endParaRPr lang="zh-CN" altLang="en-US"/>
        </a:p>
      </dgm:t>
    </dgm:pt>
    <dgm:pt modelId="{469943E3-222C-4E1C-BC56-1C7FC5AE76A4}" type="sibTrans" cxnId="{AD516AB2-ACD6-4667-A031-E61191B8C913}">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1978CF78-5949-486C-A2C6-B582137A50F6}" type="pres">
      <dgm:prSet presAssocID="{E66C55A8-C309-4F05-8C50-C38098FFA0A9}" presName="parTxOnly" presStyleLbl="node1" presStyleIdx="0" presStyleCnt="3">
        <dgm:presLayoutVars>
          <dgm:chMax val="0"/>
          <dgm:chPref val="0"/>
          <dgm:bulletEnabled val="1"/>
        </dgm:presLayoutVars>
      </dgm:prSet>
      <dgm:spPr/>
    </dgm:pt>
    <dgm:pt modelId="{1C60496E-FF3B-4149-818E-209CFC043F4D}" type="pres">
      <dgm:prSet presAssocID="{469943E3-222C-4E1C-BC56-1C7FC5AE76A4}"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8746D7AF-2924-4C27-B899-990BC8A68966}" type="presOf" srcId="{E66C55A8-C309-4F05-8C50-C38098FFA0A9}" destId="{1978CF78-5949-486C-A2C6-B582137A50F6}" srcOrd="0" destOrd="0" presId="urn:microsoft.com/office/officeart/2005/8/layout/chevron1"/>
    <dgm:cxn modelId="{AD516AB2-ACD6-4667-A031-E61191B8C913}" srcId="{12E8D7FC-370C-434E-9EB4-127C3D21A9AA}" destId="{E66C55A8-C309-4F05-8C50-C38098FFA0A9}" srcOrd="0" destOrd="0" parTransId="{CA83C30D-E31B-4C5D-B24C-6C27CC2BA8C8}" sibTransId="{469943E3-222C-4E1C-BC56-1C7FC5AE76A4}"/>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19A24AB2-7EBC-4BD7-B646-420A67AD5A3B}" type="presParOf" srcId="{31A8320C-1E1D-4483-B910-3D306A5112C7}" destId="{1978CF78-5949-486C-A2C6-B582137A50F6}" srcOrd="0" destOrd="0" presId="urn:microsoft.com/office/officeart/2005/8/layout/chevron1"/>
    <dgm:cxn modelId="{8BF7B5C0-E6F8-4820-8E00-3D723AB05468}" type="presParOf" srcId="{31A8320C-1E1D-4483-B910-3D306A5112C7}" destId="{1C60496E-FF3B-4149-818E-209CFC043F4D}"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B3A622E2-EAE0-4431-B533-43E975913DE6}">
      <dgm:prSet/>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E66C55A8-C309-4F05-8C50-C38098FFA0A9}">
      <dgm:prSet/>
      <dgm:spPr>
        <a:solidFill>
          <a:schemeClr val="bg1"/>
        </a:solidFill>
        <a:ln>
          <a:solidFill>
            <a:schemeClr val="tx1"/>
          </a:solidFill>
        </a:ln>
      </dgm:spPr>
      <dgm:t>
        <a:bodyPr/>
        <a:lstStyle/>
        <a:p>
          <a:r>
            <a:rPr lang="en-US" altLang="zh-CN" dirty="0">
              <a:solidFill>
                <a:schemeClr val="tx1"/>
              </a:solidFill>
            </a:rPr>
            <a:t>How does the Wimshurst Machine electrify?</a:t>
          </a:r>
          <a:endParaRPr lang="zh-CN" dirty="0">
            <a:solidFill>
              <a:schemeClr val="tx1"/>
            </a:solidFill>
          </a:endParaRPr>
        </a:p>
      </dgm:t>
    </dgm:pt>
    <dgm:pt modelId="{CA83C30D-E31B-4C5D-B24C-6C27CC2BA8C8}" type="parTrans" cxnId="{AD516AB2-ACD6-4667-A031-E61191B8C913}">
      <dgm:prSet/>
      <dgm:spPr/>
      <dgm:t>
        <a:bodyPr/>
        <a:lstStyle/>
        <a:p>
          <a:endParaRPr lang="zh-CN" altLang="en-US"/>
        </a:p>
      </dgm:t>
    </dgm:pt>
    <dgm:pt modelId="{469943E3-222C-4E1C-BC56-1C7FC5AE76A4}" type="sibTrans" cxnId="{AD516AB2-ACD6-4667-A031-E61191B8C913}">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1978CF78-5949-486C-A2C6-B582137A50F6}" type="pres">
      <dgm:prSet presAssocID="{E66C55A8-C309-4F05-8C50-C38098FFA0A9}" presName="parTxOnly" presStyleLbl="node1" presStyleIdx="0" presStyleCnt="3">
        <dgm:presLayoutVars>
          <dgm:chMax val="0"/>
          <dgm:chPref val="0"/>
          <dgm:bulletEnabled val="1"/>
        </dgm:presLayoutVars>
      </dgm:prSet>
      <dgm:spPr/>
    </dgm:pt>
    <dgm:pt modelId="{1C60496E-FF3B-4149-818E-209CFC043F4D}" type="pres">
      <dgm:prSet presAssocID="{469943E3-222C-4E1C-BC56-1C7FC5AE76A4}"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8746D7AF-2924-4C27-B899-990BC8A68966}" type="presOf" srcId="{E66C55A8-C309-4F05-8C50-C38098FFA0A9}" destId="{1978CF78-5949-486C-A2C6-B582137A50F6}" srcOrd="0" destOrd="0" presId="urn:microsoft.com/office/officeart/2005/8/layout/chevron1"/>
    <dgm:cxn modelId="{AD516AB2-ACD6-4667-A031-E61191B8C913}" srcId="{12E8D7FC-370C-434E-9EB4-127C3D21A9AA}" destId="{E66C55A8-C309-4F05-8C50-C38098FFA0A9}" srcOrd="0" destOrd="0" parTransId="{CA83C30D-E31B-4C5D-B24C-6C27CC2BA8C8}" sibTransId="{469943E3-222C-4E1C-BC56-1C7FC5AE76A4}"/>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19A24AB2-7EBC-4BD7-B646-420A67AD5A3B}" type="presParOf" srcId="{31A8320C-1E1D-4483-B910-3D306A5112C7}" destId="{1978CF78-5949-486C-A2C6-B582137A50F6}" srcOrd="0" destOrd="0" presId="urn:microsoft.com/office/officeart/2005/8/layout/chevron1"/>
    <dgm:cxn modelId="{8BF7B5C0-E6F8-4820-8E00-3D723AB05468}" type="presParOf" srcId="{31A8320C-1E1D-4483-B910-3D306A5112C7}" destId="{1C60496E-FF3B-4149-818E-209CFC043F4D}"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ln w="28575"/>
      </dgm:spPr>
      <dgm:t>
        <a:bodyPr/>
        <a:lstStyle/>
        <a:p>
          <a:r>
            <a:rPr lang="en-US" sz="2400" b="1" dirty="0"/>
            <a:t>How does the Wimshurst Machine electrify?</a:t>
          </a:r>
          <a:endParaRPr lang="zh-CN" sz="2400" b="1" dirty="0"/>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ln w="28575"/>
      </dgm:spPr>
      <dgm:t>
        <a:bodyPr/>
        <a:lstStyle/>
        <a:p>
          <a:r>
            <a:rPr lang="en-US" sz="2400" b="1" dirty="0"/>
            <a:t>Why does the Wimshurst Machine electrify efficiently?</a:t>
          </a:r>
          <a:endParaRPr lang="zh-CN" sz="2400" b="1" dirty="0"/>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ln w="28575"/>
      </dgm:spPr>
      <dgm:t>
        <a:bodyPr/>
        <a:lstStyle/>
        <a:p>
          <a:r>
            <a:rPr lang="en-US" sz="2400" b="1" dirty="0"/>
            <a:t>Several extensions about Wimshurst Machine</a:t>
          </a:r>
          <a:endParaRPr lang="zh-CN" sz="2400" b="1" dirty="0"/>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ln w="28575"/>
      </dgm:spPr>
      <dgm:t>
        <a:bodyPr/>
        <a:lstStyle/>
        <a:p>
          <a:r>
            <a:rPr lang="en-US" sz="2400" b="1" dirty="0"/>
            <a:t>How does the Wimshurst Machine electrify?</a:t>
          </a:r>
          <a:endParaRPr lang="zh-CN" sz="2400" b="1" dirty="0"/>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ln w="28575"/>
      </dgm:spPr>
      <dgm:t>
        <a:bodyPr/>
        <a:lstStyle/>
        <a:p>
          <a:r>
            <a:rPr lang="en-US" sz="2400" b="1" dirty="0"/>
            <a:t>Why does the Wimshurst Machine electrify efficiently?</a:t>
          </a:r>
          <a:endParaRPr lang="zh-CN" sz="2400" b="1" dirty="0"/>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ln w="28575"/>
      </dgm:spPr>
      <dgm:t>
        <a:bodyPr/>
        <a:lstStyle/>
        <a:p>
          <a:r>
            <a:rPr lang="en-US" sz="2400" b="1" dirty="0"/>
            <a:t>Several extensions about Wimshurst Machine</a:t>
          </a:r>
          <a:endParaRPr lang="zh-CN" sz="2400" b="1" dirty="0"/>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ln w="28575"/>
      </dgm:spPr>
      <dgm:t>
        <a:bodyPr/>
        <a:lstStyle/>
        <a:p>
          <a:r>
            <a:rPr lang="en-US" sz="2400" b="1" dirty="0"/>
            <a:t>How does the Wimshurst Machine electrify?</a:t>
          </a:r>
          <a:endParaRPr lang="zh-CN" sz="2400" b="1" dirty="0"/>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ln w="28575"/>
      </dgm:spPr>
      <dgm:t>
        <a:bodyPr/>
        <a:lstStyle/>
        <a:p>
          <a:r>
            <a:rPr lang="en-US" sz="2400" b="1" dirty="0"/>
            <a:t>Why does the Wimshurst Machine electrify efficiently?</a:t>
          </a:r>
          <a:endParaRPr lang="zh-CN" sz="2400" b="1" dirty="0"/>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solidFill>
          <a:schemeClr val="accent1">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rPr>
            <a:t>Several extensions about Wimshurst Machine</a:t>
          </a:r>
          <a:endParaRPr lang="zh-CN" sz="2400" b="1" dirty="0">
            <a:solidFill>
              <a:schemeClr val="bg1"/>
            </a:solidFill>
          </a:endParaRPr>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0F98A-88B4-441F-90AD-55B3110B96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zh-CN" altLang="en-US"/>
        </a:p>
      </dgm:t>
    </dgm:pt>
    <dgm:pt modelId="{B30E10DB-698D-490D-AE47-56B8ABF101BE}">
      <dgm:prSet custT="1"/>
      <dgm:spPr>
        <a:solidFill>
          <a:schemeClr val="accent1">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rPr>
            <a:t>How does the Wimshurst Machine electrify?</a:t>
          </a:r>
          <a:endParaRPr lang="zh-CN" sz="2400" b="1" dirty="0">
            <a:solidFill>
              <a:schemeClr val="bg1"/>
            </a:solidFill>
          </a:endParaRPr>
        </a:p>
      </dgm:t>
    </dgm:pt>
    <dgm:pt modelId="{21FD78FE-026D-463D-908E-379464AE7654}" type="parTrans" cxnId="{57F9E5B9-0A77-4C0B-AF32-27EC88DCE5F2}">
      <dgm:prSet/>
      <dgm:spPr/>
      <dgm:t>
        <a:bodyPr/>
        <a:lstStyle/>
        <a:p>
          <a:endParaRPr lang="zh-CN" altLang="en-US"/>
        </a:p>
      </dgm:t>
    </dgm:pt>
    <dgm:pt modelId="{B7CD8251-0D23-4BAF-9CAE-E383B33BDC57}" type="sibTrans" cxnId="{57F9E5B9-0A77-4C0B-AF32-27EC88DCE5F2}">
      <dgm:prSet/>
      <dgm:spPr>
        <a:ln w="28575"/>
      </dgm:spPr>
      <dgm:t>
        <a:bodyPr/>
        <a:lstStyle/>
        <a:p>
          <a:endParaRPr lang="zh-CN" altLang="en-US"/>
        </a:p>
      </dgm:t>
    </dgm:pt>
    <dgm:pt modelId="{6B753B16-6D7C-4B54-AF08-8686CFCD1148}">
      <dgm:prSet custT="1"/>
      <dgm:spPr>
        <a:ln w="28575"/>
      </dgm:spPr>
      <dgm:t>
        <a:bodyPr/>
        <a:lstStyle/>
        <a:p>
          <a:r>
            <a:rPr lang="en-US" sz="2400" b="1" dirty="0"/>
            <a:t>Why does the Wimshurst Machine electrify efficiently?</a:t>
          </a:r>
          <a:endParaRPr lang="zh-CN" sz="2400" b="1" dirty="0"/>
        </a:p>
      </dgm:t>
    </dgm:pt>
    <dgm:pt modelId="{3A309BF5-C22B-48C8-802E-BCA7A8F74726}" type="parTrans" cxnId="{94584198-B0D5-401A-92B0-DEC625E539ED}">
      <dgm:prSet/>
      <dgm:spPr/>
      <dgm:t>
        <a:bodyPr/>
        <a:lstStyle/>
        <a:p>
          <a:endParaRPr lang="zh-CN" altLang="en-US"/>
        </a:p>
      </dgm:t>
    </dgm:pt>
    <dgm:pt modelId="{D3614694-5ADE-47E9-ADF0-C0BFAEF5E666}" type="sibTrans" cxnId="{94584198-B0D5-401A-92B0-DEC625E539ED}">
      <dgm:prSet/>
      <dgm:spPr>
        <a:ln w="28575"/>
      </dgm:spPr>
      <dgm:t>
        <a:bodyPr/>
        <a:lstStyle/>
        <a:p>
          <a:endParaRPr lang="zh-CN" altLang="en-US"/>
        </a:p>
      </dgm:t>
    </dgm:pt>
    <dgm:pt modelId="{AF79678A-BEE3-49AC-B040-351B1A62557C}">
      <dgm:prSet custT="1"/>
      <dgm:spPr>
        <a:ln w="28575"/>
      </dgm:spPr>
      <dgm:t>
        <a:bodyPr/>
        <a:lstStyle/>
        <a:p>
          <a:r>
            <a:rPr lang="en-US" sz="2400" b="1" dirty="0"/>
            <a:t>Several extensions about Wimshurst Machine</a:t>
          </a:r>
          <a:endParaRPr lang="zh-CN" sz="2400" b="1" dirty="0"/>
        </a:p>
      </dgm:t>
    </dgm:pt>
    <dgm:pt modelId="{91E5D8B8-1B45-4CDB-812D-DBC706ABA1B5}" type="parTrans" cxnId="{0419F3EB-8E29-42D3-8B7F-DDFDDFA5C8F8}">
      <dgm:prSet/>
      <dgm:spPr/>
      <dgm:t>
        <a:bodyPr/>
        <a:lstStyle/>
        <a:p>
          <a:endParaRPr lang="zh-CN" altLang="en-US"/>
        </a:p>
      </dgm:t>
    </dgm:pt>
    <dgm:pt modelId="{DFA9D7C2-6701-481D-AB7E-B30E6E6ACA41}" type="sibTrans" cxnId="{0419F3EB-8E29-42D3-8B7F-DDFDDFA5C8F8}">
      <dgm:prSet/>
      <dgm:spPr/>
      <dgm:t>
        <a:bodyPr/>
        <a:lstStyle/>
        <a:p>
          <a:endParaRPr lang="zh-CN" altLang="en-US"/>
        </a:p>
      </dgm:t>
    </dgm:pt>
    <dgm:pt modelId="{6EE17016-B975-4F47-879B-A7941A01E600}" type="pres">
      <dgm:prSet presAssocID="{A430F98A-88B4-441F-90AD-55B3110B9623}" presName="outerComposite" presStyleCnt="0">
        <dgm:presLayoutVars>
          <dgm:chMax val="5"/>
          <dgm:dir/>
          <dgm:resizeHandles val="exact"/>
        </dgm:presLayoutVars>
      </dgm:prSet>
      <dgm:spPr/>
    </dgm:pt>
    <dgm:pt modelId="{4EEDB2C9-E3AE-43A0-9034-B0456EC79533}" type="pres">
      <dgm:prSet presAssocID="{A430F98A-88B4-441F-90AD-55B3110B9623}" presName="dummyMaxCanvas" presStyleCnt="0">
        <dgm:presLayoutVars/>
      </dgm:prSet>
      <dgm:spPr/>
    </dgm:pt>
    <dgm:pt modelId="{7E02A8D5-F49C-41D2-A823-E4A82096BCDD}" type="pres">
      <dgm:prSet presAssocID="{A430F98A-88B4-441F-90AD-55B3110B9623}" presName="ThreeNodes_1" presStyleLbl="node1" presStyleIdx="0" presStyleCnt="3">
        <dgm:presLayoutVars>
          <dgm:bulletEnabled val="1"/>
        </dgm:presLayoutVars>
      </dgm:prSet>
      <dgm:spPr/>
    </dgm:pt>
    <dgm:pt modelId="{31753235-0C2D-40FF-9EAE-F65EDB1056D9}" type="pres">
      <dgm:prSet presAssocID="{A430F98A-88B4-441F-90AD-55B3110B9623}" presName="ThreeNodes_2" presStyleLbl="node1" presStyleIdx="1" presStyleCnt="3">
        <dgm:presLayoutVars>
          <dgm:bulletEnabled val="1"/>
        </dgm:presLayoutVars>
      </dgm:prSet>
      <dgm:spPr/>
    </dgm:pt>
    <dgm:pt modelId="{A8386B47-60F7-40E4-8B1E-7149D4CE53C3}" type="pres">
      <dgm:prSet presAssocID="{A430F98A-88B4-441F-90AD-55B3110B9623}" presName="ThreeNodes_3" presStyleLbl="node1" presStyleIdx="2" presStyleCnt="3">
        <dgm:presLayoutVars>
          <dgm:bulletEnabled val="1"/>
        </dgm:presLayoutVars>
      </dgm:prSet>
      <dgm:spPr/>
    </dgm:pt>
    <dgm:pt modelId="{F4C90872-633A-4980-B72B-C731C72BCE2A}" type="pres">
      <dgm:prSet presAssocID="{A430F98A-88B4-441F-90AD-55B3110B9623}" presName="ThreeConn_1-2" presStyleLbl="fgAccFollowNode1" presStyleIdx="0" presStyleCnt="2">
        <dgm:presLayoutVars>
          <dgm:bulletEnabled val="1"/>
        </dgm:presLayoutVars>
      </dgm:prSet>
      <dgm:spPr/>
    </dgm:pt>
    <dgm:pt modelId="{55A7FC81-4B14-4C0F-8624-C5852EEDE3EE}" type="pres">
      <dgm:prSet presAssocID="{A430F98A-88B4-441F-90AD-55B3110B9623}" presName="ThreeConn_2-3" presStyleLbl="fgAccFollowNode1" presStyleIdx="1" presStyleCnt="2">
        <dgm:presLayoutVars>
          <dgm:bulletEnabled val="1"/>
        </dgm:presLayoutVars>
      </dgm:prSet>
      <dgm:spPr/>
    </dgm:pt>
    <dgm:pt modelId="{F1E62F06-89A1-4F96-BBCF-3136FC5E27FA}" type="pres">
      <dgm:prSet presAssocID="{A430F98A-88B4-441F-90AD-55B3110B9623}" presName="ThreeNodes_1_text" presStyleLbl="node1" presStyleIdx="2" presStyleCnt="3">
        <dgm:presLayoutVars>
          <dgm:bulletEnabled val="1"/>
        </dgm:presLayoutVars>
      </dgm:prSet>
      <dgm:spPr/>
    </dgm:pt>
    <dgm:pt modelId="{483F5937-37D9-4775-99A0-95733A6DA99C}" type="pres">
      <dgm:prSet presAssocID="{A430F98A-88B4-441F-90AD-55B3110B9623}" presName="ThreeNodes_2_text" presStyleLbl="node1" presStyleIdx="2" presStyleCnt="3">
        <dgm:presLayoutVars>
          <dgm:bulletEnabled val="1"/>
        </dgm:presLayoutVars>
      </dgm:prSet>
      <dgm:spPr/>
    </dgm:pt>
    <dgm:pt modelId="{7A8BAC32-63F7-40D5-8FF0-5E13C0C572D6}" type="pres">
      <dgm:prSet presAssocID="{A430F98A-88B4-441F-90AD-55B3110B9623}" presName="ThreeNodes_3_text" presStyleLbl="node1" presStyleIdx="2" presStyleCnt="3">
        <dgm:presLayoutVars>
          <dgm:bulletEnabled val="1"/>
        </dgm:presLayoutVars>
      </dgm:prSet>
      <dgm:spPr/>
    </dgm:pt>
  </dgm:ptLst>
  <dgm:cxnLst>
    <dgm:cxn modelId="{EFD98705-4B98-47EC-942E-1E9178616F96}" type="presOf" srcId="{6B753B16-6D7C-4B54-AF08-8686CFCD1148}" destId="{31753235-0C2D-40FF-9EAE-F65EDB1056D9}" srcOrd="0" destOrd="0" presId="urn:microsoft.com/office/officeart/2005/8/layout/vProcess5"/>
    <dgm:cxn modelId="{BC818120-629F-48B9-B210-747D421F16B6}" type="presOf" srcId="{B30E10DB-698D-490D-AE47-56B8ABF101BE}" destId="{7E02A8D5-F49C-41D2-A823-E4A82096BCDD}" srcOrd="0" destOrd="0" presId="urn:microsoft.com/office/officeart/2005/8/layout/vProcess5"/>
    <dgm:cxn modelId="{83CC762B-0CCC-4342-89E8-1B49AFD59AB4}" type="presOf" srcId="{D3614694-5ADE-47E9-ADF0-C0BFAEF5E666}" destId="{55A7FC81-4B14-4C0F-8624-C5852EEDE3EE}" srcOrd="0" destOrd="0" presId="urn:microsoft.com/office/officeart/2005/8/layout/vProcess5"/>
    <dgm:cxn modelId="{B5CCF32E-56EC-43CB-A0F3-E9E7113D25D9}" type="presOf" srcId="{AF79678A-BEE3-49AC-B040-351B1A62557C}" destId="{A8386B47-60F7-40E4-8B1E-7149D4CE53C3}" srcOrd="0" destOrd="0" presId="urn:microsoft.com/office/officeart/2005/8/layout/vProcess5"/>
    <dgm:cxn modelId="{588DA07D-FB9F-4F69-9756-27A4CC27B6DF}" type="presOf" srcId="{B7CD8251-0D23-4BAF-9CAE-E383B33BDC57}" destId="{F4C90872-633A-4980-B72B-C731C72BCE2A}" srcOrd="0" destOrd="0" presId="urn:microsoft.com/office/officeart/2005/8/layout/vProcess5"/>
    <dgm:cxn modelId="{3ACCFA8B-B1CE-4866-95C6-A4E6326BAE43}" type="presOf" srcId="{AF79678A-BEE3-49AC-B040-351B1A62557C}" destId="{7A8BAC32-63F7-40D5-8FF0-5E13C0C572D6}" srcOrd="1" destOrd="0" presId="urn:microsoft.com/office/officeart/2005/8/layout/vProcess5"/>
    <dgm:cxn modelId="{5B012E8E-E0F7-497C-B313-F19C877D37CC}" type="presOf" srcId="{A430F98A-88B4-441F-90AD-55B3110B9623}" destId="{6EE17016-B975-4F47-879B-A7941A01E600}" srcOrd="0" destOrd="0" presId="urn:microsoft.com/office/officeart/2005/8/layout/vProcess5"/>
    <dgm:cxn modelId="{94584198-B0D5-401A-92B0-DEC625E539ED}" srcId="{A430F98A-88B4-441F-90AD-55B3110B9623}" destId="{6B753B16-6D7C-4B54-AF08-8686CFCD1148}" srcOrd="1" destOrd="0" parTransId="{3A309BF5-C22B-48C8-802E-BCA7A8F74726}" sibTransId="{D3614694-5ADE-47E9-ADF0-C0BFAEF5E666}"/>
    <dgm:cxn modelId="{57F9E5B9-0A77-4C0B-AF32-27EC88DCE5F2}" srcId="{A430F98A-88B4-441F-90AD-55B3110B9623}" destId="{B30E10DB-698D-490D-AE47-56B8ABF101BE}" srcOrd="0" destOrd="0" parTransId="{21FD78FE-026D-463D-908E-379464AE7654}" sibTransId="{B7CD8251-0D23-4BAF-9CAE-E383B33BDC57}"/>
    <dgm:cxn modelId="{45B1AAC4-C424-4604-AFA7-9C8B38A9F05E}" type="presOf" srcId="{B30E10DB-698D-490D-AE47-56B8ABF101BE}" destId="{F1E62F06-89A1-4F96-BBCF-3136FC5E27FA}" srcOrd="1" destOrd="0" presId="urn:microsoft.com/office/officeart/2005/8/layout/vProcess5"/>
    <dgm:cxn modelId="{0419F3EB-8E29-42D3-8B7F-DDFDDFA5C8F8}" srcId="{A430F98A-88B4-441F-90AD-55B3110B9623}" destId="{AF79678A-BEE3-49AC-B040-351B1A62557C}" srcOrd="2" destOrd="0" parTransId="{91E5D8B8-1B45-4CDB-812D-DBC706ABA1B5}" sibTransId="{DFA9D7C2-6701-481D-AB7E-B30E6E6ACA41}"/>
    <dgm:cxn modelId="{7D99FEF1-BB86-45BC-8298-1A4E26AE8CC5}" type="presOf" srcId="{6B753B16-6D7C-4B54-AF08-8686CFCD1148}" destId="{483F5937-37D9-4775-99A0-95733A6DA99C}" srcOrd="1" destOrd="0" presId="urn:microsoft.com/office/officeart/2005/8/layout/vProcess5"/>
    <dgm:cxn modelId="{D1322E8E-7FCB-4CA4-AD39-34C8DDAA899D}" type="presParOf" srcId="{6EE17016-B975-4F47-879B-A7941A01E600}" destId="{4EEDB2C9-E3AE-43A0-9034-B0456EC79533}" srcOrd="0" destOrd="0" presId="urn:microsoft.com/office/officeart/2005/8/layout/vProcess5"/>
    <dgm:cxn modelId="{71A3F9E0-4AFE-4B66-BC87-3CEF7E952716}" type="presParOf" srcId="{6EE17016-B975-4F47-879B-A7941A01E600}" destId="{7E02A8D5-F49C-41D2-A823-E4A82096BCDD}" srcOrd="1" destOrd="0" presId="urn:microsoft.com/office/officeart/2005/8/layout/vProcess5"/>
    <dgm:cxn modelId="{69128E41-F035-4B5C-8825-FA5463DFBB1D}" type="presParOf" srcId="{6EE17016-B975-4F47-879B-A7941A01E600}" destId="{31753235-0C2D-40FF-9EAE-F65EDB1056D9}" srcOrd="2" destOrd="0" presId="urn:microsoft.com/office/officeart/2005/8/layout/vProcess5"/>
    <dgm:cxn modelId="{6795D8BF-3997-41D9-A3A4-46A9E1403677}" type="presParOf" srcId="{6EE17016-B975-4F47-879B-A7941A01E600}" destId="{A8386B47-60F7-40E4-8B1E-7149D4CE53C3}" srcOrd="3" destOrd="0" presId="urn:microsoft.com/office/officeart/2005/8/layout/vProcess5"/>
    <dgm:cxn modelId="{B6682C7F-0C34-4EE3-ADBA-7C9730B710A2}" type="presParOf" srcId="{6EE17016-B975-4F47-879B-A7941A01E600}" destId="{F4C90872-633A-4980-B72B-C731C72BCE2A}" srcOrd="4" destOrd="0" presId="urn:microsoft.com/office/officeart/2005/8/layout/vProcess5"/>
    <dgm:cxn modelId="{47AB8FEB-9598-435A-A38D-4D3E12391BAA}" type="presParOf" srcId="{6EE17016-B975-4F47-879B-A7941A01E600}" destId="{55A7FC81-4B14-4C0F-8624-C5852EEDE3EE}" srcOrd="5" destOrd="0" presId="urn:microsoft.com/office/officeart/2005/8/layout/vProcess5"/>
    <dgm:cxn modelId="{9F84D84C-A96B-47ED-AAA0-15AA86691056}" type="presParOf" srcId="{6EE17016-B975-4F47-879B-A7941A01E600}" destId="{F1E62F06-89A1-4F96-BBCF-3136FC5E27FA}" srcOrd="6" destOrd="0" presId="urn:microsoft.com/office/officeart/2005/8/layout/vProcess5"/>
    <dgm:cxn modelId="{57556478-CEA5-4B75-A6AE-29D91385BCBC}" type="presParOf" srcId="{6EE17016-B975-4F47-879B-A7941A01E600}" destId="{483F5937-37D9-4775-99A0-95733A6DA99C}" srcOrd="7" destOrd="0" presId="urn:microsoft.com/office/officeart/2005/8/layout/vProcess5"/>
    <dgm:cxn modelId="{B8623A38-1C3A-4751-8C1A-89F03E120851}" type="presParOf" srcId="{6EE17016-B975-4F47-879B-A7941A01E600}" destId="{7A8BAC32-63F7-40D5-8FF0-5E13C0C572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E8D7FC-370C-434E-9EB4-127C3D21A9AA}"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zh-CN" altLang="en-US"/>
        </a:p>
      </dgm:t>
    </dgm:pt>
    <dgm:pt modelId="{5CD5370D-6A76-42A9-A586-A155019F7361}">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800" dirty="0">
              <a:solidFill>
                <a:schemeClr val="tx1"/>
              </a:solidFill>
            </a:rPr>
            <a:t>How does the Wimshurst Machine electrify?</a:t>
          </a:r>
          <a:endParaRPr lang="zh-CN" sz="800" dirty="0">
            <a:solidFill>
              <a:schemeClr val="tx1"/>
            </a:solidFill>
          </a:endParaRPr>
        </a:p>
      </dgm:t>
    </dgm:pt>
    <dgm:pt modelId="{591808B5-D8B4-4D9F-8118-BB0C48FFE8D1}" type="parTrans" cxnId="{1281031B-B19C-44C8-AAE3-DEFFE14CAEB8}">
      <dgm:prSet/>
      <dgm:spPr/>
      <dgm:t>
        <a:bodyPr/>
        <a:lstStyle/>
        <a:p>
          <a:endParaRPr lang="zh-CN" altLang="en-US"/>
        </a:p>
      </dgm:t>
    </dgm:pt>
    <dgm:pt modelId="{CD7B4DBC-E87D-4E68-ABF6-5BE029B4719C}" type="sibTrans" cxnId="{1281031B-B19C-44C8-AAE3-DEFFE14CAEB8}">
      <dgm:prSet/>
      <dgm:spPr/>
      <dgm:t>
        <a:bodyPr/>
        <a:lstStyle/>
        <a:p>
          <a:endParaRPr lang="zh-CN" altLang="en-US"/>
        </a:p>
      </dgm:t>
    </dgm:pt>
    <dgm:pt modelId="{B3A622E2-EAE0-4431-B533-43E975913DE6}">
      <dgm:prSet/>
      <dgm:spPr>
        <a:solidFill>
          <a:schemeClr val="bg1"/>
        </a:solidFill>
        <a:ln>
          <a:solidFill>
            <a:schemeClr val="tx1"/>
          </a:solidFill>
        </a:ln>
      </dgm:spPr>
      <dgm:t>
        <a:bodyPr/>
        <a:lstStyle/>
        <a:p>
          <a:r>
            <a:rPr lang="en-US" dirty="0">
              <a:solidFill>
                <a:schemeClr val="tx1"/>
              </a:solidFill>
            </a:rPr>
            <a:t>Why does the Wimshurst Machine electrify efficiently?</a:t>
          </a:r>
          <a:endParaRPr lang="zh-CN" dirty="0">
            <a:solidFill>
              <a:schemeClr val="tx1"/>
            </a:solidFill>
          </a:endParaRPr>
        </a:p>
      </dgm:t>
    </dgm:pt>
    <dgm:pt modelId="{C30C75C7-CDCC-4662-9AA1-B7CCB5F60553}" type="parTrans" cxnId="{49EB4EEE-AD44-46EE-9482-CD9DAA771F65}">
      <dgm:prSet/>
      <dgm:spPr/>
      <dgm:t>
        <a:bodyPr/>
        <a:lstStyle/>
        <a:p>
          <a:endParaRPr lang="zh-CN" altLang="en-US"/>
        </a:p>
      </dgm:t>
    </dgm:pt>
    <dgm:pt modelId="{7A71AD08-3B2F-45E2-8B37-60F0698546B2}" type="sibTrans" cxnId="{49EB4EEE-AD44-46EE-9482-CD9DAA771F65}">
      <dgm:prSet/>
      <dgm:spPr/>
      <dgm:t>
        <a:bodyPr/>
        <a:lstStyle/>
        <a:p>
          <a:endParaRPr lang="zh-CN" altLang="en-US"/>
        </a:p>
      </dgm:t>
    </dgm:pt>
    <dgm:pt modelId="{CBAF35A0-F173-4C19-A95B-4670C045BC30}">
      <dgm:prSet/>
      <dgm:spPr>
        <a:solidFill>
          <a:schemeClr val="bg1"/>
        </a:solidFill>
        <a:ln>
          <a:solidFill>
            <a:schemeClr val="tx1"/>
          </a:solidFill>
        </a:ln>
      </dgm:spPr>
      <dgm:t>
        <a:bodyPr/>
        <a:lstStyle/>
        <a:p>
          <a:r>
            <a:rPr lang="en-US">
              <a:solidFill>
                <a:schemeClr val="tx1"/>
              </a:solidFill>
            </a:rPr>
            <a:t>Several extensions about Wimshurst Machine</a:t>
          </a:r>
          <a:endParaRPr lang="zh-CN">
            <a:solidFill>
              <a:schemeClr val="tx1"/>
            </a:solidFill>
          </a:endParaRPr>
        </a:p>
      </dgm:t>
    </dgm:pt>
    <dgm:pt modelId="{06DDFB63-1424-4ABF-8681-468876E5DC39}" type="parTrans" cxnId="{66C150B2-E671-4CC2-8E4F-069646F2AEB5}">
      <dgm:prSet/>
      <dgm:spPr/>
      <dgm:t>
        <a:bodyPr/>
        <a:lstStyle/>
        <a:p>
          <a:endParaRPr lang="zh-CN" altLang="en-US"/>
        </a:p>
      </dgm:t>
    </dgm:pt>
    <dgm:pt modelId="{58011296-2339-4ADE-A2A8-30E1A101FD00}" type="sibTrans" cxnId="{66C150B2-E671-4CC2-8E4F-069646F2AEB5}">
      <dgm:prSet/>
      <dgm:spPr/>
      <dgm:t>
        <a:bodyPr/>
        <a:lstStyle/>
        <a:p>
          <a:endParaRPr lang="zh-CN" altLang="en-US"/>
        </a:p>
      </dgm:t>
    </dgm:pt>
    <dgm:pt modelId="{31A8320C-1E1D-4483-B910-3D306A5112C7}" type="pres">
      <dgm:prSet presAssocID="{12E8D7FC-370C-434E-9EB4-127C3D21A9AA}" presName="Name0" presStyleCnt="0">
        <dgm:presLayoutVars>
          <dgm:dir/>
          <dgm:animLvl val="lvl"/>
          <dgm:resizeHandles val="exact"/>
        </dgm:presLayoutVars>
      </dgm:prSet>
      <dgm:spPr/>
    </dgm:pt>
    <dgm:pt modelId="{459D6E92-BE63-4CDA-A152-403C2D311FEB}" type="pres">
      <dgm:prSet presAssocID="{5CD5370D-6A76-42A9-A586-A155019F7361}" presName="parTxOnly" presStyleLbl="node1" presStyleIdx="0" presStyleCnt="3">
        <dgm:presLayoutVars>
          <dgm:chMax val="0"/>
          <dgm:chPref val="0"/>
          <dgm:bulletEnabled val="1"/>
        </dgm:presLayoutVars>
      </dgm:prSet>
      <dgm:spPr/>
    </dgm:pt>
    <dgm:pt modelId="{DF44BC13-2F10-49D2-AEF8-760424894B5A}" type="pres">
      <dgm:prSet presAssocID="{CD7B4DBC-E87D-4E68-ABF6-5BE029B4719C}" presName="parTxOnlySpace" presStyleCnt="0"/>
      <dgm:spPr/>
    </dgm:pt>
    <dgm:pt modelId="{A927C971-F9E1-4C53-9067-2453A730CC38}" type="pres">
      <dgm:prSet presAssocID="{B3A622E2-EAE0-4431-B533-43E975913DE6}" presName="parTxOnly" presStyleLbl="node1" presStyleIdx="1" presStyleCnt="3">
        <dgm:presLayoutVars>
          <dgm:chMax val="0"/>
          <dgm:chPref val="0"/>
          <dgm:bulletEnabled val="1"/>
        </dgm:presLayoutVars>
      </dgm:prSet>
      <dgm:spPr/>
    </dgm:pt>
    <dgm:pt modelId="{5FE04E0B-6BFE-4D29-B6A0-A0036516F3A8}" type="pres">
      <dgm:prSet presAssocID="{7A71AD08-3B2F-45E2-8B37-60F0698546B2}" presName="parTxOnlySpace" presStyleCnt="0"/>
      <dgm:spPr/>
    </dgm:pt>
    <dgm:pt modelId="{ED94C9A3-BD8F-46B7-ABDA-72F77345014B}" type="pres">
      <dgm:prSet presAssocID="{CBAF35A0-F173-4C19-A95B-4670C045BC30}" presName="parTxOnly" presStyleLbl="node1" presStyleIdx="2" presStyleCnt="3">
        <dgm:presLayoutVars>
          <dgm:chMax val="0"/>
          <dgm:chPref val="0"/>
          <dgm:bulletEnabled val="1"/>
        </dgm:presLayoutVars>
      </dgm:prSet>
      <dgm:spPr/>
    </dgm:pt>
  </dgm:ptLst>
  <dgm:cxnLst>
    <dgm:cxn modelId="{1281031B-B19C-44C8-AAE3-DEFFE14CAEB8}" srcId="{12E8D7FC-370C-434E-9EB4-127C3D21A9AA}" destId="{5CD5370D-6A76-42A9-A586-A155019F7361}" srcOrd="0" destOrd="0" parTransId="{591808B5-D8B4-4D9F-8118-BB0C48FFE8D1}" sibTransId="{CD7B4DBC-E87D-4E68-ABF6-5BE029B4719C}"/>
    <dgm:cxn modelId="{7375947B-BDBC-4B12-AAFE-16AD24906068}" type="presOf" srcId="{5CD5370D-6A76-42A9-A586-A155019F7361}" destId="{459D6E92-BE63-4CDA-A152-403C2D311FEB}" srcOrd="0" destOrd="0" presId="urn:microsoft.com/office/officeart/2005/8/layout/chevron1"/>
    <dgm:cxn modelId="{0D5E398A-2FF8-40F5-A379-108DEC7CEAC0}" type="presOf" srcId="{B3A622E2-EAE0-4431-B533-43E975913DE6}" destId="{A927C971-F9E1-4C53-9067-2453A730CC38}" srcOrd="0" destOrd="0" presId="urn:microsoft.com/office/officeart/2005/8/layout/chevron1"/>
    <dgm:cxn modelId="{2F9F618D-268D-4D75-9305-337EB4D9900A}" type="presOf" srcId="{CBAF35A0-F173-4C19-A95B-4670C045BC30}" destId="{ED94C9A3-BD8F-46B7-ABDA-72F77345014B}" srcOrd="0" destOrd="0" presId="urn:microsoft.com/office/officeart/2005/8/layout/chevron1"/>
    <dgm:cxn modelId="{66C150B2-E671-4CC2-8E4F-069646F2AEB5}" srcId="{12E8D7FC-370C-434E-9EB4-127C3D21A9AA}" destId="{CBAF35A0-F173-4C19-A95B-4670C045BC30}" srcOrd="2" destOrd="0" parTransId="{06DDFB63-1424-4ABF-8681-468876E5DC39}" sibTransId="{58011296-2339-4ADE-A2A8-30E1A101FD00}"/>
    <dgm:cxn modelId="{A8E3ACB2-D966-4FD7-B3D1-D54B4CD481A8}" type="presOf" srcId="{12E8D7FC-370C-434E-9EB4-127C3D21A9AA}" destId="{31A8320C-1E1D-4483-B910-3D306A5112C7}" srcOrd="0" destOrd="0" presId="urn:microsoft.com/office/officeart/2005/8/layout/chevron1"/>
    <dgm:cxn modelId="{49EB4EEE-AD44-46EE-9482-CD9DAA771F65}" srcId="{12E8D7FC-370C-434E-9EB4-127C3D21A9AA}" destId="{B3A622E2-EAE0-4431-B533-43E975913DE6}" srcOrd="1" destOrd="0" parTransId="{C30C75C7-CDCC-4662-9AA1-B7CCB5F60553}" sibTransId="{7A71AD08-3B2F-45E2-8B37-60F0698546B2}"/>
    <dgm:cxn modelId="{6641C01D-B11D-44AC-88D0-67373A6BEA55}" type="presParOf" srcId="{31A8320C-1E1D-4483-B910-3D306A5112C7}" destId="{459D6E92-BE63-4CDA-A152-403C2D311FEB}" srcOrd="0" destOrd="0" presId="urn:microsoft.com/office/officeart/2005/8/layout/chevron1"/>
    <dgm:cxn modelId="{ADD59D15-D7F9-4002-BEAF-7CF20872B8DF}" type="presParOf" srcId="{31A8320C-1E1D-4483-B910-3D306A5112C7}" destId="{DF44BC13-2F10-49D2-AEF8-760424894B5A}" srcOrd="1" destOrd="0" presId="urn:microsoft.com/office/officeart/2005/8/layout/chevron1"/>
    <dgm:cxn modelId="{21BAE92E-A3C4-423B-BCCE-48553E93B40D}" type="presParOf" srcId="{31A8320C-1E1D-4483-B910-3D306A5112C7}" destId="{A927C971-F9E1-4C53-9067-2453A730CC38}" srcOrd="2" destOrd="0" presId="urn:microsoft.com/office/officeart/2005/8/layout/chevron1"/>
    <dgm:cxn modelId="{13A5F019-FD2E-403F-ABE9-BD8386F227A6}" type="presParOf" srcId="{31A8320C-1E1D-4483-B910-3D306A5112C7}" destId="{5FE04E0B-6BFE-4D29-B6A0-A0036516F3A8}" srcOrd="3" destOrd="0" presId="urn:microsoft.com/office/officeart/2005/8/layout/chevron1"/>
    <dgm:cxn modelId="{FC7480D6-83AC-4B5D-82DF-5A3C95CB4DEF}" type="presParOf" srcId="{31A8320C-1E1D-4483-B910-3D306A5112C7}" destId="{ED94C9A3-BD8F-46B7-ABDA-72F77345014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9B8DB-2334-4565-BC93-4B7E651E8A87}">
      <dsp:nvSpPr>
        <dsp:cNvPr id="0" name=""/>
        <dsp:cNvSpPr/>
      </dsp:nvSpPr>
      <dsp:spPr>
        <a:xfrm>
          <a:off x="0" y="207161"/>
          <a:ext cx="4392890" cy="710775"/>
        </a:xfrm>
        <a:prstGeom prst="roundRect">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Xiaoyu Niu</a:t>
          </a:r>
          <a:endParaRPr lang="zh-CN" sz="2700" b="1" kern="1200" dirty="0"/>
        </a:p>
      </dsp:txBody>
      <dsp:txXfrm>
        <a:off x="34697" y="241858"/>
        <a:ext cx="4323496" cy="641381"/>
      </dsp:txXfrm>
    </dsp:sp>
    <dsp:sp modelId="{7B8196E5-5CEE-4B96-95BB-92AE3386B1E3}">
      <dsp:nvSpPr>
        <dsp:cNvPr id="0" name=""/>
        <dsp:cNvSpPr/>
      </dsp:nvSpPr>
      <dsp:spPr>
        <a:xfrm>
          <a:off x="0" y="995696"/>
          <a:ext cx="4392890" cy="710775"/>
        </a:xfrm>
        <a:prstGeom prst="roundRect">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Ocean University of China</a:t>
          </a:r>
          <a:endParaRPr lang="zh-CN" sz="2700" b="1" kern="1200" dirty="0"/>
        </a:p>
      </dsp:txBody>
      <dsp:txXfrm>
        <a:off x="34697" y="1030393"/>
        <a:ext cx="4323496" cy="641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How does the Wimshurst Machine electrify?</a:t>
          </a:r>
          <a:endParaRPr lang="zh-CN" sz="2400" b="1" kern="1200" dirty="0"/>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Why does the Wimshurst Machine electrify efficiently?</a:t>
          </a:r>
          <a:endParaRPr lang="zh-CN" sz="2400" b="1" kern="1200" dirty="0"/>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Several extensions about Wimshurst Machine</a:t>
          </a:r>
          <a:endParaRPr lang="zh-CN" sz="2400" b="1" kern="1200" dirty="0"/>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How does the Wimshurst Machine electrify?</a:t>
          </a:r>
          <a:endParaRPr lang="zh-CN" sz="2400" b="1" kern="1200" dirty="0"/>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accent1">
            <a:lumMod val="75000"/>
          </a:schemeClr>
        </a:solidFill>
        <a:ln w="28575"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Why does the Wimshurst Machine electrify efficiently?</a:t>
          </a:r>
          <a:endParaRPr lang="zh-CN" sz="2400" b="1" kern="1200" dirty="0">
            <a:solidFill>
              <a:schemeClr val="bg1"/>
            </a:solidFill>
          </a:endParaRPr>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Several extensions about Wimshurst Machine</a:t>
          </a:r>
          <a:endParaRPr lang="zh-CN" sz="2400" b="1" kern="1200" dirty="0"/>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8CF78-5949-486C-A2C6-B582137A50F6}">
      <dsp:nvSpPr>
        <dsp:cNvPr id="0" name=""/>
        <dsp:cNvSpPr/>
      </dsp:nvSpPr>
      <dsp:spPr>
        <a:xfrm>
          <a:off x="1183"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altLang="zh-CN"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8CF78-5949-486C-A2C6-B582137A50F6}">
      <dsp:nvSpPr>
        <dsp:cNvPr id="0" name=""/>
        <dsp:cNvSpPr/>
      </dsp:nvSpPr>
      <dsp:spPr>
        <a:xfrm>
          <a:off x="1183"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altLang="zh-CN"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How does the Wimshurst Machine electrify?</a:t>
          </a:r>
          <a:endParaRPr lang="zh-CN" sz="2400" b="1" kern="1200" dirty="0"/>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Why does the Wimshurst Machine electrify efficiently?</a:t>
          </a:r>
          <a:endParaRPr lang="zh-CN" sz="2400" b="1" kern="1200" dirty="0"/>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Several extensions about Wimshurst Machine</a:t>
          </a:r>
          <a:endParaRPr lang="zh-CN" sz="2400" b="1" kern="1200" dirty="0"/>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How does the Wimshurst Machine electrify?</a:t>
          </a:r>
          <a:endParaRPr lang="zh-CN" sz="2400" b="1" kern="1200" dirty="0"/>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Why does the Wimshurst Machine electrify efficiently?</a:t>
          </a:r>
          <a:endParaRPr lang="zh-CN" sz="2400" b="1" kern="1200" dirty="0"/>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Several extensions about Wimshurst Machine</a:t>
          </a:r>
          <a:endParaRPr lang="zh-CN" sz="2400" b="1" kern="1200" dirty="0"/>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How does the Wimshurst Machine electrify?</a:t>
          </a:r>
          <a:endParaRPr lang="zh-CN" sz="2400" b="1" kern="1200" dirty="0"/>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Why does the Wimshurst Machine electrify efficiently?</a:t>
          </a:r>
          <a:endParaRPr lang="zh-CN" sz="2400" b="1" kern="1200" dirty="0"/>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accent1">
            <a:lumMod val="75000"/>
          </a:schemeClr>
        </a:solidFill>
        <a:ln w="28575"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Several extensions about Wimshurst Machine</a:t>
          </a:r>
          <a:endParaRPr lang="zh-CN" sz="2400" b="1" kern="1200" dirty="0">
            <a:solidFill>
              <a:schemeClr val="bg1"/>
            </a:solidFill>
          </a:endParaRPr>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2A8D5-F49C-41D2-A823-E4A82096BCDD}">
      <dsp:nvSpPr>
        <dsp:cNvPr id="0" name=""/>
        <dsp:cNvSpPr/>
      </dsp:nvSpPr>
      <dsp:spPr>
        <a:xfrm>
          <a:off x="0" y="0"/>
          <a:ext cx="7508288" cy="1251751"/>
        </a:xfrm>
        <a:prstGeom prst="roundRect">
          <a:avLst>
            <a:gd name="adj" fmla="val 10000"/>
          </a:avLst>
        </a:prstGeom>
        <a:solidFill>
          <a:schemeClr val="accent1">
            <a:lumMod val="75000"/>
          </a:schemeClr>
        </a:solidFill>
        <a:ln w="28575"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How does the Wimshurst Machine electrify?</a:t>
          </a:r>
          <a:endParaRPr lang="zh-CN" sz="2400" b="1" kern="1200" dirty="0">
            <a:solidFill>
              <a:schemeClr val="bg1"/>
            </a:solidFill>
          </a:endParaRPr>
        </a:p>
      </dsp:txBody>
      <dsp:txXfrm>
        <a:off x="36663" y="36663"/>
        <a:ext cx="6157549" cy="1178425"/>
      </dsp:txXfrm>
    </dsp:sp>
    <dsp:sp modelId="{31753235-0C2D-40FF-9EAE-F65EDB1056D9}">
      <dsp:nvSpPr>
        <dsp:cNvPr id="0" name=""/>
        <dsp:cNvSpPr/>
      </dsp:nvSpPr>
      <dsp:spPr>
        <a:xfrm>
          <a:off x="662495" y="1460376"/>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Why does the Wimshurst Machine electrify efficiently?</a:t>
          </a:r>
          <a:endParaRPr lang="zh-CN" sz="2400" b="1" kern="1200" dirty="0"/>
        </a:p>
      </dsp:txBody>
      <dsp:txXfrm>
        <a:off x="699158" y="1497039"/>
        <a:ext cx="5958827" cy="1178425"/>
      </dsp:txXfrm>
    </dsp:sp>
    <dsp:sp modelId="{A8386B47-60F7-40E4-8B1E-7149D4CE53C3}">
      <dsp:nvSpPr>
        <dsp:cNvPr id="0" name=""/>
        <dsp:cNvSpPr/>
      </dsp:nvSpPr>
      <dsp:spPr>
        <a:xfrm>
          <a:off x="1324991" y="2920752"/>
          <a:ext cx="7508288" cy="1251751"/>
        </a:xfrm>
        <a:prstGeom prst="roundRect">
          <a:avLst>
            <a:gd name="adj" fmla="val 10000"/>
          </a:avLst>
        </a:prstGeom>
        <a:solidFill>
          <a:schemeClr val="l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Several extensions about Wimshurst Machine</a:t>
          </a:r>
          <a:endParaRPr lang="zh-CN" sz="2400" b="1" kern="1200" dirty="0"/>
        </a:p>
      </dsp:txBody>
      <dsp:txXfrm>
        <a:off x="1361654" y="2957415"/>
        <a:ext cx="5958827" cy="1178425"/>
      </dsp:txXfrm>
    </dsp:sp>
    <dsp:sp modelId="{F4C90872-633A-4980-B72B-C731C72BCE2A}">
      <dsp:nvSpPr>
        <dsp:cNvPr id="0" name=""/>
        <dsp:cNvSpPr/>
      </dsp:nvSpPr>
      <dsp:spPr>
        <a:xfrm>
          <a:off x="6694649" y="949244"/>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877718" y="949244"/>
        <a:ext cx="447500" cy="612263"/>
      </dsp:txXfrm>
    </dsp:sp>
    <dsp:sp modelId="{55A7FC81-4B14-4C0F-8624-C5852EEDE3EE}">
      <dsp:nvSpPr>
        <dsp:cNvPr id="0" name=""/>
        <dsp:cNvSpPr/>
      </dsp:nvSpPr>
      <dsp:spPr>
        <a:xfrm>
          <a:off x="7357145" y="2401276"/>
          <a:ext cx="813638" cy="813638"/>
        </a:xfrm>
        <a:prstGeom prst="downArrow">
          <a:avLst>
            <a:gd name="adj1" fmla="val 55000"/>
            <a:gd name="adj2" fmla="val 45000"/>
          </a:avLst>
        </a:prstGeom>
        <a:solidFill>
          <a:schemeClr val="l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540214" y="2401276"/>
        <a:ext cx="447500" cy="6122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D6E92-BE63-4CDA-A152-403C2D311FEB}">
      <dsp:nvSpPr>
        <dsp:cNvPr id="0" name=""/>
        <dsp:cNvSpPr/>
      </dsp:nvSpPr>
      <dsp:spPr>
        <a:xfrm>
          <a:off x="1183" y="1260799"/>
          <a:ext cx="1441776" cy="576710"/>
        </a:xfrm>
        <a:prstGeom prst="chevron">
          <a:avLst/>
        </a:prstGeom>
        <a:solidFill>
          <a:schemeClr val="accent1">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How does the Wimshurst Machine electrify?</a:t>
          </a:r>
          <a:endParaRPr lang="zh-CN" sz="800" kern="1200" dirty="0">
            <a:solidFill>
              <a:schemeClr val="tx1"/>
            </a:solidFill>
          </a:endParaRPr>
        </a:p>
      </dsp:txBody>
      <dsp:txXfrm>
        <a:off x="289538" y="1260799"/>
        <a:ext cx="865066" cy="576710"/>
      </dsp:txXfrm>
    </dsp:sp>
    <dsp:sp modelId="{A927C971-F9E1-4C53-9067-2453A730CC38}">
      <dsp:nvSpPr>
        <dsp:cNvPr id="0" name=""/>
        <dsp:cNvSpPr/>
      </dsp:nvSpPr>
      <dsp:spPr>
        <a:xfrm>
          <a:off x="1298781"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Why does the Wimshurst Machine electrify efficiently?</a:t>
          </a:r>
          <a:endParaRPr lang="zh-CN" sz="800" kern="1200" dirty="0">
            <a:solidFill>
              <a:schemeClr val="tx1"/>
            </a:solidFill>
          </a:endParaRPr>
        </a:p>
      </dsp:txBody>
      <dsp:txXfrm>
        <a:off x="1587136" y="1260799"/>
        <a:ext cx="865066" cy="576710"/>
      </dsp:txXfrm>
    </dsp:sp>
    <dsp:sp modelId="{ED94C9A3-BD8F-46B7-ABDA-72F77345014B}">
      <dsp:nvSpPr>
        <dsp:cNvPr id="0" name=""/>
        <dsp:cNvSpPr/>
      </dsp:nvSpPr>
      <dsp:spPr>
        <a:xfrm>
          <a:off x="2596380" y="1260799"/>
          <a:ext cx="1441776" cy="576710"/>
        </a:xfrm>
        <a:prstGeom prst="chevron">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tx1"/>
              </a:solidFill>
            </a:rPr>
            <a:t>Several extensions about Wimshurst Machine</a:t>
          </a:r>
          <a:endParaRPr lang="zh-CN" sz="800" kern="1200">
            <a:solidFill>
              <a:schemeClr val="tx1"/>
            </a:solidFill>
          </a:endParaRPr>
        </a:p>
      </dsp:txBody>
      <dsp:txXfrm>
        <a:off x="2884735" y="1260799"/>
        <a:ext cx="865066" cy="576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9641E69-D7AC-4CDC-8ECF-7414149991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050EEFC-B27B-44AA-B1AA-E58C7D049B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A548B8-6B47-4770-B8F0-5B7CF4588E86}" type="datetimeFigureOut">
              <a:rPr lang="zh-CN" altLang="en-US" smtClean="0"/>
              <a:t>2019/1/15</a:t>
            </a:fld>
            <a:endParaRPr lang="zh-CN" altLang="en-US"/>
          </a:p>
        </p:txBody>
      </p:sp>
      <p:sp>
        <p:nvSpPr>
          <p:cNvPr id="4" name="页脚占位符 3">
            <a:extLst>
              <a:ext uri="{FF2B5EF4-FFF2-40B4-BE49-F238E27FC236}">
                <a16:creationId xmlns:a16="http://schemas.microsoft.com/office/drawing/2014/main" id="{8017627C-0A5C-447F-98AF-B26AAFEAC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DD57678-1EBC-407D-A281-C357D79823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7D4691-A95A-4717-8EC2-F3F7E61760E7}" type="slidenum">
              <a:rPr lang="zh-CN" altLang="en-US" smtClean="0"/>
              <a:t>‹#›</a:t>
            </a:fld>
            <a:endParaRPr lang="zh-CN" altLang="en-US"/>
          </a:p>
        </p:txBody>
      </p:sp>
    </p:spTree>
    <p:extLst>
      <p:ext uri="{BB962C8B-B14F-4D97-AF65-F5344CB8AC3E}">
        <p14:creationId xmlns:p14="http://schemas.microsoft.com/office/powerpoint/2010/main" val="63059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05CC-1393-4975-9B27-EDA13F478559}" type="datetimeFigureOut">
              <a:rPr lang="zh-CN" altLang="en-US" smtClean="0"/>
              <a:t>2019/1/15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BDA1D-0C24-4678-B3AB-D1A82D7EC757}" type="slidenum">
              <a:rPr lang="zh-CN" altLang="en-US" smtClean="0"/>
              <a:t>‹#›</a:t>
            </a:fld>
            <a:endParaRPr lang="zh-CN" altLang="en-US"/>
          </a:p>
        </p:txBody>
      </p:sp>
    </p:spTree>
    <p:extLst>
      <p:ext uri="{BB962C8B-B14F-4D97-AF65-F5344CB8AC3E}">
        <p14:creationId xmlns:p14="http://schemas.microsoft.com/office/powerpoint/2010/main" val="405205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everybody! Nice to meet you! Today, the topic of my presentation is Wimshurst Machine. I’ll show you my method to instruct students to comprehend the Wimshurst Machine.</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a:t>
            </a:fld>
            <a:endParaRPr lang="zh-CN" altLang="en-US"/>
          </a:p>
        </p:txBody>
      </p:sp>
    </p:spTree>
    <p:extLst>
      <p:ext uri="{BB962C8B-B14F-4D97-AF65-F5344CB8AC3E}">
        <p14:creationId xmlns:p14="http://schemas.microsoft.com/office/powerpoint/2010/main" val="86905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Additionally, the authentic reason is that the air surrounding ourselves is so stable that copper and aluminum could not show their metal reactivity with each other. Particularly, sulfate liquid is the appropriate environment for copper and aluminum to show their metal reactivity.</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13</a:t>
            </a:fld>
            <a:endParaRPr lang="zh-CN" altLang="en-US"/>
          </a:p>
        </p:txBody>
      </p:sp>
    </p:spTree>
    <p:extLst>
      <p:ext uri="{BB962C8B-B14F-4D97-AF65-F5344CB8AC3E}">
        <p14:creationId xmlns:p14="http://schemas.microsoft.com/office/powerpoint/2010/main" val="246428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fact, the reason of electrification is induction not friction.</a:t>
            </a:r>
          </a:p>
          <a:p>
            <a:r>
              <a:rPr lang="en-US" altLang="zh-CN" dirty="0"/>
              <a:t>In order to be convenient, simplify the number of foils into 8.</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14</a:t>
            </a:fld>
            <a:endParaRPr lang="zh-CN" altLang="en-US"/>
          </a:p>
        </p:txBody>
      </p:sp>
    </p:spTree>
    <p:extLst>
      <p:ext uri="{BB962C8B-B14F-4D97-AF65-F5344CB8AC3E}">
        <p14:creationId xmlns:p14="http://schemas.microsoft.com/office/powerpoint/2010/main" val="395343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Suppose that one positive charge is in the location A.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15</a:t>
            </a:fld>
            <a:endParaRPr lang="zh-CN" altLang="en-US"/>
          </a:p>
        </p:txBody>
      </p:sp>
    </p:spTree>
    <p:extLst>
      <p:ext uri="{BB962C8B-B14F-4D97-AF65-F5344CB8AC3E}">
        <p14:creationId xmlns:p14="http://schemas.microsoft.com/office/powerpoint/2010/main" val="151359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would induct a negative charge at this location. Due to the principle of charge balance, a positive charge comes up at this location. This positive charge would induct another negative charge at this location.</a:t>
            </a:r>
          </a:p>
          <a:p>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16</a:t>
            </a:fld>
            <a:endParaRPr lang="zh-CN" altLang="en-US"/>
          </a:p>
        </p:txBody>
      </p:sp>
    </p:spTree>
    <p:extLst>
      <p:ext uri="{BB962C8B-B14F-4D97-AF65-F5344CB8AC3E}">
        <p14:creationId xmlns:p14="http://schemas.microsoft.com/office/powerpoint/2010/main" val="236508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Rotate again.  Location A is close to the needle. Because of the point discharge or needle discharge, charge would travel down to the Leyden Jar.</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17</a:t>
            </a:fld>
            <a:endParaRPr lang="zh-CN" altLang="en-US"/>
          </a:p>
        </p:txBody>
      </p:sp>
    </p:spTree>
    <p:extLst>
      <p:ext uri="{BB962C8B-B14F-4D97-AF65-F5344CB8AC3E}">
        <p14:creationId xmlns:p14="http://schemas.microsoft.com/office/powerpoint/2010/main" val="237581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Rotate again.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18</a:t>
            </a:fld>
            <a:endParaRPr lang="zh-CN" altLang="en-US"/>
          </a:p>
        </p:txBody>
      </p:sp>
    </p:spTree>
    <p:extLst>
      <p:ext uri="{BB962C8B-B14F-4D97-AF65-F5344CB8AC3E}">
        <p14:creationId xmlns:p14="http://schemas.microsoft.com/office/powerpoint/2010/main" val="329753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Rotate again. At location A, this charge would induct one negative charge. In the same way, this negative charge would induct another negative at location A. </a:t>
            </a:r>
          </a:p>
          <a:p>
            <a:r>
              <a:rPr lang="en-US" altLang="zh-CN" dirty="0"/>
              <a:t>Moreover, at the same moment, two negative charges are inducted at this location A.</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19</a:t>
            </a:fld>
            <a:endParaRPr lang="zh-CN" altLang="en-US"/>
          </a:p>
        </p:txBody>
      </p:sp>
    </p:spTree>
    <p:extLst>
      <p:ext uri="{BB962C8B-B14F-4D97-AF65-F5344CB8AC3E}">
        <p14:creationId xmlns:p14="http://schemas.microsoft.com/office/powerpoint/2010/main" val="65437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Rotate again</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20</a:t>
            </a:fld>
            <a:endParaRPr lang="zh-CN" altLang="en-US"/>
          </a:p>
        </p:txBody>
      </p:sp>
    </p:spTree>
    <p:extLst>
      <p:ext uri="{BB962C8B-B14F-4D97-AF65-F5344CB8AC3E}">
        <p14:creationId xmlns:p14="http://schemas.microsoft.com/office/powerpoint/2010/main" val="407470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Charges accumulating in the Leyden Jar.</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22</a:t>
            </a:fld>
            <a:endParaRPr lang="zh-CN" altLang="en-US"/>
          </a:p>
        </p:txBody>
      </p:sp>
    </p:spTree>
    <p:extLst>
      <p:ext uri="{BB962C8B-B14F-4D97-AF65-F5344CB8AC3E}">
        <p14:creationId xmlns:p14="http://schemas.microsoft.com/office/powerpoint/2010/main" val="214252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that’s how Wimshurst Machine electrify.</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25</a:t>
            </a:fld>
            <a:endParaRPr lang="zh-CN" altLang="en-US"/>
          </a:p>
        </p:txBody>
      </p:sp>
    </p:spTree>
    <p:extLst>
      <p:ext uri="{BB962C8B-B14F-4D97-AF65-F5344CB8AC3E}">
        <p14:creationId xmlns:p14="http://schemas.microsoft.com/office/powerpoint/2010/main" val="69842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begin with, we introduce the Wimshurst Machine, which is made up of handle, Leyden Jar, beams, disks and balls. When we rotate the handle, the brushes would rub with foils on the disks. And then we would observe the sparks between balls. Now, we display authentically.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a:t>
            </a:fld>
            <a:endParaRPr lang="zh-CN" altLang="en-US"/>
          </a:p>
        </p:txBody>
      </p:sp>
    </p:spTree>
    <p:extLst>
      <p:ext uri="{BB962C8B-B14F-4D97-AF65-F5344CB8AC3E}">
        <p14:creationId xmlns:p14="http://schemas.microsoft.com/office/powerpoint/2010/main" val="278087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why does the Wimshurst</a:t>
            </a:r>
            <a:r>
              <a:rPr lang="zh-CN" altLang="en-US" dirty="0"/>
              <a:t> </a:t>
            </a:r>
            <a:r>
              <a:rPr lang="en-US" altLang="zh-CN" dirty="0"/>
              <a:t>Machine electrify efficiently?</a:t>
            </a:r>
          </a:p>
        </p:txBody>
      </p:sp>
      <p:sp>
        <p:nvSpPr>
          <p:cNvPr id="4" name="灯片编号占位符 3"/>
          <p:cNvSpPr>
            <a:spLocks noGrp="1"/>
          </p:cNvSpPr>
          <p:nvPr>
            <p:ph type="sldNum" sz="quarter" idx="5"/>
          </p:nvPr>
        </p:nvSpPr>
        <p:spPr/>
        <p:txBody>
          <a:bodyPr/>
          <a:lstStyle/>
          <a:p>
            <a:fld id="{D0ABDA1D-0C24-4678-B3AB-D1A82D7EC757}" type="slidenum">
              <a:rPr lang="zh-CN" altLang="en-US" smtClean="0"/>
              <a:t>27</a:t>
            </a:fld>
            <a:endParaRPr lang="zh-CN" altLang="en-US"/>
          </a:p>
        </p:txBody>
      </p:sp>
    </p:spTree>
    <p:extLst>
      <p:ext uri="{BB962C8B-B14F-4D97-AF65-F5344CB8AC3E}">
        <p14:creationId xmlns:p14="http://schemas.microsoft.com/office/powerpoint/2010/main" val="2643703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above research, we have found the accumulation of Wimshurst Machine is geometric sequence. It is easy for us to calculate the result of geometric sequence. </a:t>
            </a:r>
          </a:p>
          <a:p>
            <a:r>
              <a:rPr lang="en-US" altLang="zh-CN" dirty="0"/>
              <a:t>After rotating for N circles, Leyden Jar would accumulate two to sixteenth multiply N subtract one power units charges.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28</a:t>
            </a:fld>
            <a:endParaRPr lang="zh-CN" altLang="en-US"/>
          </a:p>
        </p:txBody>
      </p:sp>
    </p:spTree>
    <p:extLst>
      <p:ext uri="{BB962C8B-B14F-4D97-AF65-F5344CB8AC3E}">
        <p14:creationId xmlns:p14="http://schemas.microsoft.com/office/powerpoint/2010/main" val="560123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return to our authentic Wimshurst Machine. It has thirty eight foils. In the same way, after rotating N circles, the Leyden Jar would accumulate … </a:t>
            </a:r>
          </a:p>
          <a:p>
            <a:r>
              <a:rPr lang="en-US" altLang="zh-CN" dirty="0"/>
              <a:t>So we could see that it is the index explosion. That’s why within short time, Wimshurst Machine could produce thousands of volt.</a:t>
            </a:r>
          </a:p>
          <a:p>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29</a:t>
            </a:fld>
            <a:endParaRPr lang="zh-CN" altLang="en-US"/>
          </a:p>
        </p:txBody>
      </p:sp>
    </p:spTree>
    <p:extLst>
      <p:ext uri="{BB962C8B-B14F-4D97-AF65-F5344CB8AC3E}">
        <p14:creationId xmlns:p14="http://schemas.microsoft.com/office/powerpoint/2010/main" val="361724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Third, several extensions about Wimshurst Machine.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31</a:t>
            </a:fld>
            <a:endParaRPr lang="zh-CN" altLang="en-US"/>
          </a:p>
        </p:txBody>
      </p:sp>
    </p:spTree>
    <p:extLst>
      <p:ext uri="{BB962C8B-B14F-4D97-AF65-F5344CB8AC3E}">
        <p14:creationId xmlns:p14="http://schemas.microsoft.com/office/powerpoint/2010/main" val="159151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far as I have known, some people try to take 3D print for Wimshurst Machine. Personally, I encourage students and my classmates to make Wimshurst Machine on their own. If they do that on their own hands, they would have a profound knowledge of the theory and principles of Wimshurst Machine, which is also beneficial for their own academic performance. </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32</a:t>
            </a:fld>
            <a:endParaRPr lang="zh-CN" altLang="en-US"/>
          </a:p>
        </p:txBody>
      </p:sp>
    </p:spTree>
    <p:extLst>
      <p:ext uri="{BB962C8B-B14F-4D97-AF65-F5344CB8AC3E}">
        <p14:creationId xmlns:p14="http://schemas.microsoft.com/office/powerpoint/2010/main" val="1737039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What’s more, we could also research Wimshurst Machine from the perspective of signal and system. In fact, the Wimshurst Machine is a self-enhancing circle system of positive feedback. The process of charge accumulation is similar to the squeaking which happens when a microphone is put closely in front of a loudspeaker.</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33</a:t>
            </a:fld>
            <a:endParaRPr lang="zh-CN" altLang="en-US"/>
          </a:p>
        </p:txBody>
      </p:sp>
    </p:spTree>
    <p:extLst>
      <p:ext uri="{BB962C8B-B14F-4D97-AF65-F5344CB8AC3E}">
        <p14:creationId xmlns:p14="http://schemas.microsoft.com/office/powerpoint/2010/main" val="371954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It’s the ending of my presentation. If you have any questions or innovations about Wimshurst Machine, please contact with me. This is my phone number and email address.</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34</a:t>
            </a:fld>
            <a:endParaRPr lang="zh-CN" altLang="en-US"/>
          </a:p>
        </p:txBody>
      </p:sp>
    </p:spTree>
    <p:extLst>
      <p:ext uri="{BB962C8B-B14F-4D97-AF65-F5344CB8AC3E}">
        <p14:creationId xmlns:p14="http://schemas.microsoft.com/office/powerpoint/2010/main" val="258123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how does the Wimshurst Machine electrify?</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3</a:t>
            </a:fld>
            <a:endParaRPr lang="zh-CN" altLang="en-US"/>
          </a:p>
        </p:txBody>
      </p:sp>
    </p:spTree>
    <p:extLst>
      <p:ext uri="{BB962C8B-B14F-4D97-AF65-F5344CB8AC3E}">
        <p14:creationId xmlns:p14="http://schemas.microsoft.com/office/powerpoint/2010/main" val="119399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how does the Wimshurst Machine electrify?</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4</a:t>
            </a:fld>
            <a:endParaRPr lang="zh-CN" altLang="en-US"/>
          </a:p>
        </p:txBody>
      </p:sp>
    </p:spTree>
    <p:extLst>
      <p:ext uri="{BB962C8B-B14F-4D97-AF65-F5344CB8AC3E}">
        <p14:creationId xmlns:p14="http://schemas.microsoft.com/office/powerpoint/2010/main" val="383776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I ask this question, students often answer it is electrification by friction. And they also give the basis of this theory. From the metal reactivity sequence, we know that aluminum and copper have different metal reactivity. Because of the difference of reactivities, when copper and aluminum rub with each other, they’ll lose or regain electron. Thus, electrification comes up.</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5</a:t>
            </a:fld>
            <a:endParaRPr lang="zh-CN" altLang="en-US"/>
          </a:p>
        </p:txBody>
      </p:sp>
    </p:spTree>
    <p:extLst>
      <p:ext uri="{BB962C8B-B14F-4D97-AF65-F5344CB8AC3E}">
        <p14:creationId xmlns:p14="http://schemas.microsoft.com/office/powerpoint/2010/main" val="370772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this moment, I’m responsible to contend that electrification by friction is wrong, since it could not explain these following experiments.</a:t>
            </a:r>
          </a:p>
          <a:p>
            <a:r>
              <a:rPr lang="en-US" altLang="zh-CN" dirty="0"/>
              <a:t>First, only if we rotate the handle towards one direction, there are sparks between balls. However, if we rotate the handle towards the other direction, no sparks could be observed.</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6</a:t>
            </a:fld>
            <a:endParaRPr lang="zh-CN" altLang="en-US"/>
          </a:p>
        </p:txBody>
      </p:sp>
    </p:spTree>
    <p:extLst>
      <p:ext uri="{BB962C8B-B14F-4D97-AF65-F5344CB8AC3E}">
        <p14:creationId xmlns:p14="http://schemas.microsoft.com/office/powerpoint/2010/main" val="382051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it is the same-foils experiment. The discharge phenomenon is still observed, on the condition that brushes and foils are the same metal material, such as aluminum.</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8</a:t>
            </a:fld>
            <a:endParaRPr lang="zh-CN" altLang="en-US"/>
          </a:p>
        </p:txBody>
      </p:sp>
    </p:spTree>
    <p:extLst>
      <p:ext uri="{BB962C8B-B14F-4D97-AF65-F5344CB8AC3E}">
        <p14:creationId xmlns:p14="http://schemas.microsoft.com/office/powerpoint/2010/main" val="382457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Third, it is Angle of Brushes experiment. We change the angle of beams, which could also influence the efficiency of electrification.</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10</a:t>
            </a:fld>
            <a:endParaRPr lang="zh-CN" altLang="en-US"/>
          </a:p>
        </p:txBody>
      </p:sp>
    </p:spTree>
    <p:extLst>
      <p:ext uri="{BB962C8B-B14F-4D97-AF65-F5344CB8AC3E}">
        <p14:creationId xmlns:p14="http://schemas.microsoft.com/office/powerpoint/2010/main" val="96841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these three experiments challenge the basis of electrification by friction, because electrification by friction could not explain them rationally.</a:t>
            </a:r>
            <a:endParaRPr lang="zh-CN" altLang="en-US" dirty="0"/>
          </a:p>
        </p:txBody>
      </p:sp>
      <p:sp>
        <p:nvSpPr>
          <p:cNvPr id="4" name="灯片编号占位符 3"/>
          <p:cNvSpPr>
            <a:spLocks noGrp="1"/>
          </p:cNvSpPr>
          <p:nvPr>
            <p:ph type="sldNum" sz="quarter" idx="5"/>
          </p:nvPr>
        </p:nvSpPr>
        <p:spPr/>
        <p:txBody>
          <a:bodyPr/>
          <a:lstStyle/>
          <a:p>
            <a:fld id="{D0ABDA1D-0C24-4678-B3AB-D1A82D7EC757}" type="slidenum">
              <a:rPr lang="zh-CN" altLang="en-US" smtClean="0"/>
              <a:t>12</a:t>
            </a:fld>
            <a:endParaRPr lang="zh-CN" altLang="en-US"/>
          </a:p>
        </p:txBody>
      </p:sp>
    </p:spTree>
    <p:extLst>
      <p:ext uri="{BB962C8B-B14F-4D97-AF65-F5344CB8AC3E}">
        <p14:creationId xmlns:p14="http://schemas.microsoft.com/office/powerpoint/2010/main" val="166291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79EBFF-56D7-418B-8A86-77B1493977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A7FB16-2870-424E-96DB-1A75F3747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15DA7BA-5887-4F0E-A05F-3CB6B94FBA3B}"/>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C7CA35B0-41F6-4981-905D-2192FA6BC2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402B83-E4AA-459C-AEC6-40AC725C0B13}"/>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335837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792B0-D40D-4344-9D67-97FBAE596C7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D5024C2-8ECC-4E9A-88A3-42486CD9B16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471E8E-0F9A-4158-BA47-96F5752D7337}"/>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9295B517-E700-4A0D-BC98-67F1184110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748C15-3E85-4D29-A3C4-6F6AA51A04EB}"/>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160671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C8D40F0-631D-4280-B0D5-2930BF948AD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308D37-EDBB-4AB0-93BA-BAEF20A8CD4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069D83-75F8-41FD-A544-BD6A10C25437}"/>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234C731B-8170-432E-AC07-D2AF59E867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93602B-E9DB-4DFD-BA25-256A7FB3C1EA}"/>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341967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3E6B5-9653-4723-9643-CC557CAE947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C53708-299B-4234-96EA-7CC09DCF8F0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32679DA-EB95-4756-B828-1AFA3FEE819C}"/>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1493F018-93F7-424A-9BB3-3886EAD320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CEF9AC-4A1C-45C4-84B1-46E953037447}"/>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411483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79443-9CFC-4DC9-985A-FCB07146E14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E4D5D4-AFC0-4420-A3C2-3712A892F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4B625FE-15EA-4F96-A46E-CBACCF72DAD7}"/>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82290BF3-7E65-4B54-AE23-F6D14645C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29E234-739A-4D0D-B3C1-2BC10F206EE4}"/>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221864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392636-96E4-42E0-AD98-A90F99E534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29A8D9A-A7EB-4F42-B6A3-FCFD5195FA3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030EB85-06D3-45A7-8A4C-717B4D7B16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48BB50C-5D1A-4D94-8985-7A6FBA8D181E}"/>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BCEE7888-9557-4DC3-879D-C73D9E30DE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058E2D-E850-45CD-873D-2E4729C24C3D}"/>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171687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757FE1-2848-474F-900F-ED10E2E63F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E3BF93-D55C-4F4A-B317-4F39EF8635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E9797A8-6199-4B14-989B-3967C0DA610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CEA8F8F-23C1-448F-91F4-9C83486CA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E0E950C-9935-4515-9996-9260A4DE98E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5E9DF55-9548-4564-83EA-D238498472FB}"/>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8" name="页脚占位符 7">
            <a:extLst>
              <a:ext uri="{FF2B5EF4-FFF2-40B4-BE49-F238E27FC236}">
                <a16:creationId xmlns:a16="http://schemas.microsoft.com/office/drawing/2014/main" id="{E796F9AD-E6F4-418A-B082-571EF398266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6877A7B-181B-49AD-9B48-D581298691A0}"/>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218509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997108-9101-49FA-A732-0F0AC1C2EF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DBFEFBF-2B13-4748-B0ED-A523B61CD727}"/>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4" name="页脚占位符 3">
            <a:extLst>
              <a:ext uri="{FF2B5EF4-FFF2-40B4-BE49-F238E27FC236}">
                <a16:creationId xmlns:a16="http://schemas.microsoft.com/office/drawing/2014/main" id="{0C79AF8F-1B2F-4B24-9FE6-1C0794F648A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035F9FC-66D2-4865-A2A0-B929EF38B60B}"/>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283613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C0B191B-27D4-427A-BCAA-C14DC2CB9087}"/>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3" name="页脚占位符 2">
            <a:extLst>
              <a:ext uri="{FF2B5EF4-FFF2-40B4-BE49-F238E27FC236}">
                <a16:creationId xmlns:a16="http://schemas.microsoft.com/office/drawing/2014/main" id="{7A105493-A687-4552-A80C-5862830E9FE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64BAD89-7896-4DE3-84AD-2D0B7F01C758}"/>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
        <p:nvSpPr>
          <p:cNvPr id="8" name="矩形 7">
            <a:extLst>
              <a:ext uri="{FF2B5EF4-FFF2-40B4-BE49-F238E27FC236}">
                <a16:creationId xmlns:a16="http://schemas.microsoft.com/office/drawing/2014/main" id="{C5389664-B37E-49AF-9422-BD17C68B0C5A}"/>
              </a:ext>
            </a:extLst>
          </p:cNvPr>
          <p:cNvSpPr/>
          <p:nvPr userDrawn="1"/>
        </p:nvSpPr>
        <p:spPr>
          <a:xfrm>
            <a:off x="886900" y="140462"/>
            <a:ext cx="6800194" cy="581738"/>
          </a:xfrm>
          <a:prstGeom prst="rect">
            <a:avLst/>
          </a:prstGeom>
          <a:gradFill flip="none" rotWithShape="1">
            <a:gsLst>
              <a:gs pos="36000">
                <a:srgbClr val="DFE7F5"/>
              </a:gs>
              <a:gs pos="17000">
                <a:schemeClr val="accent1">
                  <a:lumMod val="5000"/>
                  <a:lumOff val="95000"/>
                </a:schemeClr>
              </a:gs>
              <a:gs pos="93000">
                <a:schemeClr val="accent1">
                  <a:lumMod val="45000"/>
                  <a:lumOff val="55000"/>
                </a:schemeClr>
              </a:gs>
              <a:gs pos="75000">
                <a:schemeClr val="accent1">
                  <a:lumMod val="45000"/>
                  <a:lumOff val="55000"/>
                </a:schemeClr>
              </a:gs>
              <a:gs pos="65000">
                <a:schemeClr val="accent1">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dirty="0">
                <a:solidFill>
                  <a:schemeClr val="tx1"/>
                </a:solidFill>
              </a:rPr>
              <a:t>Ocean University of China</a:t>
            </a:r>
            <a:endParaRPr lang="zh-CN" altLang="en-US" sz="3200" dirty="0">
              <a:solidFill>
                <a:schemeClr val="tx1"/>
              </a:solidFill>
            </a:endParaRPr>
          </a:p>
        </p:txBody>
      </p:sp>
      <p:pic>
        <p:nvPicPr>
          <p:cNvPr id="6" name="图片 5" descr="图片包含 赌场, 房间, 场景&#10;&#10;自动生成的说明">
            <a:extLst>
              <a:ext uri="{FF2B5EF4-FFF2-40B4-BE49-F238E27FC236}">
                <a16:creationId xmlns:a16="http://schemas.microsoft.com/office/drawing/2014/main" id="{574FC87E-63B5-4E20-9383-BE68C9E6FB8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8" y="0"/>
            <a:ext cx="885092" cy="885092"/>
          </a:xfrm>
          <a:prstGeom prst="rect">
            <a:avLst/>
          </a:prstGeom>
        </p:spPr>
      </p:pic>
      <p:sp>
        <p:nvSpPr>
          <p:cNvPr id="9" name="文本框 8">
            <a:extLst>
              <a:ext uri="{FF2B5EF4-FFF2-40B4-BE49-F238E27FC236}">
                <a16:creationId xmlns:a16="http://schemas.microsoft.com/office/drawing/2014/main" id="{88458672-E74A-4111-9C23-667C354AE4A8}"/>
              </a:ext>
            </a:extLst>
          </p:cNvPr>
          <p:cNvSpPr txBox="1"/>
          <p:nvPr userDrawn="1"/>
        </p:nvSpPr>
        <p:spPr>
          <a:xfrm>
            <a:off x="7696200" y="6375391"/>
            <a:ext cx="4495800" cy="360000"/>
          </a:xfrm>
          <a:prstGeom prst="rect">
            <a:avLst/>
          </a:prstGeom>
          <a:gradFill>
            <a:gsLst>
              <a:gs pos="36000">
                <a:srgbClr val="DFE7F5"/>
              </a:gs>
              <a:gs pos="17000">
                <a:schemeClr val="accent1">
                  <a:lumMod val="5000"/>
                  <a:lumOff val="95000"/>
                </a:schemeClr>
              </a:gs>
              <a:gs pos="93000">
                <a:schemeClr val="accent1">
                  <a:lumMod val="45000"/>
                  <a:lumOff val="55000"/>
                </a:schemeClr>
              </a:gs>
              <a:gs pos="75000">
                <a:schemeClr val="accent1">
                  <a:lumMod val="45000"/>
                  <a:lumOff val="55000"/>
                </a:schemeClr>
              </a:gs>
              <a:gs pos="65000">
                <a:schemeClr val="accent1">
                  <a:lumMod val="30000"/>
                  <a:lumOff val="70000"/>
                </a:schemeClr>
              </a:gs>
            </a:gsLst>
            <a:lin ang="0" scaled="0"/>
          </a:gradFill>
        </p:spPr>
        <p:txBody>
          <a:bodyPr wrap="square" rtlCol="0">
            <a:spAutoFit/>
          </a:bodyPr>
          <a:lstStyle/>
          <a:p>
            <a:r>
              <a:rPr lang="en-US" altLang="zh-CN" dirty="0"/>
              <a:t>By Xiaoyu Niu xiaoyuniu-ouc@foxmail.com</a:t>
            </a:r>
            <a:endParaRPr lang="zh-CN" altLang="en-US" dirty="0"/>
          </a:p>
        </p:txBody>
      </p:sp>
    </p:spTree>
    <p:extLst>
      <p:ext uri="{BB962C8B-B14F-4D97-AF65-F5344CB8AC3E}">
        <p14:creationId xmlns:p14="http://schemas.microsoft.com/office/powerpoint/2010/main" val="303265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976111-82CA-41D4-AFB3-D66599D9C7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2FC073C-B811-46E1-8E2A-6F875544A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DEDF7F0-2449-4ECE-9A8E-8A493FA42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32C73D9-545D-4C64-BF71-9946E0F20D56}"/>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49B0DD5E-1C66-4EDF-B608-4D97670E6B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9FCF6FD-A677-470E-9FD5-4758C3639B64}"/>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293862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4F42D7-C655-4914-9322-73DA4EF0A9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29F454-6A55-4D97-B2F2-6F40A9E83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93BCF0A-FA5F-4509-AD8B-FBE48D297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C596D3-DE25-4F71-92D5-173D161D309F}"/>
              </a:ext>
            </a:extLst>
          </p:cNvPr>
          <p:cNvSpPr>
            <a:spLocks noGrp="1"/>
          </p:cNvSpPr>
          <p:nvPr>
            <p:ph type="dt" sz="half" idx="10"/>
          </p:nvPr>
        </p:nvSpPr>
        <p:spPr/>
        <p:txBody>
          <a:bodyPr/>
          <a:lstStyle/>
          <a:p>
            <a:fld id="{2F95740A-9062-4618-A684-56F015B3C20E}" type="datetimeFigureOut">
              <a:rPr lang="zh-CN" altLang="en-US" smtClean="0"/>
              <a:t>2019/1/15</a:t>
            </a:fld>
            <a:endParaRPr lang="zh-CN" altLang="en-US"/>
          </a:p>
        </p:txBody>
      </p:sp>
      <p:sp>
        <p:nvSpPr>
          <p:cNvPr id="6" name="页脚占位符 5">
            <a:extLst>
              <a:ext uri="{FF2B5EF4-FFF2-40B4-BE49-F238E27FC236}">
                <a16:creationId xmlns:a16="http://schemas.microsoft.com/office/drawing/2014/main" id="{BC69ECC8-0689-448B-8EC1-D13B55AB41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4EA44A-31D1-42D7-B21B-C83D7DB3B64C}"/>
              </a:ext>
            </a:extLst>
          </p:cNvPr>
          <p:cNvSpPr>
            <a:spLocks noGrp="1"/>
          </p:cNvSpPr>
          <p:nvPr>
            <p:ph type="sldNum" sz="quarter" idx="12"/>
          </p:nvPr>
        </p:nvSpPr>
        <p:spPr/>
        <p:txBody>
          <a:body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42733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4E4020-3894-40DB-9300-4DC28FE9B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1FB349-1169-4EF8-9315-3C93C2BC9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32C728-DD8F-461E-A975-166C8D8E6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5740A-9062-4618-A684-56F015B3C20E}" type="datetimeFigureOut">
              <a:rPr lang="zh-CN" altLang="en-US" smtClean="0"/>
              <a:t>2019/1/15</a:t>
            </a:fld>
            <a:endParaRPr lang="zh-CN" altLang="en-US"/>
          </a:p>
        </p:txBody>
      </p:sp>
      <p:sp>
        <p:nvSpPr>
          <p:cNvPr id="5" name="页脚占位符 4">
            <a:extLst>
              <a:ext uri="{FF2B5EF4-FFF2-40B4-BE49-F238E27FC236}">
                <a16:creationId xmlns:a16="http://schemas.microsoft.com/office/drawing/2014/main" id="{97624579-4D79-4B4D-887D-D391C17BD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055B24-4CD6-433A-B5E7-AB80FF06F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F7A8C-3567-4912-BCD8-E3BF3DD3FAC3}" type="slidenum">
              <a:rPr lang="zh-CN" altLang="en-US" smtClean="0"/>
              <a:t>‹#›</a:t>
            </a:fld>
            <a:endParaRPr lang="zh-CN" altLang="en-US"/>
          </a:p>
        </p:txBody>
      </p:sp>
    </p:spTree>
    <p:extLst>
      <p:ext uri="{BB962C8B-B14F-4D97-AF65-F5344CB8AC3E}">
        <p14:creationId xmlns:p14="http://schemas.microsoft.com/office/powerpoint/2010/main" val="424305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7.png"/><Relationship Id="rId7" Type="http://schemas.openxmlformats.org/officeDocument/2006/relationships/diagramLayout" Target="../diagrams/layout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10.jpg"/><Relationship Id="rId10" Type="http://schemas.microsoft.com/office/2007/relationships/diagramDrawing" Target="../diagrams/drawing10.xml"/><Relationship Id="rId4" Type="http://schemas.openxmlformats.org/officeDocument/2006/relationships/image" Target="../media/image9.png"/><Relationship Id="rId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9.png"/><Relationship Id="rId7" Type="http://schemas.openxmlformats.org/officeDocument/2006/relationships/diagramQuickStyle" Target="../diagrams/quickStyle1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1.png"/><Relationship Id="rId9" Type="http://schemas.microsoft.com/office/2007/relationships/diagramDrawing" Target="../diagrams/drawing11.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7.png"/><Relationship Id="rId7" Type="http://schemas.openxmlformats.org/officeDocument/2006/relationships/diagramLayout" Target="../diagrams/layout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11.png"/><Relationship Id="rId10" Type="http://schemas.microsoft.com/office/2007/relationships/diagramDrawing" Target="../diagrams/drawing12.xml"/><Relationship Id="rId4" Type="http://schemas.openxmlformats.org/officeDocument/2006/relationships/image" Target="../media/image9.png"/><Relationship Id="rId9" Type="http://schemas.openxmlformats.org/officeDocument/2006/relationships/diagramColors" Target="../diagrams/colors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jpg"/><Relationship Id="rId7" Type="http://schemas.openxmlformats.org/officeDocument/2006/relationships/diagramQuickStyle" Target="../diagrams/quickStyle1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6.png"/><Relationship Id="rId9" Type="http://schemas.microsoft.com/office/2007/relationships/diagramDrawing" Target="../diagrams/drawing1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png"/><Relationship Id="rId7" Type="http://schemas.openxmlformats.org/officeDocument/2006/relationships/diagramQuickStyle" Target="../diagrams/quickStyle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2.png"/><Relationship Id="rId9" Type="http://schemas.microsoft.com/office/2007/relationships/diagramDrawing" Target="../diagrams/drawing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2.png"/><Relationship Id="rId7" Type="http://schemas.openxmlformats.org/officeDocument/2006/relationships/diagramColors" Target="../diagrams/colors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2.png"/><Relationship Id="rId7" Type="http://schemas.openxmlformats.org/officeDocument/2006/relationships/diagramColors" Target="../diagrams/colors1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2.png"/><Relationship Id="rId7" Type="http://schemas.openxmlformats.org/officeDocument/2006/relationships/diagramColors" Target="../diagrams/colors1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2.png"/><Relationship Id="rId7" Type="http://schemas.openxmlformats.org/officeDocument/2006/relationships/diagramColors" Target="../diagrams/colors1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2.png"/><Relationship Id="rId7" Type="http://schemas.openxmlformats.org/officeDocument/2006/relationships/diagramColors" Target="../diagrams/colors1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2.png"/><Relationship Id="rId7" Type="http://schemas.openxmlformats.org/officeDocument/2006/relationships/diagramColors" Target="../diagrams/colors2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2.png"/><Relationship Id="rId7" Type="http://schemas.openxmlformats.org/officeDocument/2006/relationships/diagramColors" Target="../diagrams/colors2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2.png"/><Relationship Id="rId7" Type="http://schemas.openxmlformats.org/officeDocument/2006/relationships/diagramColors" Target="../diagrams/colors2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12.png"/><Relationship Id="rId7" Type="http://schemas.openxmlformats.org/officeDocument/2006/relationships/diagramQuickStyle" Target="../diagrams/quickStyle2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28.xml"/><Relationship Id="rId5" Type="http://schemas.openxmlformats.org/officeDocument/2006/relationships/diagramData" Target="../diagrams/data28.xml"/><Relationship Id="rId10" Type="http://schemas.openxmlformats.org/officeDocument/2006/relationships/image" Target="../media/image14.png"/><Relationship Id="rId4" Type="http://schemas.openxmlformats.org/officeDocument/2006/relationships/image" Target="../media/image13.png"/><Relationship Id="rId9" Type="http://schemas.microsoft.com/office/2007/relationships/diagramDrawing" Target="../diagrams/drawing28.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15.png"/><Relationship Id="rId7" Type="http://schemas.openxmlformats.org/officeDocument/2006/relationships/diagramLayout" Target="../diagrams/layout29.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29.xml"/><Relationship Id="rId5" Type="http://schemas.openxmlformats.org/officeDocument/2006/relationships/image" Target="../media/image17.png"/><Relationship Id="rId10" Type="http://schemas.microsoft.com/office/2007/relationships/diagramDrawing" Target="../diagrams/drawing29.xml"/><Relationship Id="rId4" Type="http://schemas.openxmlformats.org/officeDocument/2006/relationships/image" Target="../media/image16.png"/><Relationship Id="rId9" Type="http://schemas.openxmlformats.org/officeDocument/2006/relationships/diagramColors" Target="../diagrams/colors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7.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8.jpeg"/><Relationship Id="rId9"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4A142E5-BF5D-48C2-9F55-27277F9A0800}"/>
              </a:ext>
            </a:extLst>
          </p:cNvPr>
          <p:cNvPicPr>
            <a:picLocks noChangeAspect="1"/>
          </p:cNvPicPr>
          <p:nvPr/>
        </p:nvPicPr>
        <p:blipFill>
          <a:blip r:embed="rId3"/>
          <a:stretch>
            <a:fillRect/>
          </a:stretch>
        </p:blipFill>
        <p:spPr>
          <a:xfrm>
            <a:off x="1524000" y="2205468"/>
            <a:ext cx="3984543" cy="4496016"/>
          </a:xfrm>
          <a:prstGeom prst="rect">
            <a:avLst/>
          </a:prstGeom>
        </p:spPr>
      </p:pic>
      <p:sp>
        <p:nvSpPr>
          <p:cNvPr id="4" name="标题 3"/>
          <p:cNvSpPr>
            <a:spLocks noGrp="1"/>
          </p:cNvSpPr>
          <p:nvPr>
            <p:ph type="ctrTitle"/>
          </p:nvPr>
        </p:nvSpPr>
        <p:spPr>
          <a:xfrm>
            <a:off x="1524000" y="-820137"/>
            <a:ext cx="9144000" cy="2387600"/>
          </a:xfrm>
        </p:spPr>
        <p:txBody>
          <a:bodyPr/>
          <a:lstStyle/>
          <a:p>
            <a:r>
              <a:rPr lang="en-US" altLang="zh-CN" dirty="0"/>
              <a:t>Wimshurst Machine</a:t>
            </a:r>
            <a:endParaRPr lang="zh-CN" altLang="en-US" dirty="0"/>
          </a:p>
        </p:txBody>
      </p:sp>
      <p:sp>
        <p:nvSpPr>
          <p:cNvPr id="5" name="副标题 4"/>
          <p:cNvSpPr>
            <a:spLocks noGrp="1"/>
          </p:cNvSpPr>
          <p:nvPr>
            <p:ph type="subTitle" idx="1"/>
          </p:nvPr>
        </p:nvSpPr>
        <p:spPr>
          <a:xfrm>
            <a:off x="1524000" y="1503517"/>
            <a:ext cx="9144000" cy="428424"/>
          </a:xfrm>
          <a:solidFill>
            <a:schemeClr val="tx1"/>
          </a:solidFill>
        </p:spPr>
        <p:txBody>
          <a:bodyPr/>
          <a:lstStyle/>
          <a:p>
            <a:r>
              <a:rPr lang="en-US" altLang="zh-CN" dirty="0">
                <a:solidFill>
                  <a:schemeClr val="bg1"/>
                </a:solidFill>
              </a:rPr>
              <a:t>Electrified-Efficiency Analysis of Wimshurst Machine</a:t>
            </a:r>
            <a:endParaRPr lang="zh-CN" altLang="en-US" dirty="0">
              <a:solidFill>
                <a:schemeClr val="bg1"/>
              </a:solidFill>
            </a:endParaRPr>
          </a:p>
        </p:txBody>
      </p:sp>
      <p:cxnSp>
        <p:nvCxnSpPr>
          <p:cNvPr id="7" name="直接连接符 6"/>
          <p:cNvCxnSpPr/>
          <p:nvPr/>
        </p:nvCxnSpPr>
        <p:spPr>
          <a:xfrm>
            <a:off x="1524000" y="1434793"/>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图示 2">
            <a:extLst>
              <a:ext uri="{FF2B5EF4-FFF2-40B4-BE49-F238E27FC236}">
                <a16:creationId xmlns:a16="http://schemas.microsoft.com/office/drawing/2014/main" id="{C7CD45C7-952A-429B-9E27-18640C74D8D5}"/>
              </a:ext>
            </a:extLst>
          </p:cNvPr>
          <p:cNvGraphicFramePr/>
          <p:nvPr>
            <p:extLst>
              <p:ext uri="{D42A27DB-BD31-4B8C-83A1-F6EECF244321}">
                <p14:modId xmlns:p14="http://schemas.microsoft.com/office/powerpoint/2010/main" val="2094734237"/>
              </p:ext>
            </p:extLst>
          </p:nvPr>
        </p:nvGraphicFramePr>
        <p:xfrm>
          <a:off x="6275110" y="3429000"/>
          <a:ext cx="4392890" cy="1913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74" y="788093"/>
            <a:ext cx="4129448" cy="1440000"/>
          </a:xfrm>
          <a:prstGeom prst="rect">
            <a:avLst/>
          </a:prstGeom>
        </p:spPr>
      </p:pic>
      <p:pic>
        <p:nvPicPr>
          <p:cNvPr id="3" name="图片 2">
            <a:extLst>
              <a:ext uri="{FF2B5EF4-FFF2-40B4-BE49-F238E27FC236}">
                <a16:creationId xmlns:a16="http://schemas.microsoft.com/office/drawing/2014/main" id="{D76EF2B4-E503-43C7-9ACC-122F7EEB0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74" y="2709000"/>
            <a:ext cx="3867665" cy="1440000"/>
          </a:xfrm>
          <a:prstGeom prst="rect">
            <a:avLst/>
          </a:prstGeom>
        </p:spPr>
      </p:pic>
      <p:grpSp>
        <p:nvGrpSpPr>
          <p:cNvPr id="26" name="组合 25">
            <a:extLst>
              <a:ext uri="{FF2B5EF4-FFF2-40B4-BE49-F238E27FC236}">
                <a16:creationId xmlns:a16="http://schemas.microsoft.com/office/drawing/2014/main" id="{1E9E74AB-485F-4AE8-9F55-B18247D17437}"/>
              </a:ext>
            </a:extLst>
          </p:cNvPr>
          <p:cNvGrpSpPr/>
          <p:nvPr/>
        </p:nvGrpSpPr>
        <p:grpSpPr>
          <a:xfrm>
            <a:off x="888774" y="1363415"/>
            <a:ext cx="10332600" cy="4486275"/>
            <a:chOff x="888774" y="1363415"/>
            <a:chExt cx="10332600" cy="4486275"/>
          </a:xfrm>
        </p:grpSpPr>
        <p:pic>
          <p:nvPicPr>
            <p:cNvPr id="6" name="图片 5">
              <a:extLst>
                <a:ext uri="{FF2B5EF4-FFF2-40B4-BE49-F238E27FC236}">
                  <a16:creationId xmlns:a16="http://schemas.microsoft.com/office/drawing/2014/main" id="{7F51BFB0-A4AB-41CF-891D-74ECA6746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74" y="1363415"/>
              <a:ext cx="3810000" cy="4486275"/>
            </a:xfrm>
            <a:prstGeom prst="rect">
              <a:avLst/>
            </a:prstGeom>
          </p:spPr>
        </p:pic>
        <p:cxnSp>
          <p:nvCxnSpPr>
            <p:cNvPr id="8" name="直接连接符 7">
              <a:extLst>
                <a:ext uri="{FF2B5EF4-FFF2-40B4-BE49-F238E27FC236}">
                  <a16:creationId xmlns:a16="http://schemas.microsoft.com/office/drawing/2014/main" id="{4FB796DA-19D1-4596-9283-808330593DC3}"/>
                </a:ext>
              </a:extLst>
            </p:cNvPr>
            <p:cNvCxnSpPr/>
            <p:nvPr/>
          </p:nvCxnSpPr>
          <p:spPr>
            <a:xfrm flipH="1">
              <a:off x="1979720" y="1979719"/>
              <a:ext cx="1695635" cy="173114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D1EFCB4-5EFB-49E0-85C4-EB731C088E3E}"/>
                </a:ext>
              </a:extLst>
            </p:cNvPr>
            <p:cNvCxnSpPr>
              <a:cxnSpLocks/>
            </p:cNvCxnSpPr>
            <p:nvPr/>
          </p:nvCxnSpPr>
          <p:spPr>
            <a:xfrm>
              <a:off x="1819922" y="1979719"/>
              <a:ext cx="1855433" cy="192645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弧形 11">
              <a:extLst>
                <a:ext uri="{FF2B5EF4-FFF2-40B4-BE49-F238E27FC236}">
                  <a16:creationId xmlns:a16="http://schemas.microsoft.com/office/drawing/2014/main" id="{888113A4-FF9D-43B3-8348-824B84B9EED8}"/>
                </a:ext>
              </a:extLst>
            </p:cNvPr>
            <p:cNvSpPr/>
            <p:nvPr/>
          </p:nvSpPr>
          <p:spPr>
            <a:xfrm rot="18736074">
              <a:off x="2441359" y="2565647"/>
              <a:ext cx="656947" cy="656947"/>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弧形 21">
              <a:extLst>
                <a:ext uri="{FF2B5EF4-FFF2-40B4-BE49-F238E27FC236}">
                  <a16:creationId xmlns:a16="http://schemas.microsoft.com/office/drawing/2014/main" id="{94BA3A6C-961A-488C-AE0C-38377F667917}"/>
                </a:ext>
              </a:extLst>
            </p:cNvPr>
            <p:cNvSpPr/>
            <p:nvPr/>
          </p:nvSpPr>
          <p:spPr>
            <a:xfrm rot="18736074">
              <a:off x="2292064" y="2453888"/>
              <a:ext cx="955534" cy="955534"/>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FB5B971-AF0C-462A-AD63-60A835CB641C}"/>
                </a:ext>
              </a:extLst>
            </p:cNvPr>
            <p:cNvSpPr txBox="1"/>
            <p:nvPr/>
          </p:nvSpPr>
          <p:spPr>
            <a:xfrm>
              <a:off x="5255580" y="2683222"/>
              <a:ext cx="5965794" cy="923330"/>
            </a:xfrm>
            <a:prstGeom prst="rect">
              <a:avLst/>
            </a:prstGeom>
            <a:noFill/>
          </p:spPr>
          <p:txBody>
            <a:bodyPr wrap="square" rtlCol="0">
              <a:spAutoFit/>
            </a:bodyPr>
            <a:lstStyle/>
            <a:p>
              <a:r>
                <a:rPr lang="en-US" altLang="zh-CN" dirty="0"/>
                <a:t>3)Angle of Brushes Experiment</a:t>
              </a:r>
            </a:p>
            <a:p>
              <a:r>
                <a:rPr lang="en-US" altLang="zh-CN" dirty="0"/>
                <a:t>The angle of brushes could also influence the efficiency of electrification.</a:t>
              </a:r>
              <a:endParaRPr lang="zh-CN" altLang="en-US" dirty="0"/>
            </a:p>
          </p:txBody>
        </p:sp>
        <p:cxnSp>
          <p:nvCxnSpPr>
            <p:cNvPr id="20" name="直接箭头连接符 19">
              <a:extLst>
                <a:ext uri="{FF2B5EF4-FFF2-40B4-BE49-F238E27FC236}">
                  <a16:creationId xmlns:a16="http://schemas.microsoft.com/office/drawing/2014/main" id="{0505930E-3E68-4BE6-B1CA-8B84ADCB8D25}"/>
                </a:ext>
              </a:extLst>
            </p:cNvPr>
            <p:cNvCxnSpPr/>
            <p:nvPr/>
          </p:nvCxnSpPr>
          <p:spPr>
            <a:xfrm flipV="1">
              <a:off x="2822606" y="1811045"/>
              <a:ext cx="2965635" cy="619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19B01713-DEF6-491D-B30D-424A779D671D}"/>
                </a:ext>
              </a:extLst>
            </p:cNvPr>
            <p:cNvSpPr txBox="1"/>
            <p:nvPr/>
          </p:nvSpPr>
          <p:spPr>
            <a:xfrm>
              <a:off x="5719706" y="1626379"/>
              <a:ext cx="1889613" cy="369332"/>
            </a:xfrm>
            <a:prstGeom prst="rect">
              <a:avLst/>
            </a:prstGeom>
            <a:noFill/>
          </p:spPr>
          <p:txBody>
            <a:bodyPr wrap="square" rtlCol="0">
              <a:spAutoFit/>
            </a:bodyPr>
            <a:lstStyle/>
            <a:p>
              <a:r>
                <a:rPr lang="en-US" altLang="zh-CN" dirty="0">
                  <a:solidFill>
                    <a:srgbClr val="FF0000"/>
                  </a:solidFill>
                </a:rPr>
                <a:t>Angle of brushes</a:t>
              </a:r>
              <a:endParaRPr lang="zh-CN" altLang="en-US" dirty="0">
                <a:solidFill>
                  <a:srgbClr val="FF0000"/>
                </a:solidFill>
              </a:endParaRPr>
            </a:p>
          </p:txBody>
        </p:sp>
      </p:grpSp>
      <p:graphicFrame>
        <p:nvGraphicFramePr>
          <p:cNvPr id="27" name="图示 26">
            <a:extLst>
              <a:ext uri="{FF2B5EF4-FFF2-40B4-BE49-F238E27FC236}">
                <a16:creationId xmlns:a16="http://schemas.microsoft.com/office/drawing/2014/main" id="{985DE67D-01A0-49D9-93D8-018A94AF95B9}"/>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6130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74" y="788093"/>
            <a:ext cx="4129448" cy="1440000"/>
          </a:xfrm>
          <a:prstGeom prst="rect">
            <a:avLst/>
          </a:prstGeom>
        </p:spPr>
      </p:pic>
      <p:pic>
        <p:nvPicPr>
          <p:cNvPr id="3" name="图片 2">
            <a:extLst>
              <a:ext uri="{FF2B5EF4-FFF2-40B4-BE49-F238E27FC236}">
                <a16:creationId xmlns:a16="http://schemas.microsoft.com/office/drawing/2014/main" id="{D76EF2B4-E503-43C7-9ACC-122F7EEB0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74" y="2709000"/>
            <a:ext cx="3867665" cy="1440000"/>
          </a:xfrm>
          <a:prstGeom prst="rect">
            <a:avLst/>
          </a:prstGeom>
        </p:spPr>
      </p:pic>
      <p:pic>
        <p:nvPicPr>
          <p:cNvPr id="5" name="图片 4">
            <a:extLst>
              <a:ext uri="{FF2B5EF4-FFF2-40B4-BE49-F238E27FC236}">
                <a16:creationId xmlns:a16="http://schemas.microsoft.com/office/drawing/2014/main" id="{1482C73A-D416-4C22-8097-3ECD60AE5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74" y="4629907"/>
            <a:ext cx="3316304" cy="1440000"/>
          </a:xfrm>
          <a:prstGeom prst="rect">
            <a:avLst/>
          </a:prstGeom>
        </p:spPr>
      </p:pic>
      <p:graphicFrame>
        <p:nvGraphicFramePr>
          <p:cNvPr id="21" name="图示 20">
            <a:extLst>
              <a:ext uri="{FF2B5EF4-FFF2-40B4-BE49-F238E27FC236}">
                <a16:creationId xmlns:a16="http://schemas.microsoft.com/office/drawing/2014/main" id="{68D0CC27-D6A8-4C22-9642-7B822C9A6F11}"/>
              </a:ext>
            </a:extLst>
          </p:cNvPr>
          <p:cNvGraphicFramePr/>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7076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74" y="788093"/>
            <a:ext cx="4129448" cy="1440000"/>
          </a:xfrm>
          <a:prstGeom prst="rect">
            <a:avLst/>
          </a:prstGeom>
        </p:spPr>
      </p:pic>
      <p:pic>
        <p:nvPicPr>
          <p:cNvPr id="3" name="图片 2">
            <a:extLst>
              <a:ext uri="{FF2B5EF4-FFF2-40B4-BE49-F238E27FC236}">
                <a16:creationId xmlns:a16="http://schemas.microsoft.com/office/drawing/2014/main" id="{D76EF2B4-E503-43C7-9ACC-122F7EEB0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74" y="2709000"/>
            <a:ext cx="3867665" cy="1440000"/>
          </a:xfrm>
          <a:prstGeom prst="rect">
            <a:avLst/>
          </a:prstGeom>
        </p:spPr>
      </p:pic>
      <p:pic>
        <p:nvPicPr>
          <p:cNvPr id="5" name="图片 4">
            <a:extLst>
              <a:ext uri="{FF2B5EF4-FFF2-40B4-BE49-F238E27FC236}">
                <a16:creationId xmlns:a16="http://schemas.microsoft.com/office/drawing/2014/main" id="{1482C73A-D416-4C22-8097-3ECD60AE5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74" y="4629907"/>
            <a:ext cx="3316304" cy="1440000"/>
          </a:xfrm>
          <a:prstGeom prst="rect">
            <a:avLst/>
          </a:prstGeom>
        </p:spPr>
      </p:pic>
      <p:sp>
        <p:nvSpPr>
          <p:cNvPr id="7" name="右大括号 6">
            <a:extLst>
              <a:ext uri="{FF2B5EF4-FFF2-40B4-BE49-F238E27FC236}">
                <a16:creationId xmlns:a16="http://schemas.microsoft.com/office/drawing/2014/main" id="{613950CF-42F4-48DC-BA12-F1A86BC1B43A}"/>
              </a:ext>
            </a:extLst>
          </p:cNvPr>
          <p:cNvSpPr/>
          <p:nvPr/>
        </p:nvSpPr>
        <p:spPr>
          <a:xfrm>
            <a:off x="5379868" y="788093"/>
            <a:ext cx="716132" cy="52818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64DAE277-7FA0-4181-92E0-B92B035C6D5F}"/>
              </a:ext>
            </a:extLst>
          </p:cNvPr>
          <p:cNvSpPr txBox="1"/>
          <p:nvPr/>
        </p:nvSpPr>
        <p:spPr>
          <a:xfrm>
            <a:off x="6457646" y="2828835"/>
            <a:ext cx="4927107"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These three experiments challenge </a:t>
            </a:r>
            <a:r>
              <a:rPr lang="en-US" altLang="zh-CN" i="1" dirty="0">
                <a:latin typeface="Times New Roman" panose="02020603050405020304" pitchFamily="18" charset="0"/>
                <a:cs typeface="Times New Roman" panose="02020603050405020304" pitchFamily="18" charset="0"/>
              </a:rPr>
              <a:t>Electrification by Friction</a:t>
            </a:r>
            <a:r>
              <a:rPr lang="en-US" altLang="zh-CN" dirty="0"/>
              <a:t>. </a:t>
            </a:r>
          </a:p>
          <a:p>
            <a:pPr marL="285750" indent="-285750">
              <a:buFont typeface="Arial" panose="020B0604020202020204" pitchFamily="34" charset="0"/>
              <a:buChar char="•"/>
            </a:pPr>
            <a:r>
              <a:rPr lang="en-US" altLang="zh-CN" dirty="0"/>
              <a:t> </a:t>
            </a:r>
            <a:r>
              <a:rPr lang="en-US" altLang="zh-CN" i="1" dirty="0">
                <a:latin typeface="Times New Roman" panose="02020603050405020304" pitchFamily="18" charset="0"/>
                <a:cs typeface="Times New Roman" panose="02020603050405020304" pitchFamily="18" charset="0"/>
              </a:rPr>
              <a:t>Electrification by Friction </a:t>
            </a:r>
            <a:r>
              <a:rPr lang="en-US" altLang="zh-CN" dirty="0"/>
              <a:t>could not explain them rationally. </a:t>
            </a:r>
            <a:endParaRPr lang="zh-CN" altLang="en-US" dirty="0"/>
          </a:p>
        </p:txBody>
      </p:sp>
      <p:graphicFrame>
        <p:nvGraphicFramePr>
          <p:cNvPr id="21" name="图示 20">
            <a:extLst>
              <a:ext uri="{FF2B5EF4-FFF2-40B4-BE49-F238E27FC236}">
                <a16:creationId xmlns:a16="http://schemas.microsoft.com/office/drawing/2014/main" id="{68D0CC27-D6A8-4C22-9642-7B822C9A6F11}"/>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4858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50BCB6-78E4-4B5D-979A-C519EB813BB5}"/>
              </a:ext>
            </a:extLst>
          </p:cNvPr>
          <p:cNvPicPr>
            <a:picLocks noChangeAspect="1"/>
          </p:cNvPicPr>
          <p:nvPr/>
        </p:nvPicPr>
        <p:blipFill rotWithShape="1">
          <a:blip r:embed="rId3">
            <a:extLst>
              <a:ext uri="{28A0092B-C50C-407E-A947-70E740481C1C}">
                <a14:useLocalDpi xmlns:a14="http://schemas.microsoft.com/office/drawing/2010/main" val="0"/>
              </a:ext>
            </a:extLst>
          </a:blip>
          <a:srcRect r="51904"/>
          <a:stretch/>
        </p:blipFill>
        <p:spPr>
          <a:xfrm>
            <a:off x="764343" y="871060"/>
            <a:ext cx="3878678" cy="5346700"/>
          </a:xfrm>
          <a:prstGeom prst="rect">
            <a:avLst/>
          </a:prstGeom>
        </p:spPr>
      </p:pic>
      <p:pic>
        <p:nvPicPr>
          <p:cNvPr id="5" name="图片 4">
            <a:extLst>
              <a:ext uri="{FF2B5EF4-FFF2-40B4-BE49-F238E27FC236}">
                <a16:creationId xmlns:a16="http://schemas.microsoft.com/office/drawing/2014/main" id="{A3A6D3DD-2204-442D-A4F6-FD47EEAF4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187" y="1047543"/>
            <a:ext cx="4381880" cy="4762913"/>
          </a:xfrm>
          <a:prstGeom prst="rect">
            <a:avLst/>
          </a:prstGeom>
        </p:spPr>
      </p:pic>
      <p:cxnSp>
        <p:nvCxnSpPr>
          <p:cNvPr id="7" name="直接箭头连接符 6">
            <a:extLst>
              <a:ext uri="{FF2B5EF4-FFF2-40B4-BE49-F238E27FC236}">
                <a16:creationId xmlns:a16="http://schemas.microsoft.com/office/drawing/2014/main" id="{34B6F50A-B732-4191-9AD0-A27DC69FB9F1}"/>
              </a:ext>
            </a:extLst>
          </p:cNvPr>
          <p:cNvCxnSpPr>
            <a:cxnSpLocks/>
            <a:endCxn id="8" idx="3"/>
          </p:cNvCxnSpPr>
          <p:nvPr/>
        </p:nvCxnSpPr>
        <p:spPr>
          <a:xfrm flipH="1">
            <a:off x="6917184" y="1979720"/>
            <a:ext cx="1472216" cy="2898562"/>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9211F667-645E-44C3-BB1D-5B4834EA5386}"/>
              </a:ext>
            </a:extLst>
          </p:cNvPr>
          <p:cNvSpPr txBox="1"/>
          <p:nvPr/>
        </p:nvSpPr>
        <p:spPr>
          <a:xfrm>
            <a:off x="5274815" y="4693616"/>
            <a:ext cx="1642369" cy="369332"/>
          </a:xfrm>
          <a:prstGeom prst="rect">
            <a:avLst/>
          </a:prstGeom>
          <a:noFill/>
        </p:spPr>
        <p:txBody>
          <a:bodyPr wrap="square" rtlCol="0">
            <a:spAutoFit/>
          </a:bodyPr>
          <a:lstStyle/>
          <a:p>
            <a:r>
              <a:rPr lang="en-US" altLang="zh-CN" dirty="0"/>
              <a:t>Copper brush</a:t>
            </a:r>
            <a:endParaRPr lang="zh-CN" altLang="en-US" dirty="0"/>
          </a:p>
        </p:txBody>
      </p:sp>
      <p:sp>
        <p:nvSpPr>
          <p:cNvPr id="10" name="文本框 9">
            <a:extLst>
              <a:ext uri="{FF2B5EF4-FFF2-40B4-BE49-F238E27FC236}">
                <a16:creationId xmlns:a16="http://schemas.microsoft.com/office/drawing/2014/main" id="{610E0D3D-63B5-4FEF-B6EB-B28B06E06D4B}"/>
              </a:ext>
            </a:extLst>
          </p:cNvPr>
          <p:cNvSpPr txBox="1"/>
          <p:nvPr/>
        </p:nvSpPr>
        <p:spPr>
          <a:xfrm>
            <a:off x="5274815" y="1610387"/>
            <a:ext cx="1720789" cy="369332"/>
          </a:xfrm>
          <a:prstGeom prst="rect">
            <a:avLst/>
          </a:prstGeom>
          <a:noFill/>
        </p:spPr>
        <p:txBody>
          <a:bodyPr wrap="square" rtlCol="0">
            <a:spAutoFit/>
          </a:bodyPr>
          <a:lstStyle/>
          <a:p>
            <a:r>
              <a:rPr lang="en-US" altLang="zh-CN" dirty="0"/>
              <a:t>Aluminum foils</a:t>
            </a:r>
            <a:endParaRPr lang="zh-CN" altLang="en-US" dirty="0"/>
          </a:p>
        </p:txBody>
      </p:sp>
      <p:cxnSp>
        <p:nvCxnSpPr>
          <p:cNvPr id="11" name="直接箭头连接符 10">
            <a:extLst>
              <a:ext uri="{FF2B5EF4-FFF2-40B4-BE49-F238E27FC236}">
                <a16:creationId xmlns:a16="http://schemas.microsoft.com/office/drawing/2014/main" id="{9B89FF11-0AE2-44C4-9FFC-1D0102D44489}"/>
              </a:ext>
            </a:extLst>
          </p:cNvPr>
          <p:cNvCxnSpPr>
            <a:cxnSpLocks/>
            <a:endCxn id="10" idx="3"/>
          </p:cNvCxnSpPr>
          <p:nvPr/>
        </p:nvCxnSpPr>
        <p:spPr>
          <a:xfrm flipH="1">
            <a:off x="6995604" y="1610386"/>
            <a:ext cx="1704513" cy="184667"/>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id="{8D5134B8-7070-4361-B42E-F526748AF543}"/>
              </a:ext>
            </a:extLst>
          </p:cNvPr>
          <p:cNvSpPr/>
          <p:nvPr/>
        </p:nvSpPr>
        <p:spPr>
          <a:xfrm>
            <a:off x="2086252" y="2574524"/>
            <a:ext cx="2664780" cy="2840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DC28709-42DA-4711-B223-BC3BFBC5AC20}"/>
              </a:ext>
            </a:extLst>
          </p:cNvPr>
          <p:cNvSpPr/>
          <p:nvPr/>
        </p:nvSpPr>
        <p:spPr>
          <a:xfrm>
            <a:off x="2108447" y="4721730"/>
            <a:ext cx="2664780" cy="2840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AF75D6E7-CE90-4465-814F-0DB7B0F11BCA}"/>
              </a:ext>
            </a:extLst>
          </p:cNvPr>
          <p:cNvCxnSpPr>
            <a:cxnSpLocks/>
            <a:stCxn id="16" idx="3"/>
            <a:endCxn id="8" idx="1"/>
          </p:cNvCxnSpPr>
          <p:nvPr/>
        </p:nvCxnSpPr>
        <p:spPr>
          <a:xfrm>
            <a:off x="4773227" y="4863773"/>
            <a:ext cx="501588" cy="14509"/>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86D94BCF-4AF3-4F1E-A6C4-F75195191E01}"/>
              </a:ext>
            </a:extLst>
          </p:cNvPr>
          <p:cNvCxnSpPr>
            <a:cxnSpLocks/>
            <a:stCxn id="15" idx="3"/>
            <a:endCxn id="10" idx="1"/>
          </p:cNvCxnSpPr>
          <p:nvPr/>
        </p:nvCxnSpPr>
        <p:spPr>
          <a:xfrm flipV="1">
            <a:off x="4751032" y="1795053"/>
            <a:ext cx="523783" cy="921514"/>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5C551367-ADD0-4D8C-BF2E-01B58DFF8148}"/>
              </a:ext>
            </a:extLst>
          </p:cNvPr>
          <p:cNvSpPr/>
          <p:nvPr/>
        </p:nvSpPr>
        <p:spPr>
          <a:xfrm>
            <a:off x="1017972" y="5760579"/>
            <a:ext cx="8513685" cy="75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Because of the difference of reactivities, when copper and aluminum rub with each other, they’ll lose or regain electron. Thus, electrification comes up.</a:t>
            </a:r>
            <a:endParaRPr lang="zh-CN" altLang="en-US" dirty="0"/>
          </a:p>
        </p:txBody>
      </p:sp>
      <p:graphicFrame>
        <p:nvGraphicFramePr>
          <p:cNvPr id="19" name="图示 18">
            <a:extLst>
              <a:ext uri="{FF2B5EF4-FFF2-40B4-BE49-F238E27FC236}">
                <a16:creationId xmlns:a16="http://schemas.microsoft.com/office/drawing/2014/main" id="{8963B873-9C88-485E-BA0E-D952C4A57694}"/>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乘号 19">
            <a:extLst>
              <a:ext uri="{FF2B5EF4-FFF2-40B4-BE49-F238E27FC236}">
                <a16:creationId xmlns:a16="http://schemas.microsoft.com/office/drawing/2014/main" id="{786A771B-2822-48E0-AB83-6F149438FCFF}"/>
              </a:ext>
            </a:extLst>
          </p:cNvPr>
          <p:cNvSpPr/>
          <p:nvPr/>
        </p:nvSpPr>
        <p:spPr>
          <a:xfrm>
            <a:off x="582933" y="1162953"/>
            <a:ext cx="9436963" cy="476291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C681A76B-2020-45D5-9608-5CA95C86793A}"/>
              </a:ext>
            </a:extLst>
          </p:cNvPr>
          <p:cNvSpPr/>
          <p:nvPr/>
        </p:nvSpPr>
        <p:spPr>
          <a:xfrm>
            <a:off x="1794029" y="2280467"/>
            <a:ext cx="7972148" cy="16772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dirty="0">
                <a:solidFill>
                  <a:schemeClr val="bg1"/>
                </a:solidFill>
              </a:rPr>
              <a:t>The air surrounding ourselves is so stable that copper and aluminum could not show their metal reactivity with each other. </a:t>
            </a:r>
          </a:p>
          <a:p>
            <a:pPr marL="285750" indent="-285750">
              <a:buFont typeface="Arial" panose="020B0604020202020204" pitchFamily="34" charset="0"/>
              <a:buChar char="•"/>
            </a:pPr>
            <a:r>
              <a:rPr lang="en-US" altLang="zh-CN" dirty="0">
                <a:solidFill>
                  <a:schemeClr val="bg1"/>
                </a:solidFill>
              </a:rPr>
              <a:t>Particularly, sulfate liquid is the appropriate environment for copper and aluminum to show their metal reactivity.</a:t>
            </a:r>
            <a:endParaRPr lang="zh-CN" altLang="en-US" dirty="0">
              <a:solidFill>
                <a:schemeClr val="bg1"/>
              </a:solidFill>
            </a:endParaRPr>
          </a:p>
        </p:txBody>
      </p:sp>
    </p:spTree>
    <p:extLst>
      <p:ext uri="{BB962C8B-B14F-4D97-AF65-F5344CB8AC3E}">
        <p14:creationId xmlns:p14="http://schemas.microsoft.com/office/powerpoint/2010/main" val="7467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94620C-66E0-4BB1-ADA5-C1AD46310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29" y="1583873"/>
            <a:ext cx="4035175" cy="4386060"/>
          </a:xfrm>
          <a:prstGeom prst="rect">
            <a:avLst/>
          </a:prstGeom>
        </p:spPr>
      </p:pic>
      <p:pic>
        <p:nvPicPr>
          <p:cNvPr id="4" name="图片 3">
            <a:extLst>
              <a:ext uri="{FF2B5EF4-FFF2-40B4-BE49-F238E27FC236}">
                <a16:creationId xmlns:a16="http://schemas.microsoft.com/office/drawing/2014/main" id="{D45F4A36-9C1D-45B0-AFB9-ADF4F9A09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543" y="1862026"/>
            <a:ext cx="4638697" cy="3873768"/>
          </a:xfrm>
          <a:prstGeom prst="rect">
            <a:avLst/>
          </a:prstGeom>
        </p:spPr>
      </p:pic>
      <p:sp>
        <p:nvSpPr>
          <p:cNvPr id="5" name="文本框 4">
            <a:extLst>
              <a:ext uri="{FF2B5EF4-FFF2-40B4-BE49-F238E27FC236}">
                <a16:creationId xmlns:a16="http://schemas.microsoft.com/office/drawing/2014/main" id="{80A2C23C-366B-49AE-A3E6-8A56A35B1E99}"/>
              </a:ext>
            </a:extLst>
          </p:cNvPr>
          <p:cNvSpPr txBox="1"/>
          <p:nvPr/>
        </p:nvSpPr>
        <p:spPr>
          <a:xfrm>
            <a:off x="4470727" y="1122207"/>
            <a:ext cx="3691632" cy="461665"/>
          </a:xfrm>
          <a:prstGeom prst="rect">
            <a:avLst/>
          </a:prstGeom>
          <a:noFill/>
          <a:ln w="28575">
            <a:solidFill>
              <a:schemeClr val="tx1"/>
            </a:solidFill>
          </a:ln>
        </p:spPr>
        <p:txBody>
          <a:bodyPr wrap="square" rtlCol="0">
            <a:spAutoFit/>
          </a:bodyPr>
          <a:lstStyle/>
          <a:p>
            <a:r>
              <a:rPr lang="en-US" altLang="zh-CN" sz="2400" dirty="0"/>
              <a:t>Electrification by Induction</a:t>
            </a:r>
            <a:endParaRPr lang="zh-CN" altLang="en-US" sz="2400" dirty="0"/>
          </a:p>
        </p:txBody>
      </p:sp>
      <p:sp>
        <p:nvSpPr>
          <p:cNvPr id="6" name="矩形 5">
            <a:extLst>
              <a:ext uri="{FF2B5EF4-FFF2-40B4-BE49-F238E27FC236}">
                <a16:creationId xmlns:a16="http://schemas.microsoft.com/office/drawing/2014/main" id="{F190FBF1-3D57-4AA4-AEB2-ABEF843BE276}"/>
              </a:ext>
            </a:extLst>
          </p:cNvPr>
          <p:cNvSpPr/>
          <p:nvPr/>
        </p:nvSpPr>
        <p:spPr>
          <a:xfrm>
            <a:off x="4070331" y="5383633"/>
            <a:ext cx="2512381" cy="126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 order to be convenient, simplify the number of foils into 8.</a:t>
            </a:r>
            <a:endParaRPr lang="zh-CN" altLang="en-US" dirty="0"/>
          </a:p>
        </p:txBody>
      </p:sp>
      <p:cxnSp>
        <p:nvCxnSpPr>
          <p:cNvPr id="8" name="直接箭头连接符 7">
            <a:extLst>
              <a:ext uri="{FF2B5EF4-FFF2-40B4-BE49-F238E27FC236}">
                <a16:creationId xmlns:a16="http://schemas.microsoft.com/office/drawing/2014/main" id="{645130B0-67C6-4362-88DF-90C02AA55EAD}"/>
              </a:ext>
            </a:extLst>
          </p:cNvPr>
          <p:cNvCxnSpPr>
            <a:stCxn id="6" idx="3"/>
          </p:cNvCxnSpPr>
          <p:nvPr/>
        </p:nvCxnSpPr>
        <p:spPr>
          <a:xfrm flipV="1">
            <a:off x="6582712" y="4891596"/>
            <a:ext cx="2053179" cy="11223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图示 8">
            <a:extLst>
              <a:ext uri="{FF2B5EF4-FFF2-40B4-BE49-F238E27FC236}">
                <a16:creationId xmlns:a16="http://schemas.microsoft.com/office/drawing/2014/main" id="{12227094-952F-4A3E-A2B7-F4B1BD597E1C}"/>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166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5" name="文本框 4"/>
          <p:cNvSpPr txBox="1"/>
          <p:nvPr/>
        </p:nvSpPr>
        <p:spPr>
          <a:xfrm>
            <a:off x="4954465" y="1820035"/>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6" name="文本框 5"/>
          <p:cNvSpPr txBox="1"/>
          <p:nvPr/>
        </p:nvSpPr>
        <p:spPr>
          <a:xfrm>
            <a:off x="4923693" y="2057455"/>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8" name="图示 7">
            <a:extLst>
              <a:ext uri="{FF2B5EF4-FFF2-40B4-BE49-F238E27FC236}">
                <a16:creationId xmlns:a16="http://schemas.microsoft.com/office/drawing/2014/main" id="{5B033DDD-B5C5-4F1E-9FAC-3519EE3978D8}"/>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391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5" name="文本框 4"/>
          <p:cNvSpPr txBox="1"/>
          <p:nvPr/>
        </p:nvSpPr>
        <p:spPr>
          <a:xfrm>
            <a:off x="4954465" y="1820035"/>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6" name="文本框 5"/>
          <p:cNvSpPr txBox="1"/>
          <p:nvPr/>
        </p:nvSpPr>
        <p:spPr>
          <a:xfrm>
            <a:off x="4923693" y="2057455"/>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5606741" y="2576202"/>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6523893" y="3490602"/>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a:extLst>
              <a:ext uri="{FF2B5EF4-FFF2-40B4-BE49-F238E27FC236}">
                <a16:creationId xmlns:a16="http://schemas.microsoft.com/office/drawing/2014/main" id="{0D74CAED-CB0C-40A2-BA00-709B9DFF35C1}"/>
              </a:ext>
            </a:extLst>
          </p:cNvPr>
          <p:cNvSpPr txBox="1"/>
          <p:nvPr/>
        </p:nvSpPr>
        <p:spPr>
          <a:xfrm>
            <a:off x="7046403" y="4086886"/>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1" name="图示 10">
            <a:extLst>
              <a:ext uri="{FF2B5EF4-FFF2-40B4-BE49-F238E27FC236}">
                <a16:creationId xmlns:a16="http://schemas.microsoft.com/office/drawing/2014/main" id="{36FEE64D-F760-4C2C-866F-74ECF38E31BD}"/>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92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4438190" y="2857556"/>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4438190" y="320924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6002395" y="242673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6002395" y="371580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a:extLst>
              <a:ext uri="{FF2B5EF4-FFF2-40B4-BE49-F238E27FC236}">
                <a16:creationId xmlns:a16="http://schemas.microsoft.com/office/drawing/2014/main" id="{2A41061E-812D-4D94-8D60-EDD9D3BAE2EB}"/>
              </a:ext>
            </a:extLst>
          </p:cNvPr>
          <p:cNvSpPr txBox="1"/>
          <p:nvPr/>
        </p:nvSpPr>
        <p:spPr>
          <a:xfrm>
            <a:off x="7408074" y="2901545"/>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9" name="图示 8">
            <a:extLst>
              <a:ext uri="{FF2B5EF4-FFF2-40B4-BE49-F238E27FC236}">
                <a16:creationId xmlns:a16="http://schemas.microsoft.com/office/drawing/2014/main" id="{F7D3F030-E2B4-42AE-96BB-E21CC9127F37}"/>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247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4438190" y="2857556"/>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598893" y="1698365"/>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6002395" y="242673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6002395" y="371580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a:extLst>
              <a:ext uri="{FF2B5EF4-FFF2-40B4-BE49-F238E27FC236}">
                <a16:creationId xmlns:a16="http://schemas.microsoft.com/office/drawing/2014/main" id="{2A41061E-812D-4D94-8D60-EDD9D3BAE2EB}"/>
              </a:ext>
            </a:extLst>
          </p:cNvPr>
          <p:cNvSpPr txBox="1"/>
          <p:nvPr/>
        </p:nvSpPr>
        <p:spPr>
          <a:xfrm>
            <a:off x="8149754" y="1698365"/>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9" name="图示 8">
            <a:extLst>
              <a:ext uri="{FF2B5EF4-FFF2-40B4-BE49-F238E27FC236}">
                <a16:creationId xmlns:a16="http://schemas.microsoft.com/office/drawing/2014/main" id="{F7D3F030-E2B4-42AE-96BB-E21CC9127F37}"/>
              </a:ext>
            </a:extLst>
          </p:cNvPr>
          <p:cNvGraphicFramePr/>
          <p:nvPr>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722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4754713" y="3997157"/>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6424426" y="2602579"/>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5474857" y="3513580"/>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4754713" y="430488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6987959" y="198371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a:extLst>
              <a:ext uri="{FF2B5EF4-FFF2-40B4-BE49-F238E27FC236}">
                <a16:creationId xmlns:a16="http://schemas.microsoft.com/office/drawing/2014/main" id="{B0A498A2-4924-4142-8CD2-4DB10F1B12BF}"/>
              </a:ext>
            </a:extLst>
          </p:cNvPr>
          <p:cNvSpPr txBox="1"/>
          <p:nvPr/>
        </p:nvSpPr>
        <p:spPr>
          <a:xfrm>
            <a:off x="8185493"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1" name="图示 10">
            <a:extLst>
              <a:ext uri="{FF2B5EF4-FFF2-40B4-BE49-F238E27FC236}">
                <a16:creationId xmlns:a16="http://schemas.microsoft.com/office/drawing/2014/main" id="{86C8F0AF-0AC6-462B-9BF7-665E27F512E2}"/>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606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AE93612-96A8-4C44-AA8E-ECE2AE0BD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23" y="936340"/>
            <a:ext cx="4835957" cy="4146694"/>
          </a:xfrm>
          <a:prstGeom prst="rect">
            <a:avLst/>
          </a:prstGeom>
        </p:spPr>
      </p:pic>
      <p:pic>
        <p:nvPicPr>
          <p:cNvPr id="5" name="图片 4">
            <a:extLst>
              <a:ext uri="{FF2B5EF4-FFF2-40B4-BE49-F238E27FC236}">
                <a16:creationId xmlns:a16="http://schemas.microsoft.com/office/drawing/2014/main" id="{C0BCC61E-962A-4D29-ACA6-3DABF02BA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122" y="1001373"/>
            <a:ext cx="4835958" cy="4027827"/>
          </a:xfrm>
          <a:prstGeom prst="rect">
            <a:avLst/>
          </a:prstGeom>
        </p:spPr>
      </p:pic>
      <p:sp>
        <p:nvSpPr>
          <p:cNvPr id="6" name="文本框 5">
            <a:extLst>
              <a:ext uri="{FF2B5EF4-FFF2-40B4-BE49-F238E27FC236}">
                <a16:creationId xmlns:a16="http://schemas.microsoft.com/office/drawing/2014/main" id="{0022AECE-C8B3-4B0D-9FC8-5C45F1CD5AF4}"/>
              </a:ext>
            </a:extLst>
          </p:cNvPr>
          <p:cNvSpPr txBox="1"/>
          <p:nvPr/>
        </p:nvSpPr>
        <p:spPr>
          <a:xfrm>
            <a:off x="1525555" y="5263360"/>
            <a:ext cx="9140890" cy="369332"/>
          </a:xfrm>
          <a:prstGeom prst="rect">
            <a:avLst/>
          </a:prstGeom>
          <a:noFill/>
        </p:spPr>
        <p:txBody>
          <a:bodyPr wrap="square" rtlCol="0">
            <a:spAutoFit/>
          </a:bodyPr>
          <a:lstStyle/>
          <a:p>
            <a:pPr algn="ctr"/>
            <a:r>
              <a:rPr lang="en-US" altLang="zh-CN" dirty="0"/>
              <a:t>Rotate the handle--the sparks between aluminum balls--display electro-discharge</a:t>
            </a:r>
            <a:endParaRPr lang="zh-CN" altLang="en-US" dirty="0"/>
          </a:p>
        </p:txBody>
      </p:sp>
      <p:sp>
        <p:nvSpPr>
          <p:cNvPr id="7" name="文本框 6">
            <a:extLst>
              <a:ext uri="{FF2B5EF4-FFF2-40B4-BE49-F238E27FC236}">
                <a16:creationId xmlns:a16="http://schemas.microsoft.com/office/drawing/2014/main" id="{F7515DCC-CC06-4AF5-ACBF-3826368EE535}"/>
              </a:ext>
            </a:extLst>
          </p:cNvPr>
          <p:cNvSpPr txBox="1"/>
          <p:nvPr/>
        </p:nvSpPr>
        <p:spPr>
          <a:xfrm>
            <a:off x="4892351" y="5813018"/>
            <a:ext cx="2407297" cy="369332"/>
          </a:xfrm>
          <a:prstGeom prst="rect">
            <a:avLst/>
          </a:prstGeom>
          <a:noFill/>
        </p:spPr>
        <p:txBody>
          <a:bodyPr wrap="square" rtlCol="0">
            <a:spAutoFit/>
          </a:bodyPr>
          <a:lstStyle/>
          <a:p>
            <a:r>
              <a:rPr lang="en-US" altLang="zh-CN" dirty="0">
                <a:solidFill>
                  <a:srgbClr val="FF0000"/>
                </a:solidFill>
              </a:rPr>
              <a:t>(Authentically Display)</a:t>
            </a:r>
            <a:endParaRPr lang="zh-CN" altLang="en-US" dirty="0">
              <a:solidFill>
                <a:srgbClr val="FF0000"/>
              </a:solidFill>
            </a:endParaRPr>
          </a:p>
        </p:txBody>
      </p:sp>
      <p:graphicFrame>
        <p:nvGraphicFramePr>
          <p:cNvPr id="9" name="图示 8">
            <a:extLst>
              <a:ext uri="{FF2B5EF4-FFF2-40B4-BE49-F238E27FC236}">
                <a16:creationId xmlns:a16="http://schemas.microsoft.com/office/drawing/2014/main" id="{CF0AE55C-77CF-40F4-8388-52C4E7D70F89}"/>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9169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5788267" y="4586242"/>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6574354" y="2954269"/>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5360554" y="297185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6055149" y="463023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5942133" y="1632026"/>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a:extLst>
              <a:ext uri="{FF2B5EF4-FFF2-40B4-BE49-F238E27FC236}">
                <a16:creationId xmlns:a16="http://schemas.microsoft.com/office/drawing/2014/main" id="{026F13AA-8C4D-43F9-B38A-DA3C7466E7AF}"/>
              </a:ext>
            </a:extLst>
          </p:cNvPr>
          <p:cNvSpPr txBox="1"/>
          <p:nvPr/>
        </p:nvSpPr>
        <p:spPr>
          <a:xfrm>
            <a:off x="8080219"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1" name="图示 10">
            <a:extLst>
              <a:ext uri="{FF2B5EF4-FFF2-40B4-BE49-F238E27FC236}">
                <a16:creationId xmlns:a16="http://schemas.microsoft.com/office/drawing/2014/main" id="{7087D40C-B2B9-42DD-9023-A6F26E2CA182}"/>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46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11" name="文本框 10"/>
          <p:cNvSpPr txBox="1"/>
          <p:nvPr/>
        </p:nvSpPr>
        <p:spPr>
          <a:xfrm>
            <a:off x="6948852" y="4164212"/>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12" name="文本框 11"/>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3" name="文本框 12"/>
          <p:cNvSpPr txBox="1"/>
          <p:nvPr/>
        </p:nvSpPr>
        <p:spPr>
          <a:xfrm>
            <a:off x="8080219"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4" name="文本框 13"/>
          <p:cNvSpPr txBox="1"/>
          <p:nvPr/>
        </p:nvSpPr>
        <p:spPr>
          <a:xfrm>
            <a:off x="3619407"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5" name="文本框 14"/>
          <p:cNvSpPr txBox="1"/>
          <p:nvPr/>
        </p:nvSpPr>
        <p:spPr>
          <a:xfrm>
            <a:off x="7102718" y="4164212"/>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6" name="文本框 15"/>
          <p:cNvSpPr txBox="1"/>
          <p:nvPr/>
        </p:nvSpPr>
        <p:spPr>
          <a:xfrm>
            <a:off x="4887056" y="2071642"/>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7" name="文本框 16"/>
          <p:cNvSpPr txBox="1"/>
          <p:nvPr/>
        </p:nvSpPr>
        <p:spPr>
          <a:xfrm>
            <a:off x="6579575" y="3428999"/>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8" name="文本框 17"/>
          <p:cNvSpPr txBox="1"/>
          <p:nvPr/>
        </p:nvSpPr>
        <p:spPr>
          <a:xfrm>
            <a:off x="5660779" y="2553930"/>
            <a:ext cx="369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9" name="文本框 18">
            <a:extLst>
              <a:ext uri="{FF2B5EF4-FFF2-40B4-BE49-F238E27FC236}">
                <a16:creationId xmlns:a16="http://schemas.microsoft.com/office/drawing/2014/main" id="{D20050D9-A2AB-46CA-B5D0-1FF0B3B2E5DA}"/>
              </a:ext>
            </a:extLst>
          </p:cNvPr>
          <p:cNvSpPr txBox="1"/>
          <p:nvPr/>
        </p:nvSpPr>
        <p:spPr>
          <a:xfrm>
            <a:off x="8080219" y="156497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21" name="图示 20">
            <a:extLst>
              <a:ext uri="{FF2B5EF4-FFF2-40B4-BE49-F238E27FC236}">
                <a16:creationId xmlns:a16="http://schemas.microsoft.com/office/drawing/2014/main" id="{C0BB922E-384D-488E-9B9B-901FFBB26746}"/>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75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7474008" y="3200344"/>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8080219"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3619407"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7489580" y="288913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4438648" y="288913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p:cNvSpPr txBox="1"/>
          <p:nvPr/>
        </p:nvSpPr>
        <p:spPr>
          <a:xfrm>
            <a:off x="5986094" y="377780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0" name="文本框 9"/>
          <p:cNvSpPr txBox="1"/>
          <p:nvPr/>
        </p:nvSpPr>
        <p:spPr>
          <a:xfrm>
            <a:off x="5986094" y="2413253"/>
            <a:ext cx="369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2" name="文本框 11">
            <a:extLst>
              <a:ext uri="{FF2B5EF4-FFF2-40B4-BE49-F238E27FC236}">
                <a16:creationId xmlns:a16="http://schemas.microsoft.com/office/drawing/2014/main" id="{CDA0A6F3-1EBB-4658-81F2-D3D795D45835}"/>
              </a:ext>
            </a:extLst>
          </p:cNvPr>
          <p:cNvSpPr txBox="1"/>
          <p:nvPr/>
        </p:nvSpPr>
        <p:spPr>
          <a:xfrm>
            <a:off x="8080219" y="155006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4" name="图示 13">
            <a:extLst>
              <a:ext uri="{FF2B5EF4-FFF2-40B4-BE49-F238E27FC236}">
                <a16:creationId xmlns:a16="http://schemas.microsoft.com/office/drawing/2014/main" id="{F7C9E647-E0A4-4754-A7C9-362F775DCD77}"/>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881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7474008" y="3200344"/>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8080219"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3619407"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8080217" y="184644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3619406" y="184644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p:cNvSpPr txBox="1"/>
          <p:nvPr/>
        </p:nvSpPr>
        <p:spPr>
          <a:xfrm>
            <a:off x="5986094" y="377780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0" name="文本框 9"/>
          <p:cNvSpPr txBox="1"/>
          <p:nvPr/>
        </p:nvSpPr>
        <p:spPr>
          <a:xfrm>
            <a:off x="5986094" y="2413253"/>
            <a:ext cx="369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1" name="文本框 10">
            <a:extLst>
              <a:ext uri="{FF2B5EF4-FFF2-40B4-BE49-F238E27FC236}">
                <a16:creationId xmlns:a16="http://schemas.microsoft.com/office/drawing/2014/main" id="{E6535399-7525-4F04-9EE8-F09E09BCCC29}"/>
              </a:ext>
            </a:extLst>
          </p:cNvPr>
          <p:cNvSpPr txBox="1"/>
          <p:nvPr/>
        </p:nvSpPr>
        <p:spPr>
          <a:xfrm>
            <a:off x="8080217"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3" name="图示 12">
            <a:extLst>
              <a:ext uri="{FF2B5EF4-FFF2-40B4-BE49-F238E27FC236}">
                <a16:creationId xmlns:a16="http://schemas.microsoft.com/office/drawing/2014/main" id="{8F6B0D70-6FA7-4523-8B33-8D4C60970DA5}"/>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30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7113523" y="1987118"/>
            <a:ext cx="307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8080219"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3619407" y="170576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8080217" y="184644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3619406" y="184644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p:cNvSpPr txBox="1"/>
          <p:nvPr/>
        </p:nvSpPr>
        <p:spPr>
          <a:xfrm>
            <a:off x="5458555" y="3531623"/>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0" name="文本框 9"/>
          <p:cNvSpPr txBox="1"/>
          <p:nvPr/>
        </p:nvSpPr>
        <p:spPr>
          <a:xfrm>
            <a:off x="6425709" y="2597892"/>
            <a:ext cx="3692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1" name="文本框 10"/>
          <p:cNvSpPr txBox="1"/>
          <p:nvPr/>
        </p:nvSpPr>
        <p:spPr>
          <a:xfrm>
            <a:off x="6867341" y="1987118"/>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2" name="文本框 11"/>
          <p:cNvSpPr txBox="1"/>
          <p:nvPr/>
        </p:nvSpPr>
        <p:spPr>
          <a:xfrm>
            <a:off x="4774772" y="4141234"/>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3" name="文本框 12">
            <a:extLst>
              <a:ext uri="{FF2B5EF4-FFF2-40B4-BE49-F238E27FC236}">
                <a16:creationId xmlns:a16="http://schemas.microsoft.com/office/drawing/2014/main" id="{8F4F4CBC-A809-4C99-AEE1-DEA8F2BD234A}"/>
              </a:ext>
            </a:extLst>
          </p:cNvPr>
          <p:cNvSpPr txBox="1"/>
          <p:nvPr/>
        </p:nvSpPr>
        <p:spPr>
          <a:xfrm>
            <a:off x="8080216" y="1515731"/>
            <a:ext cx="369277" cy="281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5" name="图示 14">
            <a:extLst>
              <a:ext uri="{FF2B5EF4-FFF2-40B4-BE49-F238E27FC236}">
                <a16:creationId xmlns:a16="http://schemas.microsoft.com/office/drawing/2014/main" id="{59F72F41-458B-435E-9117-B44F4809018C}"/>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69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14" name="文本框 2"/>
          <p:cNvSpPr txBox="1"/>
          <p:nvPr/>
        </p:nvSpPr>
        <p:spPr>
          <a:xfrm>
            <a:off x="6065222" y="1565087"/>
            <a:ext cx="3077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15" name="文本框 3"/>
          <p:cNvSpPr txBox="1"/>
          <p:nvPr/>
        </p:nvSpPr>
        <p:spPr>
          <a:xfrm>
            <a:off x="3619408" y="1565087"/>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6" name="文本框 4"/>
          <p:cNvSpPr txBox="1"/>
          <p:nvPr/>
        </p:nvSpPr>
        <p:spPr>
          <a:xfrm>
            <a:off x="8080219" y="1705764"/>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7" name="文本框 5"/>
          <p:cNvSpPr txBox="1"/>
          <p:nvPr/>
        </p:nvSpPr>
        <p:spPr>
          <a:xfrm>
            <a:off x="3619407" y="1705764"/>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8" name="文本框 6"/>
          <p:cNvSpPr txBox="1"/>
          <p:nvPr/>
        </p:nvSpPr>
        <p:spPr>
          <a:xfrm>
            <a:off x="8080217" y="1846441"/>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9" name="文本框 7"/>
          <p:cNvSpPr txBox="1"/>
          <p:nvPr/>
        </p:nvSpPr>
        <p:spPr>
          <a:xfrm>
            <a:off x="3619406" y="1846441"/>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20" name="文本框 8"/>
          <p:cNvSpPr txBox="1"/>
          <p:nvPr/>
        </p:nvSpPr>
        <p:spPr>
          <a:xfrm>
            <a:off x="5282709" y="2968915"/>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21" name="文本框 9"/>
          <p:cNvSpPr txBox="1"/>
          <p:nvPr/>
        </p:nvSpPr>
        <p:spPr>
          <a:xfrm>
            <a:off x="6645516" y="2968915"/>
            <a:ext cx="36927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22" name="文本框 10"/>
          <p:cNvSpPr txBox="1"/>
          <p:nvPr/>
        </p:nvSpPr>
        <p:spPr>
          <a:xfrm>
            <a:off x="5849810" y="1582728"/>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23" name="文本框 11"/>
          <p:cNvSpPr txBox="1"/>
          <p:nvPr/>
        </p:nvSpPr>
        <p:spPr>
          <a:xfrm>
            <a:off x="6003677" y="4589641"/>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24" name="文本框 4">
            <a:extLst>
              <a:ext uri="{FF2B5EF4-FFF2-40B4-BE49-F238E27FC236}">
                <a16:creationId xmlns:a16="http://schemas.microsoft.com/office/drawing/2014/main" id="{11484C3D-F86D-455C-A351-1AF28658121A}"/>
              </a:ext>
            </a:extLst>
          </p:cNvPr>
          <p:cNvSpPr txBox="1"/>
          <p:nvPr/>
        </p:nvSpPr>
        <p:spPr>
          <a:xfrm>
            <a:off x="8082332" y="1565087"/>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25" name="图示 24">
            <a:extLst>
              <a:ext uri="{FF2B5EF4-FFF2-40B4-BE49-F238E27FC236}">
                <a16:creationId xmlns:a16="http://schemas.microsoft.com/office/drawing/2014/main" id="{70AD77A8-8C4F-4864-BC7D-7F85236286D5}"/>
              </a:ext>
            </a:extLst>
          </p:cNvPr>
          <p:cNvGraphicFramePr/>
          <p:nvPr>
            <p:extLst>
              <p:ext uri="{D42A27DB-BD31-4B8C-83A1-F6EECF244321}">
                <p14:modId xmlns:p14="http://schemas.microsoft.com/office/powerpoint/2010/main" val="265560527"/>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468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7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extLst>
              <p:ext uri="{D42A27DB-BD31-4B8C-83A1-F6EECF244321}">
                <p14:modId xmlns:p14="http://schemas.microsoft.com/office/powerpoint/2010/main" val="3006744275"/>
              </p:ext>
            </p:extLst>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49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71" y="1325697"/>
            <a:ext cx="5037257" cy="4206605"/>
          </a:xfrm>
          <a:prstGeom prst="rect">
            <a:avLst/>
          </a:prstGeom>
        </p:spPr>
      </p:pic>
      <p:sp>
        <p:nvSpPr>
          <p:cNvPr id="3" name="文本框 2"/>
          <p:cNvSpPr txBox="1"/>
          <p:nvPr/>
        </p:nvSpPr>
        <p:spPr>
          <a:xfrm>
            <a:off x="4974976" y="1940951"/>
            <a:ext cx="3077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A</a:t>
            </a:r>
          </a:p>
        </p:txBody>
      </p:sp>
      <p:sp>
        <p:nvSpPr>
          <p:cNvPr id="4" name="文本框 3"/>
          <p:cNvSpPr txBox="1"/>
          <p:nvPr/>
        </p:nvSpPr>
        <p:spPr>
          <a:xfrm>
            <a:off x="3619408" y="1565087"/>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5" name="文本框 4"/>
          <p:cNvSpPr txBox="1"/>
          <p:nvPr/>
        </p:nvSpPr>
        <p:spPr>
          <a:xfrm>
            <a:off x="8080219" y="1705764"/>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6" name="文本框 5"/>
          <p:cNvSpPr txBox="1"/>
          <p:nvPr/>
        </p:nvSpPr>
        <p:spPr>
          <a:xfrm>
            <a:off x="3619407" y="1705764"/>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7" name="文本框 6"/>
          <p:cNvSpPr txBox="1"/>
          <p:nvPr/>
        </p:nvSpPr>
        <p:spPr>
          <a:xfrm>
            <a:off x="8080217" y="1846441"/>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8" name="文本框 7"/>
          <p:cNvSpPr txBox="1"/>
          <p:nvPr/>
        </p:nvSpPr>
        <p:spPr>
          <a:xfrm>
            <a:off x="3619406" y="1846441"/>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+2</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9" name="文本框 8"/>
          <p:cNvSpPr txBox="1"/>
          <p:nvPr/>
        </p:nvSpPr>
        <p:spPr>
          <a:xfrm>
            <a:off x="3619404" y="1987118"/>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0" name="文本框 9"/>
          <p:cNvSpPr txBox="1"/>
          <p:nvPr/>
        </p:nvSpPr>
        <p:spPr>
          <a:xfrm>
            <a:off x="8080217" y="1987118"/>
            <a:ext cx="36927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-4</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1" name="文本框 10"/>
          <p:cNvSpPr txBox="1"/>
          <p:nvPr/>
        </p:nvSpPr>
        <p:spPr>
          <a:xfrm>
            <a:off x="5674418" y="2582844"/>
            <a:ext cx="45382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-16</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2" name="文本框 11"/>
          <p:cNvSpPr txBox="1"/>
          <p:nvPr/>
        </p:nvSpPr>
        <p:spPr>
          <a:xfrm>
            <a:off x="7032377" y="4097272"/>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3" name="文本框 12"/>
          <p:cNvSpPr txBox="1"/>
          <p:nvPr/>
        </p:nvSpPr>
        <p:spPr>
          <a:xfrm>
            <a:off x="4728794" y="2114730"/>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+8</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sp>
        <p:nvSpPr>
          <p:cNvPr id="18" name="文本框 17"/>
          <p:cNvSpPr txBox="1"/>
          <p:nvPr/>
        </p:nvSpPr>
        <p:spPr>
          <a:xfrm>
            <a:off x="6518480" y="3446583"/>
            <a:ext cx="51389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+16</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9" name="文本框 18"/>
              <p:cNvSpPr txBox="1"/>
              <p:nvPr/>
            </p:nvSpPr>
            <p:spPr>
              <a:xfrm>
                <a:off x="1436526" y="5533740"/>
                <a:ext cx="9411987" cy="522707"/>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0</m:t>
                        </m:r>
                      </m:sup>
                    </m:s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sup>
                    </m:s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sup>
                    </m:s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4</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𝑛</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sup>
                    </m:s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f>
                      <m:f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fPr>
                      <m:num>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0</m:t>
                            </m:r>
                          </m:sup>
                        </m:s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4</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𝑛</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sup>
                        </m:sSup>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num>
                      <m:den>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1−2</m:t>
                        </m:r>
                      </m:den>
                    </m:f>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4</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𝑛</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sup>
                    </m:sSup>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2</m:t>
                    </m:r>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2</m:t>
                        </m:r>
                      </m:e>
                      <m:sup>
                        <m:r>
                          <a:rPr kumimoji="0" lang="en-US" altLang="zh-CN" sz="1800" b="0" i="1" u="none" strike="noStrike" kern="1200" cap="none" spc="0" normalizeH="0" baseline="0" noProof="0">
                            <a:ln>
                              <a:noFill/>
                            </a:ln>
                            <a:solidFill>
                              <a:schemeClr val="bg1"/>
                            </a:solidFill>
                            <a:effectLst/>
                            <a:uLnTx/>
                            <a:uFillTx/>
                            <a:latin typeface="Cambria Math" panose="02040503050406030204" pitchFamily="18" charset="0"/>
                            <a:cs typeface="+mn-cs"/>
                          </a:rPr>
                          <m:t>4</m:t>
                        </m:r>
                        <m:r>
                          <m:rPr>
                            <m:sty m:val="p"/>
                          </m:r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n</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cs typeface="+mn-cs"/>
                          </a:rPr>
                          <m:t>−1</m:t>
                        </m:r>
                      </m:sup>
                    </m:sSup>
                  </m:oMath>
                </a14:m>
                <a:r>
                  <a:rPr kumimoji="0" lang="en-US" altLang="zh-CN"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rPr>
                  <a:t>(</a:t>
                </a:r>
                <a:r>
                  <a:rPr lang="en-US" altLang="zh-CN" dirty="0">
                    <a:solidFill>
                      <a:schemeClr val="bg1"/>
                    </a:solidFill>
                    <a:latin typeface="等线"/>
                    <a:ea typeface="等线" panose="02010600030101010101" pitchFamily="2" charset="-122"/>
                  </a:rPr>
                  <a:t>Index explosion</a:t>
                </a:r>
                <a:r>
                  <a:rPr kumimoji="0" lang="en-US" altLang="zh-CN"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1436526" y="5533740"/>
                <a:ext cx="9411987" cy="522707"/>
              </a:xfrm>
              <a:prstGeom prst="rect">
                <a:avLst/>
              </a:prstGeom>
              <a:blipFill>
                <a:blip r:embed="rId4"/>
                <a:stretch>
                  <a:fillRect r="-453" b="-6977"/>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2B7E634B-3E6F-406E-B329-00BABC6A9411}"/>
              </a:ext>
            </a:extLst>
          </p:cNvPr>
          <p:cNvSpPr txBox="1"/>
          <p:nvPr/>
        </p:nvSpPr>
        <p:spPr>
          <a:xfrm>
            <a:off x="8080215" y="1564973"/>
            <a:ext cx="369277" cy="2813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-1</a:t>
            </a:r>
            <a:endParaRPr kumimoji="0" lang="zh-CN" altLang="en-US" sz="12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graphicFrame>
        <p:nvGraphicFramePr>
          <p:cNvPr id="17" name="图示 16">
            <a:extLst>
              <a:ext uri="{FF2B5EF4-FFF2-40B4-BE49-F238E27FC236}">
                <a16:creationId xmlns:a16="http://schemas.microsoft.com/office/drawing/2014/main" id="{8ED43D3A-A727-4617-9B20-3474F0374F8A}"/>
              </a:ext>
            </a:extLst>
          </p:cNvPr>
          <p:cNvGraphicFramePr/>
          <p:nvPr>
            <p:extLst>
              <p:ext uri="{D42A27DB-BD31-4B8C-83A1-F6EECF244321}">
                <p14:modId xmlns:p14="http://schemas.microsoft.com/office/powerpoint/2010/main" val="3571169877"/>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311AF2D-6C2E-4ADE-8A45-AF99D13E9E92}"/>
                  </a:ext>
                </a:extLst>
              </p:cNvPr>
              <p:cNvSpPr txBox="1"/>
              <p:nvPr/>
            </p:nvSpPr>
            <p:spPr>
              <a:xfrm>
                <a:off x="1436526" y="6132548"/>
                <a:ext cx="9411987" cy="369332"/>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rPr>
                  <a:t>After rotating for N circles, Leyden Jar would accumulate </a:t>
                </a:r>
                <a14:m>
                  <m:oMath xmlns:m="http://schemas.openxmlformats.org/officeDocument/2006/math">
                    <m:sSup>
                      <m:sSupPr>
                        <m:ctrlP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ea typeface="等线" panose="02010600030101010101" pitchFamily="2" charset="-122"/>
                            <a:cs typeface="+mn-cs"/>
                          </a:rPr>
                        </m:ctrlPr>
                      </m:sSupPr>
                      <m:e>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ea typeface="等线" panose="02010600030101010101" pitchFamily="2" charset="-122"/>
                            <a:cs typeface="+mn-cs"/>
                          </a:rPr>
                          <m:t>2</m:t>
                        </m:r>
                      </m:e>
                      <m:sup>
                        <m:r>
                          <a:rPr lang="en-US" altLang="zh-CN" i="1">
                            <a:solidFill>
                              <a:schemeClr val="bg1"/>
                            </a:solidFill>
                            <a:latin typeface="Cambria Math" panose="02040503050406030204" pitchFamily="18" charset="0"/>
                            <a:ea typeface="等线" panose="02010600030101010101" pitchFamily="2" charset="-122"/>
                          </a:rPr>
                          <m:t>1</m:t>
                        </m:r>
                        <m:r>
                          <a:rPr lang="en-US" altLang="zh-CN" i="1" smtClean="0">
                            <a:solidFill>
                              <a:schemeClr val="bg1"/>
                            </a:solidFill>
                            <a:latin typeface="Cambria Math" panose="02040503050406030204" pitchFamily="18" charset="0"/>
                            <a:ea typeface="等线" panose="02010600030101010101" pitchFamily="2" charset="-122"/>
                          </a:rPr>
                          <m:t>6</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ea typeface="等线" panose="02010600030101010101" pitchFamily="2" charset="-122"/>
                            <a:cs typeface="+mn-cs"/>
                          </a:rPr>
                          <m:t>𝑁</m:t>
                        </m:r>
                        <m:r>
                          <a:rPr kumimoji="0" lang="en-US" altLang="zh-CN" sz="1800" b="0" i="1" u="none" strike="noStrike" kern="1200" cap="none" spc="0" normalizeH="0" baseline="0" noProof="0" smtClean="0">
                            <a:ln>
                              <a:noFill/>
                            </a:ln>
                            <a:solidFill>
                              <a:schemeClr val="bg1"/>
                            </a:solidFill>
                            <a:effectLst/>
                            <a:uLnTx/>
                            <a:uFillTx/>
                            <a:latin typeface="Cambria Math" panose="02040503050406030204" pitchFamily="18" charset="0"/>
                            <a:ea typeface="等线" panose="02010600030101010101" pitchFamily="2" charset="-122"/>
                            <a:cs typeface="+mn-cs"/>
                          </a:rPr>
                          <m:t>−1</m:t>
                        </m:r>
                      </m:sup>
                    </m:sSup>
                  </m:oMath>
                </a14:m>
                <a:r>
                  <a:rPr kumimoji="0" lang="zh-CN" altLang="en-US"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rPr>
                  <a:t> </a:t>
                </a:r>
                <a:r>
                  <a:rPr kumimoji="0" lang="en-US" altLang="zh-CN"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rPr>
                  <a:t>units charges</a:t>
                </a:r>
                <a:r>
                  <a:rPr lang="en-US" altLang="zh-CN" dirty="0">
                    <a:solidFill>
                      <a:schemeClr val="bg1"/>
                    </a:solidFill>
                    <a:latin typeface="等线"/>
                    <a:ea typeface="等线" panose="02010600030101010101" pitchFamily="2" charset="-122"/>
                  </a:rPr>
                  <a:t>.</a:t>
                </a:r>
                <a:endParaRPr kumimoji="0" lang="zh-CN" altLang="en-US" sz="1800" b="0" i="0" u="none" strike="noStrike" kern="1200" cap="none" spc="0" normalizeH="0" baseline="0" noProof="0" dirty="0">
                  <a:ln>
                    <a:noFill/>
                  </a:ln>
                  <a:solidFill>
                    <a:schemeClr val="bg1"/>
                  </a:solidFill>
                  <a:effectLst/>
                  <a:uLnTx/>
                  <a:uFillTx/>
                  <a:latin typeface="等线"/>
                  <a:ea typeface="等线" panose="02010600030101010101" pitchFamily="2" charset="-122"/>
                  <a:cs typeface="+mn-cs"/>
                </a:endParaRPr>
              </a:p>
            </p:txBody>
          </p:sp>
        </mc:Choice>
        <mc:Fallback xmlns="">
          <p:sp>
            <p:nvSpPr>
              <p:cNvPr id="20" name="文本框 19">
                <a:extLst>
                  <a:ext uri="{FF2B5EF4-FFF2-40B4-BE49-F238E27FC236}">
                    <a16:creationId xmlns:a16="http://schemas.microsoft.com/office/drawing/2014/main" id="{0311AF2D-6C2E-4ADE-8A45-AF99D13E9E92}"/>
                  </a:ext>
                </a:extLst>
              </p:cNvPr>
              <p:cNvSpPr txBox="1">
                <a:spLocks noRot="1" noChangeAspect="1" noMove="1" noResize="1" noEditPoints="1" noAdjustHandles="1" noChangeArrowheads="1" noChangeShapeType="1" noTextEdit="1"/>
              </p:cNvSpPr>
              <p:nvPr/>
            </p:nvSpPr>
            <p:spPr>
              <a:xfrm>
                <a:off x="1436526" y="6132548"/>
                <a:ext cx="9411987" cy="369332"/>
              </a:xfrm>
              <a:prstGeom prst="rect">
                <a:avLst/>
              </a:prstGeom>
              <a:blipFill>
                <a:blip r:embed="rId10"/>
                <a:stretch>
                  <a:fillRect t="-9836"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44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52EFD3-3EC2-40E3-9F7D-5737B5BDB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925" y="1247257"/>
            <a:ext cx="3033998" cy="3818828"/>
          </a:xfrm>
          <a:prstGeom prst="rect">
            <a:avLst/>
          </a:prstGeom>
        </p:spPr>
      </p:pic>
      <p:pic>
        <p:nvPicPr>
          <p:cNvPr id="5" name="图片 4">
            <a:extLst>
              <a:ext uri="{FF2B5EF4-FFF2-40B4-BE49-F238E27FC236}">
                <a16:creationId xmlns:a16="http://schemas.microsoft.com/office/drawing/2014/main" id="{0A50DCEC-377C-4BE5-8E08-AFBF7C383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670" y="1247257"/>
            <a:ext cx="3030812" cy="3821894"/>
          </a:xfrm>
          <a:prstGeom prst="rect">
            <a:avLst/>
          </a:prstGeom>
        </p:spPr>
      </p:pic>
      <p:sp>
        <p:nvSpPr>
          <p:cNvPr id="6" name="文本框 5">
            <a:extLst>
              <a:ext uri="{FF2B5EF4-FFF2-40B4-BE49-F238E27FC236}">
                <a16:creationId xmlns:a16="http://schemas.microsoft.com/office/drawing/2014/main" id="{52E4CE97-8E37-43C9-BDF1-732D66FFE584}"/>
              </a:ext>
            </a:extLst>
          </p:cNvPr>
          <p:cNvSpPr txBox="1"/>
          <p:nvPr/>
        </p:nvSpPr>
        <p:spPr>
          <a:xfrm>
            <a:off x="2716813" y="4881419"/>
            <a:ext cx="1530221" cy="369332"/>
          </a:xfrm>
          <a:prstGeom prst="rect">
            <a:avLst/>
          </a:prstGeom>
          <a:noFill/>
        </p:spPr>
        <p:txBody>
          <a:bodyPr wrap="square" rtlCol="0">
            <a:spAutoFit/>
          </a:bodyPr>
          <a:lstStyle/>
          <a:p>
            <a:r>
              <a:rPr lang="en-US" altLang="zh-CN" dirty="0"/>
              <a:t>The front disk</a:t>
            </a:r>
            <a:endParaRPr lang="zh-CN" altLang="en-US" dirty="0"/>
          </a:p>
        </p:txBody>
      </p:sp>
      <p:sp>
        <p:nvSpPr>
          <p:cNvPr id="7" name="文本框 6">
            <a:extLst>
              <a:ext uri="{FF2B5EF4-FFF2-40B4-BE49-F238E27FC236}">
                <a16:creationId xmlns:a16="http://schemas.microsoft.com/office/drawing/2014/main" id="{72F9CFDC-0A19-48F9-A8A3-15EE4CF7A5A7}"/>
              </a:ext>
            </a:extLst>
          </p:cNvPr>
          <p:cNvSpPr txBox="1"/>
          <p:nvPr/>
        </p:nvSpPr>
        <p:spPr>
          <a:xfrm>
            <a:off x="7944968" y="4881419"/>
            <a:ext cx="1530221" cy="369332"/>
          </a:xfrm>
          <a:prstGeom prst="rect">
            <a:avLst/>
          </a:prstGeom>
          <a:noFill/>
        </p:spPr>
        <p:txBody>
          <a:bodyPr wrap="square" rtlCol="0">
            <a:spAutoFit/>
          </a:bodyPr>
          <a:lstStyle/>
          <a:p>
            <a:r>
              <a:rPr lang="en-US" altLang="zh-CN" dirty="0"/>
              <a:t>The back disk</a:t>
            </a:r>
            <a:endParaRPr lang="zh-CN" alt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A9447F9-E10E-4AEF-A5AA-216423246E2F}"/>
                  </a:ext>
                </a:extLst>
              </p:cNvPr>
              <p:cNvSpPr txBox="1"/>
              <p:nvPr/>
            </p:nvSpPr>
            <p:spPr>
              <a:xfrm>
                <a:off x="816005" y="5610743"/>
                <a:ext cx="10559989" cy="395621"/>
              </a:xfrm>
              <a:prstGeom prst="rect">
                <a:avLst/>
              </a:prstGeom>
              <a:solidFill>
                <a:schemeClr val="accent1">
                  <a:lumMod val="75000"/>
                </a:schemeClr>
              </a:solidFill>
            </p:spPr>
            <p:txBody>
              <a:bodyPr wrap="square" rtlCol="0">
                <a:spAutoFit/>
              </a:bodyPr>
              <a:lstStyle/>
              <a:p>
                <a:r>
                  <a:rPr lang="en-US" altLang="zh-CN" dirty="0">
                    <a:solidFill>
                      <a:schemeClr val="bg1"/>
                    </a:solidFill>
                  </a:rPr>
                  <a:t>In the same way, after rotating N circles, the Leyden Jar would accumulate </a:t>
                </a:r>
                <a14:m>
                  <m:oMath xmlns:m="http://schemas.openxmlformats.org/officeDocument/2006/math">
                    <m:r>
                      <a:rPr lang="en-US" altLang="zh-CN" b="0" i="0" smtClean="0">
                        <a:solidFill>
                          <a:schemeClr val="bg1"/>
                        </a:solidFill>
                        <a:latin typeface="Cambria Math" panose="02040503050406030204" pitchFamily="18" charset="0"/>
                      </a:rPr>
                      <m:t>(</m:t>
                    </m:r>
                    <m:nary>
                      <m:naryPr>
                        <m:chr m:val="∑"/>
                        <m:ctrlPr>
                          <a:rPr lang="en-US" altLang="zh-CN" i="1" smtClean="0">
                            <a:solidFill>
                              <a:schemeClr val="bg1"/>
                            </a:solidFill>
                            <a:latin typeface="Cambria Math" panose="02040503050406030204" pitchFamily="18" charset="0"/>
                          </a:rPr>
                        </m:ctrlPr>
                      </m:naryPr>
                      <m:sub>
                        <m:r>
                          <m:rPr>
                            <m:brk m:alnAt="23"/>
                          </m:rPr>
                          <a:rPr lang="en-US" altLang="zh-CN" b="0" i="1" smtClean="0">
                            <a:solidFill>
                              <a:schemeClr val="bg1"/>
                            </a:solidFill>
                            <a:latin typeface="Cambria Math" panose="02040503050406030204" pitchFamily="18" charset="0"/>
                          </a:rPr>
                          <m:t>𝑖</m:t>
                        </m:r>
                        <m:r>
                          <a:rPr lang="en-US" altLang="zh-CN" b="0" i="1" smtClean="0">
                            <a:solidFill>
                              <a:schemeClr val="bg1"/>
                            </a:solidFill>
                            <a:latin typeface="Cambria Math" panose="02040503050406030204" pitchFamily="18" charset="0"/>
                          </a:rPr>
                          <m:t>=1</m:t>
                        </m:r>
                      </m:sub>
                      <m:sup>
                        <m:r>
                          <a:rPr lang="en-US" altLang="zh-CN" b="0" i="1" smtClean="0">
                            <a:solidFill>
                              <a:schemeClr val="bg1"/>
                            </a:solidFill>
                            <a:latin typeface="Cambria Math" panose="02040503050406030204" pitchFamily="18" charset="0"/>
                          </a:rPr>
                          <m:t>𝑖</m:t>
                        </m:r>
                        <m:r>
                          <a:rPr lang="en-US" altLang="zh-CN" b="0" i="1" smtClean="0">
                            <a:solidFill>
                              <a:schemeClr val="bg1"/>
                            </a:solidFill>
                            <a:latin typeface="Cambria Math" panose="02040503050406030204" pitchFamily="18" charset="0"/>
                          </a:rPr>
                          <m:t>=38</m:t>
                        </m:r>
                      </m:sup>
                      <m:e>
                        <m:sSub>
                          <m:sSubPr>
                            <m:ctrlPr>
                              <a:rPr lang="en-US" altLang="zh-CN"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𝐶</m:t>
                            </m:r>
                          </m:e>
                          <m:sub>
                            <m:r>
                              <a:rPr lang="en-US" altLang="zh-CN" b="0" i="1" smtClean="0">
                                <a:solidFill>
                                  <a:schemeClr val="bg1"/>
                                </a:solidFill>
                                <a:latin typeface="Cambria Math" panose="02040503050406030204" pitchFamily="18" charset="0"/>
                              </a:rPr>
                              <m:t>𝑖</m:t>
                            </m:r>
                          </m:sub>
                        </m:sSub>
                        <m:r>
                          <a:rPr lang="en-US" altLang="zh-CN" b="0" i="1" smtClean="0">
                            <a:solidFill>
                              <a:schemeClr val="bg1"/>
                            </a:solidFill>
                            <a:latin typeface="Cambria Math" panose="02040503050406030204" pitchFamily="18" charset="0"/>
                          </a:rPr>
                          <m:t>)</m:t>
                        </m:r>
                      </m:e>
                    </m:nary>
                    <m:sSup>
                      <m:sSupPr>
                        <m:ctrlPr>
                          <a:rPr lang="en-US" altLang="zh-CN" i="1" smtClean="0">
                            <a:solidFill>
                              <a:schemeClr val="bg1"/>
                            </a:solidFill>
                            <a:latin typeface="Cambria Math" panose="02040503050406030204" pitchFamily="18" charset="0"/>
                          </a:rPr>
                        </m:ctrlPr>
                      </m:sSupPr>
                      <m:e>
                        <m:r>
                          <a:rPr lang="en-US" altLang="zh-CN" b="0" i="1" smtClean="0">
                            <a:solidFill>
                              <a:schemeClr val="bg1"/>
                            </a:solidFill>
                            <a:latin typeface="Cambria Math" panose="02040503050406030204" pitchFamily="18" charset="0"/>
                          </a:rPr>
                          <m:t>2</m:t>
                        </m:r>
                      </m:e>
                      <m:sup>
                        <m:r>
                          <a:rPr lang="en-US" altLang="zh-CN" b="0" i="1" smtClean="0">
                            <a:solidFill>
                              <a:schemeClr val="bg1"/>
                            </a:solidFill>
                            <a:latin typeface="Cambria Math" panose="02040503050406030204" pitchFamily="18" charset="0"/>
                          </a:rPr>
                          <m:t>38</m:t>
                        </m:r>
                        <m:r>
                          <a:rPr lang="en-US" altLang="zh-CN" b="0" i="1" smtClean="0">
                            <a:solidFill>
                              <a:schemeClr val="bg1"/>
                            </a:solidFill>
                            <a:latin typeface="Cambria Math" panose="02040503050406030204" pitchFamily="18" charset="0"/>
                          </a:rPr>
                          <m:t>𝑁</m:t>
                        </m:r>
                        <m:r>
                          <a:rPr lang="en-US" altLang="zh-CN" b="0" i="1" smtClean="0">
                            <a:solidFill>
                              <a:schemeClr val="bg1"/>
                            </a:solidFill>
                            <a:latin typeface="Cambria Math" panose="02040503050406030204" pitchFamily="18" charset="0"/>
                          </a:rPr>
                          <m:t>−1</m:t>
                        </m:r>
                      </m:sup>
                    </m:sSup>
                  </m:oMath>
                </a14:m>
                <a:r>
                  <a:rPr lang="zh-CN" altLang="en-US" dirty="0">
                    <a:solidFill>
                      <a:schemeClr val="bg1"/>
                    </a:solidFill>
                  </a:rPr>
                  <a:t> </a:t>
                </a:r>
                <a:r>
                  <a:rPr lang="en-US" altLang="zh-CN" dirty="0">
                    <a:solidFill>
                      <a:schemeClr val="bg1"/>
                    </a:solidFill>
                  </a:rPr>
                  <a:t>units charges.</a:t>
                </a:r>
                <a:endParaRPr lang="zh-CN" altLang="en-US" dirty="0">
                  <a:solidFill>
                    <a:schemeClr val="bg1"/>
                  </a:solidFill>
                </a:endParaRPr>
              </a:p>
            </p:txBody>
          </p:sp>
        </mc:Choice>
        <mc:Fallback xmlns="">
          <p:sp>
            <p:nvSpPr>
              <p:cNvPr id="8" name="文本框 7">
                <a:extLst>
                  <a:ext uri="{FF2B5EF4-FFF2-40B4-BE49-F238E27FC236}">
                    <a16:creationId xmlns:a16="http://schemas.microsoft.com/office/drawing/2014/main" id="{6A9447F9-E10E-4AEF-A5AA-216423246E2F}"/>
                  </a:ext>
                </a:extLst>
              </p:cNvPr>
              <p:cNvSpPr txBox="1">
                <a:spLocks noRot="1" noChangeAspect="1" noMove="1" noResize="1" noEditPoints="1" noAdjustHandles="1" noChangeArrowheads="1" noChangeShapeType="1" noTextEdit="1"/>
              </p:cNvSpPr>
              <p:nvPr/>
            </p:nvSpPr>
            <p:spPr>
              <a:xfrm>
                <a:off x="816005" y="5610743"/>
                <a:ext cx="10559989" cy="395621"/>
              </a:xfrm>
              <a:prstGeom prst="rect">
                <a:avLst/>
              </a:prstGeom>
              <a:blipFill>
                <a:blip r:embed="rId5"/>
                <a:stretch>
                  <a:fillRect l="-520" t="-106154" r="-924" b="-172308"/>
                </a:stretch>
              </a:blipFill>
            </p:spPr>
            <p:txBody>
              <a:bodyPr/>
              <a:lstStyle/>
              <a:p>
                <a:r>
                  <a:rPr lang="zh-CN" altLang="en-US">
                    <a:noFill/>
                  </a:rPr>
                  <a:t> </a:t>
                </a:r>
              </a:p>
            </p:txBody>
          </p:sp>
        </mc:Fallback>
      </mc:AlternateContent>
      <p:graphicFrame>
        <p:nvGraphicFramePr>
          <p:cNvPr id="9" name="图示 8">
            <a:extLst>
              <a:ext uri="{FF2B5EF4-FFF2-40B4-BE49-F238E27FC236}">
                <a16:creationId xmlns:a16="http://schemas.microsoft.com/office/drawing/2014/main" id="{0376A268-84DC-4821-9149-ACEECE0EE2D7}"/>
              </a:ext>
            </a:extLst>
          </p:cNvPr>
          <p:cNvGraphicFramePr/>
          <p:nvPr>
            <p:extLst>
              <p:ext uri="{D42A27DB-BD31-4B8C-83A1-F6EECF244321}">
                <p14:modId xmlns:p14="http://schemas.microsoft.com/office/powerpoint/2010/main" val="777638778"/>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494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extLst>
              <p:ext uri="{D42A27DB-BD31-4B8C-83A1-F6EECF244321}">
                <p14:modId xmlns:p14="http://schemas.microsoft.com/office/powerpoint/2010/main" val="38906067"/>
              </p:ext>
            </p:extLst>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34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986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extLst>
              <p:ext uri="{D42A27DB-BD31-4B8C-83A1-F6EECF244321}">
                <p14:modId xmlns:p14="http://schemas.microsoft.com/office/powerpoint/2010/main" val="275513554"/>
              </p:ext>
            </p:extLst>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37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4128368" y="4921823"/>
            <a:ext cx="4937937" cy="114715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zh-CN" sz="3700" kern="1200">
                <a:solidFill>
                  <a:schemeClr val="tx1"/>
                </a:solidFill>
                <a:latin typeface="+mj-lt"/>
                <a:ea typeface="+mj-ea"/>
                <a:cs typeface="+mj-cs"/>
              </a:rPr>
              <a:t>3D print for Wimshurst Machine</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3643" r="-1" b="8878"/>
          <a:stretch/>
        </p:blipFill>
        <p:spPr>
          <a:xfrm>
            <a:off x="1246572"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16068" r="35179" b="2"/>
          <a:stretch/>
        </p:blipFill>
        <p:spPr>
          <a:xfrm>
            <a:off x="-1" y="2288330"/>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2421" r="12586" b="9"/>
          <a:stretch/>
        </p:blipFill>
        <p:spPr>
          <a:xfrm>
            <a:off x="3749701" y="2547568"/>
            <a:ext cx="1591056" cy="1591056"/>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7080" r="16169" b="-1"/>
          <a:stretch/>
        </p:blipFill>
        <p:spPr>
          <a:xfrm>
            <a:off x="5593799" y="468471"/>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2" name="图片 1"/>
          <p:cNvPicPr>
            <a:picLocks noChangeAspect="1"/>
          </p:cNvPicPr>
          <p:nvPr/>
        </p:nvPicPr>
        <p:blipFill rotWithShape="1">
          <a:blip r:embed="rId7">
            <a:extLst>
              <a:ext uri="{28A0092B-C50C-407E-A947-70E740481C1C}">
                <a14:useLocalDpi xmlns:a14="http://schemas.microsoft.com/office/drawing/2010/main" val="0"/>
              </a:ext>
            </a:extLst>
          </a:blip>
          <a:srcRect l="15085" r="20349" b="2"/>
          <a:stretch/>
        </p:blipFill>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4" name="图片 3"/>
          <p:cNvPicPr>
            <a:picLocks noChangeAspect="1"/>
          </p:cNvPicPr>
          <p:nvPr/>
        </p:nvPicPr>
        <p:blipFill rotWithShape="1">
          <a:blip r:embed="rId8">
            <a:extLst>
              <a:ext uri="{28A0092B-C50C-407E-A947-70E740481C1C}">
                <a14:useLocalDpi xmlns:a14="http://schemas.microsoft.com/office/drawing/2010/main" val="0"/>
              </a:ext>
            </a:extLst>
          </a:blip>
          <a:srcRect l="3375" r="28867"/>
          <a:stretch/>
        </p:blipFill>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6839539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CA6E4499-3DBF-4933-8823-EDF7442E9020}"/>
              </a:ext>
            </a:extLst>
          </p:cNvPr>
          <p:cNvSpPr txBox="1"/>
          <p:nvPr/>
        </p:nvSpPr>
        <p:spPr>
          <a:xfrm>
            <a:off x="7227692" y="2242465"/>
            <a:ext cx="4562410" cy="2308324"/>
          </a:xfrm>
          <a:prstGeom prst="rect">
            <a:avLst/>
          </a:prstGeom>
          <a:noFill/>
        </p:spPr>
        <p:txBody>
          <a:bodyPr wrap="square" rtlCol="0">
            <a:spAutoFit/>
          </a:bodyPr>
          <a:lstStyle/>
          <a:p>
            <a:r>
              <a:rPr lang="en-US" altLang="zh-CN" dirty="0"/>
              <a:t>Perspective of </a:t>
            </a:r>
            <a:r>
              <a:rPr lang="en-US" altLang="zh-CN" i="1" dirty="0">
                <a:latin typeface="Times New Roman" panose="02020603050405020304" pitchFamily="18" charset="0"/>
                <a:cs typeface="Times New Roman" panose="02020603050405020304" pitchFamily="18" charset="0"/>
              </a:rPr>
              <a:t>Signal and System</a:t>
            </a:r>
          </a:p>
          <a:p>
            <a:endParaRPr lang="en-US" altLang="zh-CN" i="1" dirty="0">
              <a:latin typeface="Times New Roman" panose="02020603050405020304" pitchFamily="18" charset="0"/>
              <a:cs typeface="Times New Roman" panose="02020603050405020304" pitchFamily="18" charset="0"/>
            </a:endParaRPr>
          </a:p>
          <a:p>
            <a:r>
              <a:rPr lang="en-US" altLang="zh-CN" dirty="0">
                <a:cs typeface="Times New Roman" panose="02020603050405020304" pitchFamily="18" charset="0"/>
              </a:rPr>
              <a:t>In fact, the Wimshurst Machine is a </a:t>
            </a:r>
            <a:r>
              <a:rPr lang="en-US" altLang="zh-CN" dirty="0">
                <a:solidFill>
                  <a:srgbClr val="FF0000"/>
                </a:solidFill>
                <a:cs typeface="Times New Roman" panose="02020603050405020304" pitchFamily="18" charset="0"/>
              </a:rPr>
              <a:t>self-enhancing circle system</a:t>
            </a:r>
            <a:r>
              <a:rPr lang="en-US" altLang="zh-CN" dirty="0">
                <a:cs typeface="Times New Roman" panose="02020603050405020304" pitchFamily="18" charset="0"/>
              </a:rPr>
              <a:t> of </a:t>
            </a:r>
            <a:r>
              <a:rPr lang="en-US" altLang="zh-CN" dirty="0">
                <a:solidFill>
                  <a:srgbClr val="FF0000"/>
                </a:solidFill>
                <a:cs typeface="Times New Roman" panose="02020603050405020304" pitchFamily="18" charset="0"/>
              </a:rPr>
              <a:t>positive feedback</a:t>
            </a:r>
            <a:r>
              <a:rPr lang="en-US" altLang="zh-CN" dirty="0">
                <a:cs typeface="Times New Roman" panose="02020603050405020304" pitchFamily="18" charset="0"/>
              </a:rPr>
              <a:t>. The process of charge accumulation is similar to the </a:t>
            </a:r>
            <a:r>
              <a:rPr lang="en-US" altLang="zh-CN" dirty="0">
                <a:solidFill>
                  <a:srgbClr val="FF0000"/>
                </a:solidFill>
                <a:cs typeface="Times New Roman" panose="02020603050405020304" pitchFamily="18" charset="0"/>
              </a:rPr>
              <a:t>squeaking</a:t>
            </a:r>
            <a:r>
              <a:rPr lang="en-US" altLang="zh-CN" dirty="0">
                <a:cs typeface="Times New Roman" panose="02020603050405020304" pitchFamily="18" charset="0"/>
              </a:rPr>
              <a:t> which happens when a microphone is put closely in front of a loudspeaker.  </a:t>
            </a:r>
            <a:endParaRPr lang="zh-CN" altLang="en-US" dirty="0">
              <a:cs typeface="Times New Roman" panose="02020603050405020304" pitchFamily="18" charset="0"/>
            </a:endParaRPr>
          </a:p>
        </p:txBody>
      </p:sp>
      <p:pic>
        <p:nvPicPr>
          <p:cNvPr id="29" name="图片 28">
            <a:extLst>
              <a:ext uri="{FF2B5EF4-FFF2-40B4-BE49-F238E27FC236}">
                <a16:creationId xmlns:a16="http://schemas.microsoft.com/office/drawing/2014/main" id="{C33B4003-77B6-4541-84D2-9201F2AB9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6" y="4678369"/>
            <a:ext cx="2724539" cy="2179631"/>
          </a:xfrm>
          <a:prstGeom prst="rect">
            <a:avLst/>
          </a:prstGeom>
        </p:spPr>
      </p:pic>
      <p:pic>
        <p:nvPicPr>
          <p:cNvPr id="32" name="图片 31">
            <a:extLst>
              <a:ext uri="{FF2B5EF4-FFF2-40B4-BE49-F238E27FC236}">
                <a16:creationId xmlns:a16="http://schemas.microsoft.com/office/drawing/2014/main" id="{F980CB8C-591C-420A-BEB3-2C29C56A3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129" y="3914228"/>
            <a:ext cx="2798182" cy="1455576"/>
          </a:xfrm>
          <a:prstGeom prst="rect">
            <a:avLst/>
          </a:prstGeom>
        </p:spPr>
      </p:pic>
      <p:pic>
        <p:nvPicPr>
          <p:cNvPr id="34" name="图片 33">
            <a:extLst>
              <a:ext uri="{FF2B5EF4-FFF2-40B4-BE49-F238E27FC236}">
                <a16:creationId xmlns:a16="http://schemas.microsoft.com/office/drawing/2014/main" id="{A7DFE06B-0360-40A6-B9E4-B1A3B0230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550" y="1035195"/>
            <a:ext cx="2761859" cy="2761859"/>
          </a:xfrm>
          <a:prstGeom prst="rect">
            <a:avLst/>
          </a:prstGeom>
        </p:spPr>
      </p:pic>
      <p:sp>
        <p:nvSpPr>
          <p:cNvPr id="35" name="弧形 34">
            <a:extLst>
              <a:ext uri="{FF2B5EF4-FFF2-40B4-BE49-F238E27FC236}">
                <a16:creationId xmlns:a16="http://schemas.microsoft.com/office/drawing/2014/main" id="{B6D5CF85-5B83-4335-B145-6E417372EAE8}"/>
              </a:ext>
            </a:extLst>
          </p:cNvPr>
          <p:cNvSpPr/>
          <p:nvPr/>
        </p:nvSpPr>
        <p:spPr>
          <a:xfrm>
            <a:off x="1849516" y="2015412"/>
            <a:ext cx="3889040" cy="3807393"/>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a:extLst>
              <a:ext uri="{FF2B5EF4-FFF2-40B4-BE49-F238E27FC236}">
                <a16:creationId xmlns:a16="http://schemas.microsoft.com/office/drawing/2014/main" id="{8325462B-6F66-4CB0-A128-482286540654}"/>
              </a:ext>
            </a:extLst>
          </p:cNvPr>
          <p:cNvSpPr/>
          <p:nvPr/>
        </p:nvSpPr>
        <p:spPr>
          <a:xfrm>
            <a:off x="1941721" y="2120115"/>
            <a:ext cx="3710867" cy="3588227"/>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a:extLst>
              <a:ext uri="{FF2B5EF4-FFF2-40B4-BE49-F238E27FC236}">
                <a16:creationId xmlns:a16="http://schemas.microsoft.com/office/drawing/2014/main" id="{83FC4304-DC2B-4E48-8062-BB2EF8BE8B52}"/>
              </a:ext>
            </a:extLst>
          </p:cNvPr>
          <p:cNvSpPr/>
          <p:nvPr/>
        </p:nvSpPr>
        <p:spPr>
          <a:xfrm rot="6226347">
            <a:off x="657055" y="1601444"/>
            <a:ext cx="4275584" cy="5773991"/>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a:extLst>
              <a:ext uri="{FF2B5EF4-FFF2-40B4-BE49-F238E27FC236}">
                <a16:creationId xmlns:a16="http://schemas.microsoft.com/office/drawing/2014/main" id="{B800CEE6-CD45-4922-BFB3-AF02E2856303}"/>
              </a:ext>
            </a:extLst>
          </p:cNvPr>
          <p:cNvSpPr/>
          <p:nvPr/>
        </p:nvSpPr>
        <p:spPr>
          <a:xfrm rot="6226347">
            <a:off x="661837" y="1551650"/>
            <a:ext cx="4156505" cy="5732944"/>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闪电形 38">
            <a:extLst>
              <a:ext uri="{FF2B5EF4-FFF2-40B4-BE49-F238E27FC236}">
                <a16:creationId xmlns:a16="http://schemas.microsoft.com/office/drawing/2014/main" id="{4F1571FB-18AE-4208-8E7E-126FBDB8FA67}"/>
              </a:ext>
            </a:extLst>
          </p:cNvPr>
          <p:cNvSpPr/>
          <p:nvPr/>
        </p:nvSpPr>
        <p:spPr>
          <a:xfrm>
            <a:off x="1338357" y="3090077"/>
            <a:ext cx="511552" cy="865989"/>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闪电形 39">
            <a:extLst>
              <a:ext uri="{FF2B5EF4-FFF2-40B4-BE49-F238E27FC236}">
                <a16:creationId xmlns:a16="http://schemas.microsoft.com/office/drawing/2014/main" id="{BBB5BAE4-47A0-4E6D-83A0-4F6460B82DD9}"/>
              </a:ext>
            </a:extLst>
          </p:cNvPr>
          <p:cNvSpPr/>
          <p:nvPr/>
        </p:nvSpPr>
        <p:spPr>
          <a:xfrm>
            <a:off x="1849515" y="3585083"/>
            <a:ext cx="511552" cy="865989"/>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58C3FE2E-1E67-4A94-983B-19BA4A89C72E}"/>
              </a:ext>
            </a:extLst>
          </p:cNvPr>
          <p:cNvSpPr txBox="1"/>
          <p:nvPr/>
        </p:nvSpPr>
        <p:spPr>
          <a:xfrm>
            <a:off x="1989924" y="1034652"/>
            <a:ext cx="1500329" cy="369332"/>
          </a:xfrm>
          <a:prstGeom prst="rect">
            <a:avLst/>
          </a:prstGeom>
          <a:noFill/>
          <a:ln>
            <a:solidFill>
              <a:schemeClr val="tx1"/>
            </a:solidFill>
          </a:ln>
        </p:spPr>
        <p:txBody>
          <a:bodyPr wrap="square" rtlCol="0">
            <a:spAutoFit/>
          </a:bodyPr>
          <a:lstStyle/>
          <a:p>
            <a:pPr algn="ctr"/>
            <a:r>
              <a:rPr lang="en-US" altLang="zh-CN" dirty="0"/>
              <a:t>loudspeaker</a:t>
            </a:r>
            <a:endParaRPr lang="zh-CN" altLang="en-US" dirty="0"/>
          </a:p>
        </p:txBody>
      </p:sp>
      <p:sp>
        <p:nvSpPr>
          <p:cNvPr id="42" name="文本框 41">
            <a:extLst>
              <a:ext uri="{FF2B5EF4-FFF2-40B4-BE49-F238E27FC236}">
                <a16:creationId xmlns:a16="http://schemas.microsoft.com/office/drawing/2014/main" id="{8748A41D-0010-4A05-A287-208E0D5C7C10}"/>
              </a:ext>
            </a:extLst>
          </p:cNvPr>
          <p:cNvSpPr txBox="1"/>
          <p:nvPr/>
        </p:nvSpPr>
        <p:spPr>
          <a:xfrm>
            <a:off x="5896114" y="5483732"/>
            <a:ext cx="1070590" cy="646331"/>
          </a:xfrm>
          <a:prstGeom prst="rect">
            <a:avLst/>
          </a:prstGeom>
          <a:noFill/>
          <a:ln>
            <a:solidFill>
              <a:schemeClr val="tx1"/>
            </a:solidFill>
          </a:ln>
        </p:spPr>
        <p:txBody>
          <a:bodyPr wrap="square" rtlCol="0">
            <a:spAutoFit/>
          </a:bodyPr>
          <a:lstStyle/>
          <a:p>
            <a:pPr algn="ctr"/>
            <a:r>
              <a:rPr lang="en-US" altLang="zh-CN" dirty="0"/>
              <a:t>Power amplifier</a:t>
            </a:r>
            <a:endParaRPr lang="zh-CN" altLang="en-US" dirty="0"/>
          </a:p>
        </p:txBody>
      </p:sp>
      <p:sp>
        <p:nvSpPr>
          <p:cNvPr id="43" name="文本框 42">
            <a:extLst>
              <a:ext uri="{FF2B5EF4-FFF2-40B4-BE49-F238E27FC236}">
                <a16:creationId xmlns:a16="http://schemas.microsoft.com/office/drawing/2014/main" id="{171BBA2C-ABE4-4027-AF1B-1085C2B33A3C}"/>
              </a:ext>
            </a:extLst>
          </p:cNvPr>
          <p:cNvSpPr txBox="1"/>
          <p:nvPr/>
        </p:nvSpPr>
        <p:spPr>
          <a:xfrm>
            <a:off x="374158" y="4624220"/>
            <a:ext cx="1475357" cy="369332"/>
          </a:xfrm>
          <a:prstGeom prst="rect">
            <a:avLst/>
          </a:prstGeom>
          <a:noFill/>
          <a:ln>
            <a:solidFill>
              <a:schemeClr val="tx1"/>
            </a:solidFill>
          </a:ln>
        </p:spPr>
        <p:txBody>
          <a:bodyPr wrap="square" rtlCol="0">
            <a:spAutoFit/>
          </a:bodyPr>
          <a:lstStyle/>
          <a:p>
            <a:pPr algn="ctr"/>
            <a:r>
              <a:rPr lang="en-US" altLang="zh-CN" dirty="0"/>
              <a:t>microphone</a:t>
            </a:r>
            <a:endParaRPr lang="zh-CN" altLang="en-US" dirty="0"/>
          </a:p>
        </p:txBody>
      </p:sp>
      <p:sp>
        <p:nvSpPr>
          <p:cNvPr id="44" name="文本框 43">
            <a:extLst>
              <a:ext uri="{FF2B5EF4-FFF2-40B4-BE49-F238E27FC236}">
                <a16:creationId xmlns:a16="http://schemas.microsoft.com/office/drawing/2014/main" id="{04036BCB-03D7-42C3-B222-A4AE45984376}"/>
              </a:ext>
            </a:extLst>
          </p:cNvPr>
          <p:cNvSpPr txBox="1"/>
          <p:nvPr/>
        </p:nvSpPr>
        <p:spPr>
          <a:xfrm>
            <a:off x="69768" y="3570065"/>
            <a:ext cx="1361392" cy="369332"/>
          </a:xfrm>
          <a:prstGeom prst="rect">
            <a:avLst/>
          </a:prstGeom>
          <a:noFill/>
        </p:spPr>
        <p:txBody>
          <a:bodyPr wrap="square" rtlCol="0">
            <a:spAutoFit/>
          </a:bodyPr>
          <a:lstStyle/>
          <a:p>
            <a:pPr algn="ctr"/>
            <a:r>
              <a:rPr lang="en-US" altLang="zh-CN" dirty="0"/>
              <a:t>Squeaking</a:t>
            </a:r>
            <a:endParaRPr lang="zh-CN" altLang="en-US" dirty="0"/>
          </a:p>
        </p:txBody>
      </p:sp>
    </p:spTree>
    <p:extLst>
      <p:ext uri="{BB962C8B-B14F-4D97-AF65-F5344CB8AC3E}">
        <p14:creationId xmlns:p14="http://schemas.microsoft.com/office/powerpoint/2010/main" val="1906942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B3230A-812E-4BA8-BD7A-A39727A7B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62" y="1418253"/>
            <a:ext cx="2998273" cy="4525692"/>
          </a:xfrm>
          <a:prstGeom prst="rect">
            <a:avLst/>
          </a:prstGeom>
        </p:spPr>
      </p:pic>
      <p:sp>
        <p:nvSpPr>
          <p:cNvPr id="4" name="文本框 3">
            <a:extLst>
              <a:ext uri="{FF2B5EF4-FFF2-40B4-BE49-F238E27FC236}">
                <a16:creationId xmlns:a16="http://schemas.microsoft.com/office/drawing/2014/main" id="{8B100DD3-159E-4FC0-9C56-AD54E7A960C4}"/>
              </a:ext>
            </a:extLst>
          </p:cNvPr>
          <p:cNvSpPr txBox="1"/>
          <p:nvPr/>
        </p:nvSpPr>
        <p:spPr>
          <a:xfrm>
            <a:off x="5243805" y="3429000"/>
            <a:ext cx="4384322"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Xiaoyu Niu </a:t>
            </a:r>
          </a:p>
          <a:p>
            <a:pPr marL="285750" indent="-285750">
              <a:buFont typeface="Arial" panose="020B0604020202020204" pitchFamily="34" charset="0"/>
              <a:buChar char="•"/>
            </a:pPr>
            <a:r>
              <a:rPr lang="en-US" altLang="zh-CN" dirty="0"/>
              <a:t>Senior</a:t>
            </a:r>
          </a:p>
          <a:p>
            <a:pPr marL="285750" indent="-285750">
              <a:buFont typeface="Arial" panose="020B0604020202020204" pitchFamily="34" charset="0"/>
              <a:buChar char="•"/>
            </a:pPr>
            <a:r>
              <a:rPr lang="en-US" altLang="zh-CN" dirty="0"/>
              <a:t>Ocean University of China</a:t>
            </a:r>
          </a:p>
          <a:p>
            <a:pPr marL="285750" indent="-285750">
              <a:buFont typeface="Arial" panose="020B0604020202020204" pitchFamily="34" charset="0"/>
              <a:buChar char="•"/>
            </a:pPr>
            <a:r>
              <a:rPr lang="en-US" altLang="zh-CN" dirty="0"/>
              <a:t>Phone number: 86-17854228305</a:t>
            </a:r>
          </a:p>
          <a:p>
            <a:pPr marL="285750" indent="-285750">
              <a:buFont typeface="Arial" panose="020B0604020202020204" pitchFamily="34" charset="0"/>
              <a:buChar char="•"/>
            </a:pPr>
            <a:r>
              <a:rPr lang="en-US" altLang="zh-CN" dirty="0"/>
              <a:t>Email: xiaoyuniu-ouc@foxmail.com</a:t>
            </a:r>
            <a:endParaRPr lang="zh-CN" altLang="en-US" dirty="0"/>
          </a:p>
        </p:txBody>
      </p:sp>
    </p:spTree>
    <p:extLst>
      <p:ext uri="{BB962C8B-B14F-4D97-AF65-F5344CB8AC3E}">
        <p14:creationId xmlns:p14="http://schemas.microsoft.com/office/powerpoint/2010/main" val="252770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F5B41302-533E-4B20-9A00-549F2375C905}"/>
              </a:ext>
            </a:extLst>
          </p:cNvPr>
          <p:cNvGraphicFramePr/>
          <p:nvPr>
            <p:extLst>
              <p:ext uri="{D42A27DB-BD31-4B8C-83A1-F6EECF244321}">
                <p14:modId xmlns:p14="http://schemas.microsoft.com/office/powerpoint/2010/main" val="1017279470"/>
              </p:ext>
            </p:extLst>
          </p:nvPr>
        </p:nvGraphicFramePr>
        <p:xfrm>
          <a:off x="1679360" y="1342748"/>
          <a:ext cx="8833280" cy="417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54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50BCB6-78E4-4B5D-979A-C519EB813BB5}"/>
              </a:ext>
            </a:extLst>
          </p:cNvPr>
          <p:cNvPicPr>
            <a:picLocks noChangeAspect="1"/>
          </p:cNvPicPr>
          <p:nvPr/>
        </p:nvPicPr>
        <p:blipFill rotWithShape="1">
          <a:blip r:embed="rId3">
            <a:extLst>
              <a:ext uri="{28A0092B-C50C-407E-A947-70E740481C1C}">
                <a14:useLocalDpi xmlns:a14="http://schemas.microsoft.com/office/drawing/2010/main" val="0"/>
              </a:ext>
            </a:extLst>
          </a:blip>
          <a:srcRect r="51904"/>
          <a:stretch/>
        </p:blipFill>
        <p:spPr>
          <a:xfrm>
            <a:off x="764343" y="871060"/>
            <a:ext cx="3878678" cy="5346700"/>
          </a:xfrm>
          <a:prstGeom prst="rect">
            <a:avLst/>
          </a:prstGeom>
        </p:spPr>
      </p:pic>
      <p:pic>
        <p:nvPicPr>
          <p:cNvPr id="5" name="图片 4">
            <a:extLst>
              <a:ext uri="{FF2B5EF4-FFF2-40B4-BE49-F238E27FC236}">
                <a16:creationId xmlns:a16="http://schemas.microsoft.com/office/drawing/2014/main" id="{A3A6D3DD-2204-442D-A4F6-FD47EEAF4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187" y="1047543"/>
            <a:ext cx="4381880" cy="4762913"/>
          </a:xfrm>
          <a:prstGeom prst="rect">
            <a:avLst/>
          </a:prstGeom>
        </p:spPr>
      </p:pic>
      <p:cxnSp>
        <p:nvCxnSpPr>
          <p:cNvPr id="7" name="直接箭头连接符 6">
            <a:extLst>
              <a:ext uri="{FF2B5EF4-FFF2-40B4-BE49-F238E27FC236}">
                <a16:creationId xmlns:a16="http://schemas.microsoft.com/office/drawing/2014/main" id="{34B6F50A-B732-4191-9AD0-A27DC69FB9F1}"/>
              </a:ext>
            </a:extLst>
          </p:cNvPr>
          <p:cNvCxnSpPr>
            <a:cxnSpLocks/>
            <a:endCxn id="8" idx="3"/>
          </p:cNvCxnSpPr>
          <p:nvPr/>
        </p:nvCxnSpPr>
        <p:spPr>
          <a:xfrm flipH="1">
            <a:off x="6917184" y="1979720"/>
            <a:ext cx="1472216" cy="2898562"/>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9211F667-645E-44C3-BB1D-5B4834EA5386}"/>
              </a:ext>
            </a:extLst>
          </p:cNvPr>
          <p:cNvSpPr txBox="1"/>
          <p:nvPr/>
        </p:nvSpPr>
        <p:spPr>
          <a:xfrm>
            <a:off x="5274815" y="4693616"/>
            <a:ext cx="1642369" cy="369332"/>
          </a:xfrm>
          <a:prstGeom prst="rect">
            <a:avLst/>
          </a:prstGeom>
          <a:noFill/>
        </p:spPr>
        <p:txBody>
          <a:bodyPr wrap="square" rtlCol="0">
            <a:spAutoFit/>
          </a:bodyPr>
          <a:lstStyle/>
          <a:p>
            <a:r>
              <a:rPr lang="en-US" altLang="zh-CN" dirty="0"/>
              <a:t>Copper brush</a:t>
            </a:r>
            <a:endParaRPr lang="zh-CN" altLang="en-US" dirty="0"/>
          </a:p>
        </p:txBody>
      </p:sp>
      <p:sp>
        <p:nvSpPr>
          <p:cNvPr id="10" name="文本框 9">
            <a:extLst>
              <a:ext uri="{FF2B5EF4-FFF2-40B4-BE49-F238E27FC236}">
                <a16:creationId xmlns:a16="http://schemas.microsoft.com/office/drawing/2014/main" id="{610E0D3D-63B5-4FEF-B6EB-B28B06E06D4B}"/>
              </a:ext>
            </a:extLst>
          </p:cNvPr>
          <p:cNvSpPr txBox="1"/>
          <p:nvPr/>
        </p:nvSpPr>
        <p:spPr>
          <a:xfrm>
            <a:off x="5274815" y="1610387"/>
            <a:ext cx="1720789" cy="369332"/>
          </a:xfrm>
          <a:prstGeom prst="rect">
            <a:avLst/>
          </a:prstGeom>
          <a:noFill/>
        </p:spPr>
        <p:txBody>
          <a:bodyPr wrap="square" rtlCol="0">
            <a:spAutoFit/>
          </a:bodyPr>
          <a:lstStyle/>
          <a:p>
            <a:r>
              <a:rPr lang="en-US" altLang="zh-CN" dirty="0"/>
              <a:t>Aluminum foils</a:t>
            </a:r>
            <a:endParaRPr lang="zh-CN" altLang="en-US" dirty="0"/>
          </a:p>
        </p:txBody>
      </p:sp>
      <p:cxnSp>
        <p:nvCxnSpPr>
          <p:cNvPr id="11" name="直接箭头连接符 10">
            <a:extLst>
              <a:ext uri="{FF2B5EF4-FFF2-40B4-BE49-F238E27FC236}">
                <a16:creationId xmlns:a16="http://schemas.microsoft.com/office/drawing/2014/main" id="{9B89FF11-0AE2-44C4-9FFC-1D0102D44489}"/>
              </a:ext>
            </a:extLst>
          </p:cNvPr>
          <p:cNvCxnSpPr>
            <a:cxnSpLocks/>
            <a:endCxn id="10" idx="3"/>
          </p:cNvCxnSpPr>
          <p:nvPr/>
        </p:nvCxnSpPr>
        <p:spPr>
          <a:xfrm flipH="1">
            <a:off x="6995604" y="1610386"/>
            <a:ext cx="1704513" cy="184667"/>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id="{8D5134B8-7070-4361-B42E-F526748AF543}"/>
              </a:ext>
            </a:extLst>
          </p:cNvPr>
          <p:cNvSpPr/>
          <p:nvPr/>
        </p:nvSpPr>
        <p:spPr>
          <a:xfrm>
            <a:off x="2086252" y="2574524"/>
            <a:ext cx="2664780" cy="2840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DC28709-42DA-4711-B223-BC3BFBC5AC20}"/>
              </a:ext>
            </a:extLst>
          </p:cNvPr>
          <p:cNvSpPr/>
          <p:nvPr/>
        </p:nvSpPr>
        <p:spPr>
          <a:xfrm>
            <a:off x="2108447" y="4721730"/>
            <a:ext cx="2664780" cy="2840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AF75D6E7-CE90-4465-814F-0DB7B0F11BCA}"/>
              </a:ext>
            </a:extLst>
          </p:cNvPr>
          <p:cNvCxnSpPr>
            <a:cxnSpLocks/>
            <a:stCxn id="16" idx="3"/>
            <a:endCxn id="8" idx="1"/>
          </p:cNvCxnSpPr>
          <p:nvPr/>
        </p:nvCxnSpPr>
        <p:spPr>
          <a:xfrm>
            <a:off x="4773227" y="4863773"/>
            <a:ext cx="501588" cy="14509"/>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86D94BCF-4AF3-4F1E-A6C4-F75195191E01}"/>
              </a:ext>
            </a:extLst>
          </p:cNvPr>
          <p:cNvCxnSpPr>
            <a:cxnSpLocks/>
            <a:stCxn id="15" idx="3"/>
            <a:endCxn id="10" idx="1"/>
          </p:cNvCxnSpPr>
          <p:nvPr/>
        </p:nvCxnSpPr>
        <p:spPr>
          <a:xfrm flipV="1">
            <a:off x="4751032" y="1795053"/>
            <a:ext cx="523783" cy="921514"/>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5C551367-ADD0-4D8C-BF2E-01B58DFF8148}"/>
              </a:ext>
            </a:extLst>
          </p:cNvPr>
          <p:cNvSpPr/>
          <p:nvPr/>
        </p:nvSpPr>
        <p:spPr>
          <a:xfrm>
            <a:off x="1017972" y="5760579"/>
            <a:ext cx="8513685" cy="75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Because of the difference of reactivities, when copper and aluminum rub with each other, they’ll lose or regain electron. Thus, electrification comes up.</a:t>
            </a:r>
            <a:endParaRPr lang="zh-CN" altLang="en-US" dirty="0"/>
          </a:p>
        </p:txBody>
      </p:sp>
      <p:graphicFrame>
        <p:nvGraphicFramePr>
          <p:cNvPr id="24" name="图示 23">
            <a:extLst>
              <a:ext uri="{FF2B5EF4-FFF2-40B4-BE49-F238E27FC236}">
                <a16:creationId xmlns:a16="http://schemas.microsoft.com/office/drawing/2014/main" id="{8D275BE2-2286-41B0-96B9-CA05D7434AF9}"/>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428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201CD51-FC29-4736-BE5F-FBFDE7546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00" y="1312534"/>
            <a:ext cx="3299672" cy="3586600"/>
          </a:xfrm>
          <a:prstGeom prst="rect">
            <a:avLst/>
          </a:prstGeom>
        </p:spPr>
      </p:pic>
      <p:sp>
        <p:nvSpPr>
          <p:cNvPr id="6" name="文本框 5">
            <a:extLst>
              <a:ext uri="{FF2B5EF4-FFF2-40B4-BE49-F238E27FC236}">
                <a16:creationId xmlns:a16="http://schemas.microsoft.com/office/drawing/2014/main" id="{4C653D4B-C028-4F75-84EC-4D60568E3E3A}"/>
              </a:ext>
            </a:extLst>
          </p:cNvPr>
          <p:cNvSpPr txBox="1"/>
          <p:nvPr/>
        </p:nvSpPr>
        <p:spPr>
          <a:xfrm>
            <a:off x="4669652" y="2782669"/>
            <a:ext cx="6312025" cy="923330"/>
          </a:xfrm>
          <a:prstGeom prst="rect">
            <a:avLst/>
          </a:prstGeom>
          <a:noFill/>
        </p:spPr>
        <p:txBody>
          <a:bodyPr wrap="square" rtlCol="0">
            <a:spAutoFit/>
          </a:bodyPr>
          <a:lstStyle/>
          <a:p>
            <a:r>
              <a:rPr lang="en-US" altLang="zh-CN" dirty="0"/>
              <a:t>1</a:t>
            </a:r>
            <a:r>
              <a:rPr lang="zh-CN" altLang="en-US" dirty="0"/>
              <a:t>）</a:t>
            </a:r>
            <a:r>
              <a:rPr lang="en-US" altLang="zh-CN" dirty="0"/>
              <a:t>Opposite-Directed Rotating Experiment</a:t>
            </a:r>
          </a:p>
          <a:p>
            <a:r>
              <a:rPr lang="en-US" altLang="zh-CN" dirty="0"/>
              <a:t>Sparks come up by rotating handle towards only one direction. Towards opposite direction, there’s no sparks phenomenon.</a:t>
            </a:r>
            <a:endParaRPr lang="zh-CN" altLang="en-US" dirty="0"/>
          </a:p>
        </p:txBody>
      </p:sp>
      <p:sp>
        <p:nvSpPr>
          <p:cNvPr id="12" name="箭头: 环形 11">
            <a:extLst>
              <a:ext uri="{FF2B5EF4-FFF2-40B4-BE49-F238E27FC236}">
                <a16:creationId xmlns:a16="http://schemas.microsoft.com/office/drawing/2014/main" id="{E8C765C7-9154-4E92-9184-F1301A58AF65}"/>
              </a:ext>
            </a:extLst>
          </p:cNvPr>
          <p:cNvSpPr/>
          <p:nvPr/>
        </p:nvSpPr>
        <p:spPr>
          <a:xfrm>
            <a:off x="1880258" y="3275861"/>
            <a:ext cx="932156" cy="932156"/>
          </a:xfrm>
          <a:prstGeom prst="circular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环形 12">
            <a:extLst>
              <a:ext uri="{FF2B5EF4-FFF2-40B4-BE49-F238E27FC236}">
                <a16:creationId xmlns:a16="http://schemas.microsoft.com/office/drawing/2014/main" id="{5594EA88-0389-4475-8758-B3C6EBC8CE03}"/>
              </a:ext>
            </a:extLst>
          </p:cNvPr>
          <p:cNvSpPr/>
          <p:nvPr/>
        </p:nvSpPr>
        <p:spPr>
          <a:xfrm flipV="1">
            <a:off x="1880258" y="3621420"/>
            <a:ext cx="932156" cy="932156"/>
          </a:xfrm>
          <a:prstGeom prst="circular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a:extLst>
              <a:ext uri="{FF2B5EF4-FFF2-40B4-BE49-F238E27FC236}">
                <a16:creationId xmlns:a16="http://schemas.microsoft.com/office/drawing/2014/main" id="{7F682C73-91B0-478E-B29E-07B1F3ABF90C}"/>
              </a:ext>
            </a:extLst>
          </p:cNvPr>
          <p:cNvSpPr txBox="1"/>
          <p:nvPr/>
        </p:nvSpPr>
        <p:spPr>
          <a:xfrm>
            <a:off x="2130641" y="2992945"/>
            <a:ext cx="443883" cy="369332"/>
          </a:xfrm>
          <a:prstGeom prst="rect">
            <a:avLst/>
          </a:prstGeom>
          <a:noFill/>
        </p:spPr>
        <p:txBody>
          <a:bodyPr wrap="square" rtlCol="0">
            <a:spAutoFit/>
          </a:bodyPr>
          <a:lstStyle/>
          <a:p>
            <a:r>
              <a:rPr lang="zh-CN" altLang="en-US" b="1" dirty="0">
                <a:solidFill>
                  <a:srgbClr val="FF0000"/>
                </a:solidFill>
              </a:rPr>
              <a:t>√</a:t>
            </a:r>
          </a:p>
        </p:txBody>
      </p:sp>
      <p:sp>
        <p:nvSpPr>
          <p:cNvPr id="15" name="文本框 14">
            <a:extLst>
              <a:ext uri="{FF2B5EF4-FFF2-40B4-BE49-F238E27FC236}">
                <a16:creationId xmlns:a16="http://schemas.microsoft.com/office/drawing/2014/main" id="{19B5CA90-03A3-47F8-84FF-F5413EB548B4}"/>
              </a:ext>
            </a:extLst>
          </p:cNvPr>
          <p:cNvSpPr txBox="1"/>
          <p:nvPr/>
        </p:nvSpPr>
        <p:spPr>
          <a:xfrm>
            <a:off x="2192785" y="4443387"/>
            <a:ext cx="443883" cy="400110"/>
          </a:xfrm>
          <a:prstGeom prst="rect">
            <a:avLst/>
          </a:prstGeom>
          <a:noFill/>
        </p:spPr>
        <p:txBody>
          <a:bodyPr wrap="square" rtlCol="0">
            <a:spAutoFit/>
          </a:bodyPr>
          <a:lstStyle/>
          <a:p>
            <a:r>
              <a:rPr lang="en-US" altLang="zh-CN" sz="2000" b="1" dirty="0">
                <a:solidFill>
                  <a:srgbClr val="FF0000"/>
                </a:solidFill>
              </a:rPr>
              <a:t>×</a:t>
            </a:r>
            <a:endParaRPr lang="zh-CN" altLang="en-US" sz="2000" b="1" dirty="0">
              <a:solidFill>
                <a:srgbClr val="FF0000"/>
              </a:solidFill>
            </a:endParaRPr>
          </a:p>
        </p:txBody>
      </p:sp>
      <p:graphicFrame>
        <p:nvGraphicFramePr>
          <p:cNvPr id="16" name="图示 15">
            <a:extLst>
              <a:ext uri="{FF2B5EF4-FFF2-40B4-BE49-F238E27FC236}">
                <a16:creationId xmlns:a16="http://schemas.microsoft.com/office/drawing/2014/main" id="{93D4C7D3-16E7-4F53-BE8C-022045D34E36}"/>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145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74" y="788093"/>
            <a:ext cx="4129448" cy="1440000"/>
          </a:xfrm>
          <a:prstGeom prst="rect">
            <a:avLst/>
          </a:prstGeom>
        </p:spPr>
      </p:pic>
      <p:graphicFrame>
        <p:nvGraphicFramePr>
          <p:cNvPr id="6" name="图示 5">
            <a:extLst>
              <a:ext uri="{FF2B5EF4-FFF2-40B4-BE49-F238E27FC236}">
                <a16:creationId xmlns:a16="http://schemas.microsoft.com/office/drawing/2014/main" id="{8C227243-7DF1-48AE-8A26-98702E9BE661}"/>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84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74" y="788093"/>
            <a:ext cx="4027938" cy="1404602"/>
          </a:xfrm>
          <a:prstGeom prst="rect">
            <a:avLst/>
          </a:prstGeom>
        </p:spPr>
      </p:pic>
      <p:grpSp>
        <p:nvGrpSpPr>
          <p:cNvPr id="24" name="组合 23">
            <a:extLst>
              <a:ext uri="{FF2B5EF4-FFF2-40B4-BE49-F238E27FC236}">
                <a16:creationId xmlns:a16="http://schemas.microsoft.com/office/drawing/2014/main" id="{20F42127-2487-413B-ACA0-85CAC4090143}"/>
              </a:ext>
            </a:extLst>
          </p:cNvPr>
          <p:cNvGrpSpPr/>
          <p:nvPr/>
        </p:nvGrpSpPr>
        <p:grpSpPr>
          <a:xfrm>
            <a:off x="561683" y="1417153"/>
            <a:ext cx="11362839" cy="4225646"/>
            <a:chOff x="561683" y="1417153"/>
            <a:chExt cx="11362839" cy="4225646"/>
          </a:xfrm>
        </p:grpSpPr>
        <p:pic>
          <p:nvPicPr>
            <p:cNvPr id="16" name="图片 15">
              <a:extLst>
                <a:ext uri="{FF2B5EF4-FFF2-40B4-BE49-F238E27FC236}">
                  <a16:creationId xmlns:a16="http://schemas.microsoft.com/office/drawing/2014/main" id="{298E4939-54EE-4BD7-9A97-EB20E2468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83" y="1417153"/>
              <a:ext cx="4225646" cy="4225646"/>
            </a:xfrm>
            <a:prstGeom prst="rect">
              <a:avLst/>
            </a:prstGeom>
          </p:spPr>
        </p:pic>
        <p:sp>
          <p:nvSpPr>
            <p:cNvPr id="17" name="文本框 16">
              <a:extLst>
                <a:ext uri="{FF2B5EF4-FFF2-40B4-BE49-F238E27FC236}">
                  <a16:creationId xmlns:a16="http://schemas.microsoft.com/office/drawing/2014/main" id="{6062F37A-63DC-4D2C-A1B9-2E0EE9EB242F}"/>
                </a:ext>
              </a:extLst>
            </p:cNvPr>
            <p:cNvSpPr txBox="1"/>
            <p:nvPr/>
          </p:nvSpPr>
          <p:spPr>
            <a:xfrm>
              <a:off x="4916712" y="2929812"/>
              <a:ext cx="7007810" cy="923330"/>
            </a:xfrm>
            <a:prstGeom prst="rect">
              <a:avLst/>
            </a:prstGeom>
            <a:noFill/>
          </p:spPr>
          <p:txBody>
            <a:bodyPr wrap="square" rtlCol="0">
              <a:spAutoFit/>
            </a:bodyPr>
            <a:lstStyle/>
            <a:p>
              <a:r>
                <a:rPr lang="en-US" altLang="zh-CN" dirty="0"/>
                <a:t>2)Same-Foils Experiment</a:t>
              </a:r>
            </a:p>
            <a:p>
              <a:r>
                <a:rPr lang="en-US" altLang="zh-CN" dirty="0"/>
                <a:t>The discharge phenomenon is still observed, on the condition that brushes and foils are the same metal material, such as aluminum. </a:t>
              </a:r>
              <a:endParaRPr lang="zh-CN" altLang="en-US" dirty="0"/>
            </a:p>
          </p:txBody>
        </p:sp>
        <p:cxnSp>
          <p:nvCxnSpPr>
            <p:cNvPr id="19" name="直接箭头连接符 18">
              <a:extLst>
                <a:ext uri="{FF2B5EF4-FFF2-40B4-BE49-F238E27FC236}">
                  <a16:creationId xmlns:a16="http://schemas.microsoft.com/office/drawing/2014/main" id="{CE892CC8-BB07-460E-AEDF-3DA5CCC0A7E5}"/>
                </a:ext>
              </a:extLst>
            </p:cNvPr>
            <p:cNvCxnSpPr>
              <a:cxnSpLocks/>
            </p:cNvCxnSpPr>
            <p:nvPr/>
          </p:nvCxnSpPr>
          <p:spPr>
            <a:xfrm>
              <a:off x="2512381" y="1695635"/>
              <a:ext cx="3030003" cy="142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4A4DDFDF-F517-41BF-BED8-7CA624A05571}"/>
                </a:ext>
              </a:extLst>
            </p:cNvPr>
            <p:cNvCxnSpPr/>
            <p:nvPr/>
          </p:nvCxnSpPr>
          <p:spPr>
            <a:xfrm flipV="1">
              <a:off x="1343487" y="1899821"/>
              <a:ext cx="4205057" cy="4350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4D105EE6-5290-458D-97DA-260E8D22B12D}"/>
                </a:ext>
              </a:extLst>
            </p:cNvPr>
            <p:cNvSpPr txBox="1"/>
            <p:nvPr/>
          </p:nvSpPr>
          <p:spPr>
            <a:xfrm>
              <a:off x="5539860" y="1684310"/>
              <a:ext cx="1251752" cy="369332"/>
            </a:xfrm>
            <a:prstGeom prst="rect">
              <a:avLst/>
            </a:prstGeom>
            <a:noFill/>
          </p:spPr>
          <p:txBody>
            <a:bodyPr wrap="square" rtlCol="0">
              <a:spAutoFit/>
            </a:bodyPr>
            <a:lstStyle/>
            <a:p>
              <a:r>
                <a:rPr lang="en-US" altLang="zh-CN" dirty="0">
                  <a:solidFill>
                    <a:srgbClr val="FF0000"/>
                  </a:solidFill>
                </a:rPr>
                <a:t>Aluminum</a:t>
              </a:r>
              <a:endParaRPr lang="zh-CN" altLang="en-US" dirty="0">
                <a:solidFill>
                  <a:srgbClr val="FF0000"/>
                </a:solidFill>
              </a:endParaRPr>
            </a:p>
          </p:txBody>
        </p:sp>
      </p:grpSp>
      <p:graphicFrame>
        <p:nvGraphicFramePr>
          <p:cNvPr id="25" name="图示 24">
            <a:extLst>
              <a:ext uri="{FF2B5EF4-FFF2-40B4-BE49-F238E27FC236}">
                <a16:creationId xmlns:a16="http://schemas.microsoft.com/office/drawing/2014/main" id="{DCBF8143-FAE2-4FB8-A558-C80571D6EA31}"/>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188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210321-D000-4E2D-B69C-7B5FC2ED7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74" y="788093"/>
            <a:ext cx="4129448" cy="1440000"/>
          </a:xfrm>
          <a:prstGeom prst="rect">
            <a:avLst/>
          </a:prstGeom>
        </p:spPr>
      </p:pic>
      <p:pic>
        <p:nvPicPr>
          <p:cNvPr id="3" name="图片 2">
            <a:extLst>
              <a:ext uri="{FF2B5EF4-FFF2-40B4-BE49-F238E27FC236}">
                <a16:creationId xmlns:a16="http://schemas.microsoft.com/office/drawing/2014/main" id="{D76EF2B4-E503-43C7-9ACC-122F7EEB0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74" y="2709000"/>
            <a:ext cx="3867665" cy="1440000"/>
          </a:xfrm>
          <a:prstGeom prst="rect">
            <a:avLst/>
          </a:prstGeom>
        </p:spPr>
      </p:pic>
      <p:graphicFrame>
        <p:nvGraphicFramePr>
          <p:cNvPr id="6" name="图示 5">
            <a:extLst>
              <a:ext uri="{FF2B5EF4-FFF2-40B4-BE49-F238E27FC236}">
                <a16:creationId xmlns:a16="http://schemas.microsoft.com/office/drawing/2014/main" id="{1B16F441-1B54-4F75-A2A3-079E0248E1A5}"/>
              </a:ext>
            </a:extLst>
          </p:cNvPr>
          <p:cNvGraphicFramePr/>
          <p:nvPr>
            <p:extLst>
              <p:ext uri="{D42A27DB-BD31-4B8C-83A1-F6EECF244321}">
                <p14:modId xmlns:p14="http://schemas.microsoft.com/office/powerpoint/2010/main" val="801607203"/>
              </p:ext>
            </p:extLst>
          </p:nvPr>
        </p:nvGraphicFramePr>
        <p:xfrm>
          <a:off x="6809173" y="-1118590"/>
          <a:ext cx="4039340" cy="3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47147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2005</Words>
  <Application>Microsoft Office PowerPoint</Application>
  <PresentationFormat>宽屏</PresentationFormat>
  <Paragraphs>286</Paragraphs>
  <Slides>34</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等线</vt:lpstr>
      <vt:lpstr>等线 Light</vt:lpstr>
      <vt:lpstr>Arial</vt:lpstr>
      <vt:lpstr>Cambria Math</vt:lpstr>
      <vt:lpstr>Times New Roman</vt:lpstr>
      <vt:lpstr>Office 主题​​</vt:lpstr>
      <vt:lpstr>Wimshurst Machine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小宇 牛</dc:creator>
  <cp:lastModifiedBy>小宇 牛</cp:lastModifiedBy>
  <cp:revision>22</cp:revision>
  <dcterms:created xsi:type="dcterms:W3CDTF">2018-12-27T08:08:32Z</dcterms:created>
  <dcterms:modified xsi:type="dcterms:W3CDTF">2019-01-15T16:23:01Z</dcterms:modified>
</cp:coreProperties>
</file>