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3"/>
  </p:notesMasterIdLst>
  <p:sldIdLst>
    <p:sldId id="2762" r:id="rId3"/>
    <p:sldId id="2783" r:id="rId4"/>
    <p:sldId id="2797" r:id="rId5"/>
    <p:sldId id="2775" r:id="rId6"/>
    <p:sldId id="2837" r:id="rId7"/>
    <p:sldId id="2793" r:id="rId8"/>
    <p:sldId id="2781" r:id="rId9"/>
    <p:sldId id="2840" r:id="rId10"/>
    <p:sldId id="2813" r:id="rId11"/>
    <p:sldId id="2804" r:id="rId12"/>
    <p:sldId id="2785" r:id="rId13"/>
    <p:sldId id="2839" r:id="rId14"/>
    <p:sldId id="2803" r:id="rId15"/>
    <p:sldId id="2769" r:id="rId16"/>
    <p:sldId id="2801" r:id="rId17"/>
    <p:sldId id="2838" r:id="rId18"/>
    <p:sldId id="2827" r:id="rId19"/>
    <p:sldId id="2780" r:id="rId20"/>
    <p:sldId id="2766" r:id="rId21"/>
    <p:sldId id="2788" r:id="rId2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3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pos="4050">
          <p15:clr>
            <a:srgbClr val="A4A3A4"/>
          </p15:clr>
        </p15:guide>
        <p15:guide id="4" pos="520">
          <p15:clr>
            <a:srgbClr val="A4A3A4"/>
          </p15:clr>
        </p15:guide>
        <p15:guide id="5" pos="75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5FE"/>
    <a:srgbClr val="9ED8FD"/>
    <a:srgbClr val="D9D9D9"/>
    <a:srgbClr val="C3EDFC"/>
    <a:srgbClr val="C96603"/>
    <a:srgbClr val="FFC000"/>
    <a:srgbClr val="00B4CB"/>
    <a:srgbClr val="0237D8"/>
    <a:srgbClr val="1E6FAD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2986" autoAdjust="0"/>
  </p:normalViewPr>
  <p:slideViewPr>
    <p:cSldViewPr>
      <p:cViewPr varScale="1">
        <p:scale>
          <a:sx n="156" d="100"/>
          <a:sy n="156" d="100"/>
        </p:scale>
        <p:origin x="-186" y="-84"/>
      </p:cViewPr>
      <p:guideLst>
        <p:guide orient="horz" pos="373"/>
        <p:guide orient="horz" pos="4237"/>
        <p:guide pos="4050"/>
        <p:guide pos="520"/>
        <p:guide pos="755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市场容量</a:t>
            </a:r>
          </a:p>
        </c:rich>
      </c:tx>
      <c:layout>
        <c:manualLayout>
          <c:xMode val="edge"/>
          <c:yMode val="edge"/>
          <c:x val="6.3031742736728097E-2"/>
          <c:y val="6.24162361563208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市场容量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1F-420F-A9A8-CA15CE409C67}"/>
              </c:ext>
            </c:extLst>
          </c:dPt>
          <c:dPt>
            <c:idx val="1"/>
            <c:bubble3D val="0"/>
            <c:explosion val="39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1F-420F-A9A8-CA15CE409C67}"/>
              </c:ext>
            </c:extLst>
          </c:dPt>
          <c:cat>
            <c:strRef>
              <c:f>Sheet1!$A$2:$A$3</c:f>
              <c:strCache>
                <c:ptCount val="2"/>
                <c:pt idx="0">
                  <c:v>其他</c:v>
                </c:pt>
                <c:pt idx="1">
                  <c:v>高端消费人群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1F-420F-A9A8-CA15CE409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2160" b="1" i="0" u="none" strike="noStrike" kern="1200" cap="all" spc="1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单位：万元</a:t>
            </a:r>
          </a:p>
        </c:rich>
      </c:tx>
      <c:layout>
        <c:manualLayout>
          <c:xMode val="edge"/>
          <c:yMode val="edge"/>
          <c:x val="0.7677590452737264"/>
          <c:y val="2.86700286307409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5275579847315"/>
          <c:y val="2.6360847672143015E-2"/>
          <c:w val="0.60942106838077426"/>
          <c:h val="0.800260414036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净利润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1"/>
              <c:layout>
                <c:manualLayout>
                  <c:x val="-8.6455547212557424E-3"/>
                  <c:y val="7.87251596244714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61998498260338E-2"/>
                  <c:y val="-2.14707461084272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第一年</c:v>
                </c:pt>
                <c:pt idx="1">
                  <c:v>第二年</c:v>
                </c:pt>
                <c:pt idx="2">
                  <c:v>第三年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770</c:v>
                </c:pt>
                <c:pt idx="1">
                  <c:v>1890</c:v>
                </c:pt>
                <c:pt idx="2">
                  <c:v>3968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51-4F97-9624-5E8F2C2775CD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销售收入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第一年</c:v>
                </c:pt>
                <c:pt idx="1">
                  <c:v>第二年</c:v>
                </c:pt>
                <c:pt idx="2">
                  <c:v>第三年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2325</c:v>
                </c:pt>
                <c:pt idx="1">
                  <c:v>5642</c:v>
                </c:pt>
                <c:pt idx="2">
                  <c:v>11811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51-4F97-9624-5E8F2C277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59926784"/>
        <c:axId val="60043264"/>
      </c:barChart>
      <c:catAx>
        <c:axId val="5992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60043264"/>
        <c:crosses val="autoZero"/>
        <c:auto val="1"/>
        <c:lblAlgn val="ctr"/>
        <c:lblOffset val="100"/>
        <c:noMultiLvlLbl val="0"/>
      </c:catAx>
      <c:valAx>
        <c:axId val="600432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92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80596019125986873"/>
          <c:y val="0.52400089305648623"/>
          <c:w val="0.191064235743057"/>
          <c:h val="0.2178748357092310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 b="1"/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9206952743073"/>
          <c:y val="3.0921052631578901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股权结构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E8-4E99-9EED-2A002C3A8230}"/>
              </c:ext>
            </c:extLst>
          </c:dPt>
          <c:dPt>
            <c:idx val="1"/>
            <c:bubble3D val="0"/>
            <c:explosion val="1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E8-4E99-9EED-2A002C3A8230}"/>
              </c:ext>
            </c:extLst>
          </c:dPt>
          <c:dLbls>
            <c:dLbl>
              <c:idx val="0"/>
              <c:layout>
                <c:manualLayout>
                  <c:x val="-7.120934244090707E-2"/>
                  <c:y val="-0.228294966603083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E8-4E99-9EED-2A002C3A8230}"/>
                </c:ext>
              </c:extLst>
            </c:dLbl>
            <c:dLbl>
              <c:idx val="1"/>
              <c:layout>
                <c:manualLayout>
                  <c:x val="7.1952643805954897E-2"/>
                  <c:y val="0.154447726060106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8-4E99-9EED-2A002C3A82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创始团队</c:v>
                </c:pt>
                <c:pt idx="1">
                  <c:v>天使投资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0.8500000000000002</c:v>
                </c:pt>
                <c:pt idx="1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E8-4E99-9EED-2A002C3A82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3.6936447582835416E-2"/>
          <c:y val="0.54980263157894704"/>
          <c:w val="0.24383180605197899"/>
          <c:h val="0.2251173186638839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3d4#1" qsCatId="3D" csTypeId="urn:microsoft.com/office/officeart/2005/8/colors/accent6_2#1" csCatId="accent1" phldr="1"/>
      <dgm:spPr/>
    </dgm:pt>
    <dgm:pt modelId="{3F25DA44-7F3E-4C17-A40B-7F663FDBEA65}">
      <dgm:prSet phldrT="[文本]"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注册</a:t>
          </a:r>
          <a:r>
            <a: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,</a:t>
          </a: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认证生产</a:t>
          </a:r>
          <a:endParaRPr lang="en-US" altLang="zh-CN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9066D1-3403-4469-8E8C-0D40A82430F2}" type="parTrans" cxnId="{5095CE7E-7DCE-4ED3-A023-90A2CE0B2B51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C5AF5E-9C9F-410A-A755-A3EA5186F948}" type="sibTrans" cxnId="{5095CE7E-7DCE-4ED3-A023-90A2CE0B2B5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2F4D3A-969C-4DB2-9FA9-5C4A40369351}">
      <dgm:prSet phldrT="[文本]"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市场导入</a:t>
          </a:r>
          <a:endParaRPr lang="en-US" altLang="zh-CN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产品推广</a:t>
          </a:r>
        </a:p>
      </dgm:t>
    </dgm:pt>
    <dgm:pt modelId="{1E934BFE-4D40-486C-8784-F698A10C4CF5}" type="parTrans" cxnId="{3FA435C7-74B0-4D4B-A9EB-FCCE2B5F7BBE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1AFF77-9232-4EEB-95CB-85CEAB3B1FC0}" type="sibTrans" cxnId="{3FA435C7-74B0-4D4B-A9EB-FCCE2B5F7BB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B86CFA-59B5-46FA-8A6B-9FB187CE14DF}">
      <dgm:prSet phldrT="[文本]"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批量生产</a:t>
          </a:r>
        </a:p>
      </dgm:t>
    </dgm:pt>
    <dgm:pt modelId="{9DABF4F3-A9E6-40B1-A863-AC9409CC14BB}" type="parTrans" cxnId="{BACD7394-1F09-45DB-B56D-E75B9A9042E1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EFF3C3-47F9-402B-A3F3-E9310EA281B4}" type="sibTrans" cxnId="{BACD7394-1F09-45DB-B56D-E75B9A9042E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688DF1-A797-4A51-8070-0CFFCBBA7A95}">
      <dgm:prSet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产品迭代升级</a:t>
          </a:r>
        </a:p>
      </dgm:t>
    </dgm:pt>
    <dgm:pt modelId="{E7EF38AA-7028-4545-82BB-B89CA7344F32}" type="parTrans" cxnId="{DC0B58DA-B88E-43AA-945E-2BBA08456AAF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12D361-5467-41C9-A337-415FE029546E}" type="sibTrans" cxnId="{DC0B58DA-B88E-43AA-945E-2BBA08456AA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BE24CD-7315-405B-8E4C-009F2DBF2413}">
      <dgm:prSet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普及大众</a:t>
          </a:r>
        </a:p>
      </dgm:t>
    </dgm:pt>
    <dgm:pt modelId="{994B228F-5C40-448C-8769-EE0958CD6AC1}" type="parTrans" cxnId="{D25044AD-6A8F-4382-837A-B34C85490CE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91BD08-D3BE-4D4A-BECB-D9E800D0E50B}" type="sibTrans" cxnId="{D25044AD-6A8F-4382-837A-B34C85490CE8}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5" custScaleX="147334" custLinFactNeighborX="-13831" custLinFactNeighborY="458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5CF0CE-3323-464D-9C63-05C1BDB053F5}" type="pres">
      <dgm:prSet presAssocID="{8EC5AF5E-9C9F-410A-A755-A3EA5186F948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5FA465F6-7607-499F-BFB2-52F4E071FB67}" type="pres">
      <dgm:prSet presAssocID="{8EC5AF5E-9C9F-410A-A755-A3EA5186F948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552FB8E7-A5FB-4CC3-94C3-CE0BDF19F9F1}" type="pres">
      <dgm:prSet presAssocID="{2E2F4D3A-969C-4DB2-9FA9-5C4A40369351}" presName="node" presStyleLbl="node1" presStyleIdx="1" presStyleCnt="5" custLinFactNeighborX="129" custLinFactNeighborY="446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3C3794-50AA-4D44-83C9-CE28317C3317}" type="pres">
      <dgm:prSet presAssocID="{EC1AFF77-9232-4EEB-95CB-85CEAB3B1FC0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5AFF040D-0639-4120-9E39-DA822CF9F321}" type="pres">
      <dgm:prSet presAssocID="{EC1AFF77-9232-4EEB-95CB-85CEAB3B1FC0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A1E15D63-E1FF-4A28-A04F-A2B65927BC31}" type="pres">
      <dgm:prSet presAssocID="{37B86CFA-59B5-46FA-8A6B-9FB187CE14DF}" presName="node" presStyleLbl="node1" presStyleIdx="2" presStyleCnt="5" custLinFactNeighborY="440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DC08B1-87EF-4C60-A11D-7AE0E812BD26}" type="pres">
      <dgm:prSet presAssocID="{18EFF3C3-47F9-402B-A3F3-E9310EA281B4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48147FD-2930-4429-9773-66F90CA5E12E}" type="pres">
      <dgm:prSet presAssocID="{18EFF3C3-47F9-402B-A3F3-E9310EA281B4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8D9BC2A6-0662-47B6-A219-85D943B09F0D}" type="pres">
      <dgm:prSet presAssocID="{64688DF1-A797-4A51-8070-0CFFCBBA7A95}" presName="node" presStyleLbl="node1" presStyleIdx="3" presStyleCnt="5" custLinFactNeighborY="440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56C253-2ABD-47BA-A049-61D58E15F0E6}" type="pres">
      <dgm:prSet presAssocID="{AD12D361-5467-41C9-A337-415FE029546E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1348E784-E952-4EFB-915A-742457D3E5B7}" type="pres">
      <dgm:prSet presAssocID="{AD12D361-5467-41C9-A337-415FE029546E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11D20277-2BD8-4D27-96DE-D526996E875E}" type="pres">
      <dgm:prSet presAssocID="{5FBE24CD-7315-405B-8E4C-009F2DBF2413}" presName="node" presStyleLbl="node1" presStyleIdx="4" presStyleCnt="5" custLinFactNeighborX="-2374" custLinFactNeighborY="440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4E7174-4E48-40FD-A77C-C87E9ED8980E}" type="presOf" srcId="{3F25DA44-7F3E-4C17-A40B-7F663FDBEA65}" destId="{111DEAC9-5D4C-4A6A-A44E-082A26F60596}" srcOrd="0" destOrd="0" presId="urn:microsoft.com/office/officeart/2005/8/layout/process1"/>
    <dgm:cxn modelId="{DC0B58DA-B88E-43AA-945E-2BBA08456AAF}" srcId="{8EB1D179-D23D-41D4-AEEF-E4B9FEB06903}" destId="{64688DF1-A797-4A51-8070-0CFFCBBA7A95}" srcOrd="3" destOrd="0" parTransId="{E7EF38AA-7028-4545-82BB-B89CA7344F32}" sibTransId="{AD12D361-5467-41C9-A337-415FE029546E}"/>
    <dgm:cxn modelId="{26833390-5A74-4438-8F7E-5722928DF75A}" type="presOf" srcId="{8EC5AF5E-9C9F-410A-A755-A3EA5186F948}" destId="{8A5CF0CE-3323-464D-9C63-05C1BDB053F5}" srcOrd="0" destOrd="0" presId="urn:microsoft.com/office/officeart/2005/8/layout/process1"/>
    <dgm:cxn modelId="{08134BB9-F31F-4565-A94C-C8D56612C9AD}" type="presOf" srcId="{8EB1D179-D23D-41D4-AEEF-E4B9FEB06903}" destId="{BF708676-7EFC-4C81-9D3A-3E677EAC1C7B}" srcOrd="0" destOrd="0" presId="urn:microsoft.com/office/officeart/2005/8/layout/process1"/>
    <dgm:cxn modelId="{D25044AD-6A8F-4382-837A-B34C85490CE8}" srcId="{8EB1D179-D23D-41D4-AEEF-E4B9FEB06903}" destId="{5FBE24CD-7315-405B-8E4C-009F2DBF2413}" srcOrd="4" destOrd="0" parTransId="{994B228F-5C40-448C-8769-EE0958CD6AC1}" sibTransId="{5D91BD08-D3BE-4D4A-BECB-D9E800D0E50B}"/>
    <dgm:cxn modelId="{05D2A189-D1CC-4D9E-A798-BE3DA5296E17}" type="presOf" srcId="{5FBE24CD-7315-405B-8E4C-009F2DBF2413}" destId="{11D20277-2BD8-4D27-96DE-D526996E875E}" srcOrd="0" destOrd="0" presId="urn:microsoft.com/office/officeart/2005/8/layout/process1"/>
    <dgm:cxn modelId="{5095CE7E-7DCE-4ED3-A023-90A2CE0B2B51}" srcId="{8EB1D179-D23D-41D4-AEEF-E4B9FEB06903}" destId="{3F25DA44-7F3E-4C17-A40B-7F663FDBEA65}" srcOrd="0" destOrd="0" parTransId="{EE9066D1-3403-4469-8E8C-0D40A82430F2}" sibTransId="{8EC5AF5E-9C9F-410A-A755-A3EA5186F948}"/>
    <dgm:cxn modelId="{224EF628-8912-430E-8866-0EFC59DA84CD}" type="presOf" srcId="{EC1AFF77-9232-4EEB-95CB-85CEAB3B1FC0}" destId="{5AFF040D-0639-4120-9E39-DA822CF9F321}" srcOrd="1" destOrd="0" presId="urn:microsoft.com/office/officeart/2005/8/layout/process1"/>
    <dgm:cxn modelId="{45D79D70-E27F-4EF6-A602-76BCB4110EEE}" type="presOf" srcId="{8EC5AF5E-9C9F-410A-A755-A3EA5186F948}" destId="{5FA465F6-7607-499F-BFB2-52F4E071FB67}" srcOrd="1" destOrd="0" presId="urn:microsoft.com/office/officeart/2005/8/layout/process1"/>
    <dgm:cxn modelId="{84437159-09B8-49C8-9221-2CC67792E1BD}" type="presOf" srcId="{2E2F4D3A-969C-4DB2-9FA9-5C4A40369351}" destId="{552FB8E7-A5FB-4CC3-94C3-CE0BDF19F9F1}" srcOrd="0" destOrd="0" presId="urn:microsoft.com/office/officeart/2005/8/layout/process1"/>
    <dgm:cxn modelId="{BACD7394-1F09-45DB-B56D-E75B9A9042E1}" srcId="{8EB1D179-D23D-41D4-AEEF-E4B9FEB06903}" destId="{37B86CFA-59B5-46FA-8A6B-9FB187CE14DF}" srcOrd="2" destOrd="0" parTransId="{9DABF4F3-A9E6-40B1-A863-AC9409CC14BB}" sibTransId="{18EFF3C3-47F9-402B-A3F3-E9310EA281B4}"/>
    <dgm:cxn modelId="{3FA435C7-74B0-4D4B-A9EB-FCCE2B5F7BBE}" srcId="{8EB1D179-D23D-41D4-AEEF-E4B9FEB06903}" destId="{2E2F4D3A-969C-4DB2-9FA9-5C4A40369351}" srcOrd="1" destOrd="0" parTransId="{1E934BFE-4D40-486C-8784-F698A10C4CF5}" sibTransId="{EC1AFF77-9232-4EEB-95CB-85CEAB3B1FC0}"/>
    <dgm:cxn modelId="{CE0AC031-2C0F-4A82-978F-5750AA14A298}" type="presOf" srcId="{AD12D361-5467-41C9-A337-415FE029546E}" destId="{1348E784-E952-4EFB-915A-742457D3E5B7}" srcOrd="1" destOrd="0" presId="urn:microsoft.com/office/officeart/2005/8/layout/process1"/>
    <dgm:cxn modelId="{E2A7E9DF-D6B3-4909-9F14-6648D86B9A30}" type="presOf" srcId="{18EFF3C3-47F9-402B-A3F3-E9310EA281B4}" destId="{A6DC08B1-87EF-4C60-A11D-7AE0E812BD26}" srcOrd="0" destOrd="0" presId="urn:microsoft.com/office/officeart/2005/8/layout/process1"/>
    <dgm:cxn modelId="{B03AC63D-DC7C-4A44-B77D-008F98698F79}" type="presOf" srcId="{EC1AFF77-9232-4EEB-95CB-85CEAB3B1FC0}" destId="{353C3794-50AA-4D44-83C9-CE28317C3317}" srcOrd="0" destOrd="0" presId="urn:microsoft.com/office/officeart/2005/8/layout/process1"/>
    <dgm:cxn modelId="{FA724BE2-8059-411B-92CC-024AF58CA1DC}" type="presOf" srcId="{37B86CFA-59B5-46FA-8A6B-9FB187CE14DF}" destId="{A1E15D63-E1FF-4A28-A04F-A2B65927BC31}" srcOrd="0" destOrd="0" presId="urn:microsoft.com/office/officeart/2005/8/layout/process1"/>
    <dgm:cxn modelId="{CE07C1ED-5291-42B6-8834-71D2B3EB3F22}" type="presOf" srcId="{18EFF3C3-47F9-402B-A3F3-E9310EA281B4}" destId="{348147FD-2930-4429-9773-66F90CA5E12E}" srcOrd="1" destOrd="0" presId="urn:microsoft.com/office/officeart/2005/8/layout/process1"/>
    <dgm:cxn modelId="{5E6DEEE4-87DA-49AC-98FB-75332A49EC45}" type="presOf" srcId="{64688DF1-A797-4A51-8070-0CFFCBBA7A95}" destId="{8D9BC2A6-0662-47B6-A219-85D943B09F0D}" srcOrd="0" destOrd="0" presId="urn:microsoft.com/office/officeart/2005/8/layout/process1"/>
    <dgm:cxn modelId="{16FD2C99-CD8D-4B45-AA19-F0D3C4644469}" type="presOf" srcId="{AD12D361-5467-41C9-A337-415FE029546E}" destId="{1056C253-2ABD-47BA-A049-61D58E15F0E6}" srcOrd="0" destOrd="0" presId="urn:microsoft.com/office/officeart/2005/8/layout/process1"/>
    <dgm:cxn modelId="{7EC4E4FF-A3AA-4831-BE37-80BDDB14150F}" type="presParOf" srcId="{BF708676-7EFC-4C81-9D3A-3E677EAC1C7B}" destId="{111DEAC9-5D4C-4A6A-A44E-082A26F60596}" srcOrd="0" destOrd="0" presId="urn:microsoft.com/office/officeart/2005/8/layout/process1"/>
    <dgm:cxn modelId="{6B8CBD76-2468-468C-8185-B836FFA1520B}" type="presParOf" srcId="{BF708676-7EFC-4C81-9D3A-3E677EAC1C7B}" destId="{8A5CF0CE-3323-464D-9C63-05C1BDB053F5}" srcOrd="1" destOrd="0" presId="urn:microsoft.com/office/officeart/2005/8/layout/process1"/>
    <dgm:cxn modelId="{B03AD097-392E-4F32-A287-A680FB174FC9}" type="presParOf" srcId="{8A5CF0CE-3323-464D-9C63-05C1BDB053F5}" destId="{5FA465F6-7607-499F-BFB2-52F4E071FB67}" srcOrd="0" destOrd="0" presId="urn:microsoft.com/office/officeart/2005/8/layout/process1"/>
    <dgm:cxn modelId="{D69DD66A-EAD8-42D9-AB33-4FDD986EC4F9}" type="presParOf" srcId="{BF708676-7EFC-4C81-9D3A-3E677EAC1C7B}" destId="{552FB8E7-A5FB-4CC3-94C3-CE0BDF19F9F1}" srcOrd="2" destOrd="0" presId="urn:microsoft.com/office/officeart/2005/8/layout/process1"/>
    <dgm:cxn modelId="{3212AB96-250C-4703-8D8C-F2C57BA0E761}" type="presParOf" srcId="{BF708676-7EFC-4C81-9D3A-3E677EAC1C7B}" destId="{353C3794-50AA-4D44-83C9-CE28317C3317}" srcOrd="3" destOrd="0" presId="urn:microsoft.com/office/officeart/2005/8/layout/process1"/>
    <dgm:cxn modelId="{0B18D060-58FA-4BB4-B8B2-90EA324FB068}" type="presParOf" srcId="{353C3794-50AA-4D44-83C9-CE28317C3317}" destId="{5AFF040D-0639-4120-9E39-DA822CF9F321}" srcOrd="0" destOrd="0" presId="urn:microsoft.com/office/officeart/2005/8/layout/process1"/>
    <dgm:cxn modelId="{59F9797C-FC90-41D6-AEAA-2AF2734B0106}" type="presParOf" srcId="{BF708676-7EFC-4C81-9D3A-3E677EAC1C7B}" destId="{A1E15D63-E1FF-4A28-A04F-A2B65927BC31}" srcOrd="4" destOrd="0" presId="urn:microsoft.com/office/officeart/2005/8/layout/process1"/>
    <dgm:cxn modelId="{42D2F14B-CC94-470A-9F56-480AA2F19210}" type="presParOf" srcId="{BF708676-7EFC-4C81-9D3A-3E677EAC1C7B}" destId="{A6DC08B1-87EF-4C60-A11D-7AE0E812BD26}" srcOrd="5" destOrd="0" presId="urn:microsoft.com/office/officeart/2005/8/layout/process1"/>
    <dgm:cxn modelId="{3713A88D-B5C0-4A3E-95C5-D9449A3990C3}" type="presParOf" srcId="{A6DC08B1-87EF-4C60-A11D-7AE0E812BD26}" destId="{348147FD-2930-4429-9773-66F90CA5E12E}" srcOrd="0" destOrd="0" presId="urn:microsoft.com/office/officeart/2005/8/layout/process1"/>
    <dgm:cxn modelId="{D023805F-E559-4A2E-ACF0-E4DF8BF506C2}" type="presParOf" srcId="{BF708676-7EFC-4C81-9D3A-3E677EAC1C7B}" destId="{8D9BC2A6-0662-47B6-A219-85D943B09F0D}" srcOrd="6" destOrd="0" presId="urn:microsoft.com/office/officeart/2005/8/layout/process1"/>
    <dgm:cxn modelId="{471E1C13-BD54-4384-9B59-FF635DBB3834}" type="presParOf" srcId="{BF708676-7EFC-4C81-9D3A-3E677EAC1C7B}" destId="{1056C253-2ABD-47BA-A049-61D58E15F0E6}" srcOrd="7" destOrd="0" presId="urn:microsoft.com/office/officeart/2005/8/layout/process1"/>
    <dgm:cxn modelId="{CB927B97-55EC-4533-A0BD-BD40817B7B66}" type="presParOf" srcId="{1056C253-2ABD-47BA-A049-61D58E15F0E6}" destId="{1348E784-E952-4EFB-915A-742457D3E5B7}" srcOrd="0" destOrd="0" presId="urn:microsoft.com/office/officeart/2005/8/layout/process1"/>
    <dgm:cxn modelId="{FECEB29A-E480-4CA4-87F8-5CE7DF4055A7}" type="presParOf" srcId="{BF708676-7EFC-4C81-9D3A-3E677EAC1C7B}" destId="{11D20277-2BD8-4D27-96DE-D526996E875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>
        <a:xfrm>
          <a:off x="0" y="983109"/>
          <a:ext cx="2637262" cy="229321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24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注册</a:t>
          </a:r>
          <a:r>
            <a:rPr lang="en-US" altLang="zh-CN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,</a:t>
          </a: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认证生产</a:t>
          </a:r>
          <a:endParaRPr lang="en-US" altLang="zh-CN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166" y="1050275"/>
        <a:ext cx="2502930" cy="2158885"/>
      </dsp:txXfrm>
    </dsp:sp>
    <dsp:sp modelId="{8A5CF0CE-3323-464D-9C63-05C1BDB053F5}">
      <dsp:nvSpPr>
        <dsp:cNvPr id="0" name=""/>
        <dsp:cNvSpPr/>
      </dsp:nvSpPr>
      <dsp:spPr>
        <a:xfrm>
          <a:off x="2818246" y="1907759"/>
          <a:ext cx="383686" cy="443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18246" y="1996542"/>
        <a:ext cx="268580" cy="266351"/>
      </dsp:txXfrm>
    </dsp:sp>
    <dsp:sp modelId="{552FB8E7-A5FB-4CC3-94C3-CE0BDF19F9F1}">
      <dsp:nvSpPr>
        <dsp:cNvPr id="0" name=""/>
        <dsp:cNvSpPr/>
      </dsp:nvSpPr>
      <dsp:spPr>
        <a:xfrm>
          <a:off x="3361199" y="983109"/>
          <a:ext cx="1789988" cy="229321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市场导入</a:t>
          </a:r>
          <a:endParaRPr lang="en-US" altLang="zh-CN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产品推广</a:t>
          </a:r>
        </a:p>
      </dsp:txBody>
      <dsp:txXfrm>
        <a:off x="3413626" y="1035536"/>
        <a:ext cx="1685134" cy="2188363"/>
      </dsp:txXfrm>
    </dsp:sp>
    <dsp:sp modelId="{353C3794-50AA-4D44-83C9-CE28317C3317}">
      <dsp:nvSpPr>
        <dsp:cNvPr id="0" name=""/>
        <dsp:cNvSpPr/>
      </dsp:nvSpPr>
      <dsp:spPr>
        <a:xfrm>
          <a:off x="5329955" y="1907759"/>
          <a:ext cx="378988" cy="443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29955" y="1996542"/>
        <a:ext cx="265292" cy="266351"/>
      </dsp:txXfrm>
    </dsp:sp>
    <dsp:sp modelId="{A1E15D63-E1FF-4A28-A04F-A2B65927BC31}">
      <dsp:nvSpPr>
        <dsp:cNvPr id="0" name=""/>
        <dsp:cNvSpPr/>
      </dsp:nvSpPr>
      <dsp:spPr>
        <a:xfrm>
          <a:off x="5866259" y="983109"/>
          <a:ext cx="1789988" cy="229321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批量生产</a:t>
          </a:r>
        </a:p>
      </dsp:txBody>
      <dsp:txXfrm>
        <a:off x="5918686" y="1035536"/>
        <a:ext cx="1685134" cy="2188363"/>
      </dsp:txXfrm>
    </dsp:sp>
    <dsp:sp modelId="{A6DC08B1-87EF-4C60-A11D-7AE0E812BD26}">
      <dsp:nvSpPr>
        <dsp:cNvPr id="0" name=""/>
        <dsp:cNvSpPr/>
      </dsp:nvSpPr>
      <dsp:spPr>
        <a:xfrm>
          <a:off x="7835247" y="1907759"/>
          <a:ext cx="379477" cy="443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835247" y="1996542"/>
        <a:ext cx="265634" cy="266351"/>
      </dsp:txXfrm>
    </dsp:sp>
    <dsp:sp modelId="{8D9BC2A6-0662-47B6-A219-85D943B09F0D}">
      <dsp:nvSpPr>
        <dsp:cNvPr id="0" name=""/>
        <dsp:cNvSpPr/>
      </dsp:nvSpPr>
      <dsp:spPr>
        <a:xfrm>
          <a:off x="8372244" y="983109"/>
          <a:ext cx="1789988" cy="229321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产品迭代升级</a:t>
          </a:r>
        </a:p>
      </dsp:txBody>
      <dsp:txXfrm>
        <a:off x="8424671" y="1035536"/>
        <a:ext cx="1685134" cy="2188363"/>
      </dsp:txXfrm>
    </dsp:sp>
    <dsp:sp modelId="{1056C253-2ABD-47BA-A049-61D58E15F0E6}">
      <dsp:nvSpPr>
        <dsp:cNvPr id="0" name=""/>
        <dsp:cNvSpPr/>
      </dsp:nvSpPr>
      <dsp:spPr>
        <a:xfrm>
          <a:off x="10336982" y="1907759"/>
          <a:ext cx="370468" cy="443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336982" y="1996542"/>
        <a:ext cx="259328" cy="266351"/>
      </dsp:txXfrm>
    </dsp:sp>
    <dsp:sp modelId="{11D20277-2BD8-4D27-96DE-D526996E875E}">
      <dsp:nvSpPr>
        <dsp:cNvPr id="0" name=""/>
        <dsp:cNvSpPr/>
      </dsp:nvSpPr>
      <dsp:spPr>
        <a:xfrm>
          <a:off x="10861230" y="983109"/>
          <a:ext cx="1789988" cy="229321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普及大众</a:t>
          </a:r>
        </a:p>
      </dsp:txBody>
      <dsp:txXfrm>
        <a:off x="10913657" y="1035536"/>
        <a:ext cx="1685134" cy="2188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0.7285</cdr:x>
      <cdr:y>0.6303</cdr:y>
    </cdr:from>
    <cdr:to>
      <cdr:x>0.96666</cdr:x>
      <cdr:y>0.75151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744312" y="1872156"/>
          <a:ext cx="1224102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1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医疗器械注册周期主要分为四个段：标准撰写及备案、资料准备时间、产品检测时间、</a:t>
            </a:r>
            <a:r>
              <a:rPr lang="en-US" altLang="zh-CN" dirty="0"/>
              <a:t>SFDA</a:t>
            </a:r>
            <a:r>
              <a:rPr lang="zh-CN" altLang="en-US" dirty="0"/>
              <a:t>资料审查和批准时间。</a:t>
            </a:r>
          </a:p>
          <a:p>
            <a:r>
              <a:rPr lang="zh-CN" altLang="en-US" dirty="0"/>
              <a:t>一二三类医疗器械是根据其使用安全性分类的。第一类是指，通过常规管理足以保证其安全性、有效性的医疗器械。 一般由市食品药品监督管理局来审批、发给注册证的。第二类是指，对其安全性、有效性应当加以控制的医疗器械。一般由省食品药品监督管理局来审批、发给注册证的。第三类是指，植入人体；用于支持、维持生命；对人体具有潜在危险，对其安全性、有效性必须严格控制的医疗器械。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CF1FAF-791C-46FF-A29A-C055E6E188E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2018/9/13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专门的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238" y="1925638"/>
            <a:ext cx="5468937" cy="4589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5575" y="1925638"/>
            <a:ext cx="5468938" cy="4589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2018/9/13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2018/9/13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238" y="1925638"/>
            <a:ext cx="5468937" cy="4589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5575" y="1925638"/>
            <a:ext cx="5468938" cy="4589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90199"/>
            <a:ext cx="11572875" cy="120544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59860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2018/9/13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64879" y="1600101"/>
            <a:ext cx="10585176" cy="338437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63543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196571" y="5709895"/>
            <a:ext cx="49288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chemeClr val="tx1"/>
                </a:solidFill>
                <a:cs typeface="微软雅黑" panose="020B0503020204020204" pitchFamily="34" charset="-122"/>
              </a:rPr>
              <a:t>中国海洋大学</a:t>
            </a:r>
            <a:r>
              <a:rPr lang="en-US" altLang="zh-CN" sz="2800" b="1" dirty="0">
                <a:solidFill>
                  <a:schemeClr val="tx1"/>
                </a:solidFill>
                <a:cs typeface="微软雅黑" panose="020B0503020204020204" pitchFamily="34" charset="-122"/>
              </a:rPr>
              <a:t>  D&amp;B</a:t>
            </a:r>
            <a:r>
              <a:rPr lang="zh-CN" altLang="en-US" sz="2800" b="1" dirty="0">
                <a:solidFill>
                  <a:schemeClr val="tx1"/>
                </a:solidFill>
                <a:cs typeface="微软雅黑" panose="020B0503020204020204" pitchFamily="34" charset="-122"/>
              </a:rPr>
              <a:t>深蓝团队</a:t>
            </a:r>
          </a:p>
        </p:txBody>
      </p:sp>
      <p:sp>
        <p:nvSpPr>
          <p:cNvPr id="9" name="TextBox 265"/>
          <p:cNvSpPr/>
          <p:nvPr/>
        </p:nvSpPr>
        <p:spPr>
          <a:xfrm>
            <a:off x="2324919" y="1888133"/>
            <a:ext cx="9865096" cy="24468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君尊乐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电子肠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肠造口排泄物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处理器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Picture 1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24853">
            <a:off x="9564476" y="6258"/>
            <a:ext cx="2765004" cy="3532622"/>
          </a:xfrm>
          <a:prstGeom prst="rect">
            <a:avLst/>
          </a:prstGeom>
          <a:noFill/>
          <a:ln w="9525">
            <a:noFill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3"/>
          <p:cNvGrpSpPr/>
          <p:nvPr/>
        </p:nvGrpSpPr>
        <p:grpSpPr>
          <a:xfrm>
            <a:off x="8309648" y="4301589"/>
            <a:ext cx="2796220" cy="818386"/>
            <a:chOff x="2668" y="2091"/>
            <a:chExt cx="4285" cy="1062"/>
          </a:xfrm>
          <a:solidFill>
            <a:schemeClr val="accent6">
              <a:lumMod val="75000"/>
            </a:schemeClr>
          </a:solidFill>
        </p:grpSpPr>
        <p:sp>
          <p:nvSpPr>
            <p:cNvPr id="70" name="Rectangle 6"/>
            <p:cNvSpPr/>
            <p:nvPr/>
          </p:nvSpPr>
          <p:spPr>
            <a:xfrm>
              <a:off x="2668" y="2091"/>
              <a:ext cx="4285" cy="1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zh-CN" sz="1600" dirty="0">
                <a:solidFill>
                  <a:srgbClr val="00B05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1" name="TextBox 1"/>
            <p:cNvSpPr txBox="1"/>
            <p:nvPr/>
          </p:nvSpPr>
          <p:spPr>
            <a:xfrm>
              <a:off x="2727" y="2259"/>
              <a:ext cx="3974" cy="59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7379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8"/>
              <a:ext cx="1090056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1265555" y="-28531"/>
            <a:ext cx="2103120" cy="833755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技术亮点</a:t>
            </a:r>
          </a:p>
        </p:txBody>
      </p:sp>
      <p:sp>
        <p:nvSpPr>
          <p:cNvPr id="23" name="Freeform 39"/>
          <p:cNvSpPr/>
          <p:nvPr/>
        </p:nvSpPr>
        <p:spPr>
          <a:xfrm>
            <a:off x="4682090" y="3645011"/>
            <a:ext cx="791845" cy="786130"/>
          </a:xfrm>
          <a:custGeom>
            <a:avLst/>
            <a:gdLst>
              <a:gd name="txL" fmla="*/ 0 w 518"/>
              <a:gd name="txT" fmla="*/ 0 h 351"/>
              <a:gd name="txR" fmla="*/ 518 w 518"/>
              <a:gd name="txB" fmla="*/ 351 h 351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518" h="351">
                <a:moveTo>
                  <a:pt x="0" y="0"/>
                </a:moveTo>
                <a:cubicBezTo>
                  <a:pt x="411" y="0"/>
                  <a:pt x="260" y="351"/>
                  <a:pt x="518" y="340"/>
                </a:cubicBezTo>
              </a:path>
            </a:pathLst>
          </a:custGeom>
          <a:noFill/>
          <a:ln w="19050" cap="flat" cmpd="sng">
            <a:solidFill>
              <a:srgbClr val="F83003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42"/>
          <p:cNvSpPr/>
          <p:nvPr/>
        </p:nvSpPr>
        <p:spPr>
          <a:xfrm>
            <a:off x="4681301" y="4852888"/>
            <a:ext cx="791845" cy="803910"/>
          </a:xfrm>
          <a:custGeom>
            <a:avLst/>
            <a:gdLst>
              <a:gd name="txL" fmla="*/ 0 w 518"/>
              <a:gd name="txT" fmla="*/ 0 h 327"/>
              <a:gd name="txR" fmla="*/ 518 w 518"/>
              <a:gd name="txB" fmla="*/ 327 h 327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518" h="327">
                <a:moveTo>
                  <a:pt x="0" y="327"/>
                </a:moveTo>
                <a:cubicBezTo>
                  <a:pt x="411" y="327"/>
                  <a:pt x="260" y="0"/>
                  <a:pt x="518" y="10"/>
                </a:cubicBezTo>
              </a:path>
            </a:pathLst>
          </a:custGeom>
          <a:noFill/>
          <a:ln w="19050" cap="flat" cmpd="sng">
            <a:solidFill>
              <a:srgbClr val="A2B932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Line 43"/>
          <p:cNvSpPr/>
          <p:nvPr/>
        </p:nvSpPr>
        <p:spPr>
          <a:xfrm flipV="1">
            <a:off x="4681455" y="4655931"/>
            <a:ext cx="791845" cy="6985"/>
          </a:xfrm>
          <a:prstGeom prst="line">
            <a:avLst/>
          </a:prstGeom>
          <a:ln w="19050" cap="flat" cmpd="sng">
            <a:solidFill>
              <a:srgbClr val="24564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TextBox 292"/>
          <p:cNvSpPr/>
          <p:nvPr/>
        </p:nvSpPr>
        <p:spPr>
          <a:xfrm>
            <a:off x="596727" y="880021"/>
            <a:ext cx="1236472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三舱系统设计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多自由度精密电桥重力传感器+喷液微型高压泵+喷粉微型风机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arduino控制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92"/>
          <p:cNvSpPr/>
          <p:nvPr/>
        </p:nvSpPr>
        <p:spPr>
          <a:xfrm>
            <a:off x="5506170" y="4345510"/>
            <a:ext cx="1699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三舱技术</a:t>
            </a:r>
          </a:p>
        </p:txBody>
      </p:sp>
      <p:sp>
        <p:nvSpPr>
          <p:cNvPr id="60" name="Freeform 39"/>
          <p:cNvSpPr/>
          <p:nvPr/>
        </p:nvSpPr>
        <p:spPr>
          <a:xfrm rot="10800000">
            <a:off x="7161611" y="4861778"/>
            <a:ext cx="756285" cy="794385"/>
          </a:xfrm>
          <a:custGeom>
            <a:avLst/>
            <a:gdLst>
              <a:gd name="txL" fmla="*/ 0 w 518"/>
              <a:gd name="txT" fmla="*/ 0 h 351"/>
              <a:gd name="txR" fmla="*/ 518 w 518"/>
              <a:gd name="txB" fmla="*/ 351 h 351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txL" t="txT" r="txR" b="txB"/>
            <a:pathLst>
              <a:path w="518" h="351">
                <a:moveTo>
                  <a:pt x="0" y="0"/>
                </a:moveTo>
                <a:cubicBezTo>
                  <a:pt x="411" y="0"/>
                  <a:pt x="260" y="351"/>
                  <a:pt x="518" y="340"/>
                </a:cubicBezTo>
              </a:path>
            </a:pathLst>
          </a:custGeom>
          <a:noFill/>
          <a:ln w="19050" cap="flat" cmpd="sng">
            <a:solidFill>
              <a:srgbClr val="F83003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42"/>
          <p:cNvSpPr/>
          <p:nvPr/>
        </p:nvSpPr>
        <p:spPr>
          <a:xfrm>
            <a:off x="7161611" y="3645118"/>
            <a:ext cx="756920" cy="786130"/>
          </a:xfrm>
          <a:custGeom>
            <a:avLst/>
            <a:gdLst>
              <a:gd name="txL" fmla="*/ 0 w 518"/>
              <a:gd name="txT" fmla="*/ 0 h 327"/>
              <a:gd name="txR" fmla="*/ 518 w 518"/>
              <a:gd name="txB" fmla="*/ 327 h 327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518" h="327">
                <a:moveTo>
                  <a:pt x="0" y="327"/>
                </a:moveTo>
                <a:cubicBezTo>
                  <a:pt x="411" y="327"/>
                  <a:pt x="260" y="0"/>
                  <a:pt x="518" y="10"/>
                </a:cubicBezTo>
              </a:path>
            </a:pathLst>
          </a:custGeom>
          <a:noFill/>
          <a:ln w="19050" cap="flat" cmpd="sng">
            <a:solidFill>
              <a:srgbClr val="A2B932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Line 43"/>
          <p:cNvSpPr/>
          <p:nvPr/>
        </p:nvSpPr>
        <p:spPr>
          <a:xfrm flipV="1">
            <a:off x="7126083" y="4655946"/>
            <a:ext cx="791845" cy="6985"/>
          </a:xfrm>
          <a:prstGeom prst="line">
            <a:avLst/>
          </a:prstGeom>
          <a:ln w="19050" cap="flat" cmpd="sng">
            <a:solidFill>
              <a:srgbClr val="245647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4" name="组合 3"/>
          <p:cNvGrpSpPr/>
          <p:nvPr/>
        </p:nvGrpSpPr>
        <p:grpSpPr>
          <a:xfrm>
            <a:off x="8311032" y="5366283"/>
            <a:ext cx="2798830" cy="818386"/>
            <a:chOff x="2821" y="2122"/>
            <a:chExt cx="4289" cy="1062"/>
          </a:xfrm>
          <a:solidFill>
            <a:schemeClr val="accent6">
              <a:lumMod val="75000"/>
            </a:schemeClr>
          </a:solidFill>
        </p:grpSpPr>
        <p:sp>
          <p:nvSpPr>
            <p:cNvPr id="65" name="Rectangle 6"/>
            <p:cNvSpPr/>
            <p:nvPr/>
          </p:nvSpPr>
          <p:spPr>
            <a:xfrm>
              <a:off x="2821" y="2122"/>
              <a:ext cx="4285" cy="1062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lstStyle/>
            <a:p>
              <a:endParaRPr lang="zh-CN" altLang="zh-CN" sz="1600" dirty="0">
                <a:solidFill>
                  <a:srgbClr val="00B05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6" name="TextBox 1"/>
            <p:cNvSpPr txBox="1"/>
            <p:nvPr/>
          </p:nvSpPr>
          <p:spPr>
            <a:xfrm>
              <a:off x="2856" y="2260"/>
              <a:ext cx="4254" cy="725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TextBox 1"/>
          <p:cNvSpPr txBox="1"/>
          <p:nvPr/>
        </p:nvSpPr>
        <p:spPr>
          <a:xfrm>
            <a:off x="8330626" y="5521731"/>
            <a:ext cx="277599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多技术处理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254"/>
          <p:cNvSpPr/>
          <p:nvPr/>
        </p:nvSpPr>
        <p:spPr>
          <a:xfrm>
            <a:off x="8291435" y="4503838"/>
            <a:ext cx="27473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多自由度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10955" y="3146283"/>
            <a:ext cx="2795104" cy="818386"/>
            <a:chOff x="12609" y="5015"/>
            <a:chExt cx="4402" cy="1289"/>
          </a:xfrm>
          <a:solidFill>
            <a:schemeClr val="bg2">
              <a:lumMod val="25000"/>
            </a:schemeClr>
          </a:solidFill>
        </p:grpSpPr>
        <p:sp>
          <p:nvSpPr>
            <p:cNvPr id="63" name="Rectangle 6"/>
            <p:cNvSpPr/>
            <p:nvPr/>
          </p:nvSpPr>
          <p:spPr>
            <a:xfrm>
              <a:off x="12609" y="5015"/>
              <a:ext cx="4402" cy="1289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</a:ln>
          </p:spPr>
          <p:txBody>
            <a:bodyPr/>
            <a:lstStyle/>
            <a:p>
              <a:pPr algn="ctr"/>
              <a:endPara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261"/>
            <p:cNvSpPr/>
            <p:nvPr/>
          </p:nvSpPr>
          <p:spPr>
            <a:xfrm>
              <a:off x="12668" y="5297"/>
              <a:ext cx="4284" cy="725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高精度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3"/>
          <p:cNvGrpSpPr/>
          <p:nvPr/>
        </p:nvGrpSpPr>
        <p:grpSpPr>
          <a:xfrm>
            <a:off x="1513771" y="4324955"/>
            <a:ext cx="2796220" cy="818386"/>
            <a:chOff x="2821" y="2122"/>
            <a:chExt cx="4285" cy="1062"/>
          </a:xfrm>
          <a:solidFill>
            <a:schemeClr val="accent6">
              <a:lumMod val="50000"/>
            </a:schemeClr>
          </a:solidFill>
        </p:grpSpPr>
        <p:sp>
          <p:nvSpPr>
            <p:cNvPr id="81" name="Rectangle 6"/>
            <p:cNvSpPr/>
            <p:nvPr/>
          </p:nvSpPr>
          <p:spPr>
            <a:xfrm>
              <a:off x="2821" y="2122"/>
              <a:ext cx="4285" cy="1062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lstStyle/>
            <a:p>
              <a:endParaRPr lang="zh-CN" altLang="zh-CN" sz="1600" dirty="0">
                <a:solidFill>
                  <a:schemeClr val="accent6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" name="TextBox 1"/>
            <p:cNvSpPr txBox="1"/>
            <p:nvPr/>
          </p:nvSpPr>
          <p:spPr>
            <a:xfrm>
              <a:off x="2856" y="2260"/>
              <a:ext cx="4186" cy="59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Rectangle 6"/>
          <p:cNvSpPr/>
          <p:nvPr/>
        </p:nvSpPr>
        <p:spPr>
          <a:xfrm>
            <a:off x="1513661" y="3145760"/>
            <a:ext cx="2795104" cy="818386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accent1"/>
            </a:solidFill>
          </a:ln>
        </p:spPr>
        <p:txBody>
          <a:bodyPr/>
          <a:lstStyle/>
          <a:p>
            <a:pPr algn="ctr"/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3"/>
          <p:cNvGrpSpPr/>
          <p:nvPr/>
        </p:nvGrpSpPr>
        <p:grpSpPr>
          <a:xfrm>
            <a:off x="1491061" y="5390098"/>
            <a:ext cx="2818130" cy="818515"/>
            <a:chOff x="2821" y="2122"/>
            <a:chExt cx="4289" cy="1062"/>
          </a:xfrm>
          <a:solidFill>
            <a:schemeClr val="accent6">
              <a:lumMod val="75000"/>
            </a:schemeClr>
          </a:solidFill>
        </p:grpSpPr>
        <p:sp>
          <p:nvSpPr>
            <p:cNvPr id="85" name="Rectangle 6"/>
            <p:cNvSpPr/>
            <p:nvPr/>
          </p:nvSpPr>
          <p:spPr>
            <a:xfrm>
              <a:off x="2821" y="2122"/>
              <a:ext cx="4285" cy="1062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lstStyle/>
            <a:p>
              <a:endParaRPr lang="zh-CN" altLang="zh-CN" sz="1600" dirty="0">
                <a:solidFill>
                  <a:schemeClr val="accent3">
                    <a:lumMod val="7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6" name="TextBox 1"/>
            <p:cNvSpPr txBox="1"/>
            <p:nvPr/>
          </p:nvSpPr>
          <p:spPr>
            <a:xfrm>
              <a:off x="2856" y="2260"/>
              <a:ext cx="4254" cy="59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zh-CN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TextBox 1"/>
          <p:cNvSpPr txBox="1"/>
          <p:nvPr/>
        </p:nvSpPr>
        <p:spPr>
          <a:xfrm>
            <a:off x="1636476" y="5571073"/>
            <a:ext cx="2597785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喷液舱</a:t>
            </a:r>
          </a:p>
        </p:txBody>
      </p:sp>
      <p:sp>
        <p:nvSpPr>
          <p:cNvPr id="89" name="TextBox 254"/>
          <p:cNvSpPr/>
          <p:nvPr/>
        </p:nvSpPr>
        <p:spPr>
          <a:xfrm>
            <a:off x="1557598" y="4503585"/>
            <a:ext cx="27473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喷粉舱</a:t>
            </a:r>
          </a:p>
        </p:txBody>
      </p:sp>
      <p:sp>
        <p:nvSpPr>
          <p:cNvPr id="90" name="TextBox 261"/>
          <p:cNvSpPr/>
          <p:nvPr/>
        </p:nvSpPr>
        <p:spPr>
          <a:xfrm>
            <a:off x="1574564" y="3361784"/>
            <a:ext cx="27203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6030967" y="4820106"/>
            <a:ext cx="3313317" cy="236913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525718" y="4820106"/>
            <a:ext cx="3312369" cy="2369139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6286634" y="2464197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9368880" y="2464197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826921" y="2464197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0909167" y="2464197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9" name="等腰三角形 1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TextBox 48"/>
          <p:cNvSpPr txBox="1"/>
          <p:nvPr/>
        </p:nvSpPr>
        <p:spPr>
          <a:xfrm>
            <a:off x="1224944" y="-23497"/>
            <a:ext cx="2664296" cy="836044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专利情况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489" y="912128"/>
            <a:ext cx="2541123" cy="40712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5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51" y="927324"/>
            <a:ext cx="2699371" cy="4073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6" name="TextBox 1"/>
          <p:cNvSpPr txBox="1"/>
          <p:nvPr/>
        </p:nvSpPr>
        <p:spPr>
          <a:xfrm>
            <a:off x="6403386" y="1109851"/>
            <a:ext cx="23074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1" kern="1200" cap="none" spc="0" normalizeH="0" baseline="0" noProof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项发明专利</a:t>
            </a:r>
            <a:endParaRPr kumimoji="0" lang="en-US" altLang="zh-CN" sz="2000" b="1" kern="1200" cap="none" spc="0" normalizeH="0" baseline="0" noProof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1" kern="1200" cap="none" spc="0" normalizeH="0" baseline="0" noProof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1" kern="1200" cap="none" spc="0" normalizeH="0" baseline="0" noProof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项新型实用专利</a:t>
            </a:r>
          </a:p>
        </p:txBody>
      </p:sp>
      <p:sp>
        <p:nvSpPr>
          <p:cNvPr id="3" name="矩形 2"/>
          <p:cNvSpPr/>
          <p:nvPr/>
        </p:nvSpPr>
        <p:spPr>
          <a:xfrm>
            <a:off x="9072012" y="1168053"/>
            <a:ext cx="2613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专利号：</a:t>
            </a:r>
            <a:endParaRPr lang="en-US" altLang="zh-CN" sz="2000" b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201810651572.4</a:t>
            </a: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201820973738.X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6381406" y="3674459"/>
            <a:ext cx="6117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同步申请三项软件著作权</a:t>
            </a:r>
            <a:endParaRPr kumimoji="0" lang="en-US" altLang="zh-CN" sz="2000" b="1" kern="1200" cap="none" spc="0" normalizeH="0" baseline="0" noProof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发明人主体为团队</a:t>
            </a:r>
            <a:r>
              <a:rPr lang="zh-CN" altLang="en-US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成员，与校方达成专利权转让</a:t>
            </a:r>
            <a:endParaRPr kumimoji="0" lang="zh-CN" altLang="en-US" sz="2000" b="1" kern="1200" cap="none" spc="0" normalizeH="0" baseline="0" noProof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3353C957-8664-4466-84E0-7F8C7DA8F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0" y="4624437"/>
            <a:ext cx="4996486" cy="321980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="" xmlns:a16="http://schemas.microsoft.com/office/drawing/2014/main" id="{68DDF4D9-55A5-48A8-95BB-1BAE2E8BD67F}"/>
              </a:ext>
            </a:extLst>
          </p:cNvPr>
          <p:cNvSpPr/>
          <p:nvPr/>
        </p:nvSpPr>
        <p:spPr>
          <a:xfrm>
            <a:off x="3152318" y="5281101"/>
            <a:ext cx="2541123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A2701B49-BAC9-4E17-9536-47D5295C444A}"/>
              </a:ext>
            </a:extLst>
          </p:cNvPr>
          <p:cNvSpPr/>
          <p:nvPr/>
        </p:nvSpPr>
        <p:spPr>
          <a:xfrm>
            <a:off x="929615" y="5572627"/>
            <a:ext cx="2541123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15" name="任意多边形 2"/>
          <p:cNvSpPr>
            <a:spLocks noChangeArrowheads="1"/>
          </p:cNvSpPr>
          <p:nvPr/>
        </p:nvSpPr>
        <p:spPr bwMode="auto">
          <a:xfrm>
            <a:off x="1888133" y="2519960"/>
            <a:ext cx="3504902" cy="620579"/>
          </a:xfrm>
          <a:custGeom>
            <a:avLst/>
            <a:gdLst>
              <a:gd name="T0" fmla="*/ 0 w 2491740"/>
              <a:gd name="T1" fmla="*/ 441960 h 441960"/>
              <a:gd name="T2" fmla="*/ 0 w 2491740"/>
              <a:gd name="T3" fmla="*/ 0 h 441960"/>
              <a:gd name="T4" fmla="*/ 2491740 w 2491740"/>
              <a:gd name="T5" fmla="*/ 0 h 441960"/>
              <a:gd name="T6" fmla="*/ 2491740 w 2491740"/>
              <a:gd name="T7" fmla="*/ 441960 h 441960"/>
              <a:gd name="T8" fmla="*/ 0 60000 65536"/>
              <a:gd name="T9" fmla="*/ 0 60000 65536"/>
              <a:gd name="T10" fmla="*/ 0 60000 65536"/>
              <a:gd name="T11" fmla="*/ 0 60000 65536"/>
              <a:gd name="T12" fmla="*/ 0 w 2491740"/>
              <a:gd name="T13" fmla="*/ 0 h 441960"/>
              <a:gd name="T14" fmla="*/ 2491740 w 2491740"/>
              <a:gd name="T15" fmla="*/ 441960 h 441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1740" h="441960">
                <a:moveTo>
                  <a:pt x="0" y="441960"/>
                </a:moveTo>
                <a:lnTo>
                  <a:pt x="0" y="0"/>
                </a:lnTo>
                <a:lnTo>
                  <a:pt x="2491740" y="0"/>
                </a:lnTo>
                <a:lnTo>
                  <a:pt x="2491740" y="441960"/>
                </a:lnTo>
              </a:path>
            </a:pathLst>
          </a:custGeom>
          <a:noFill/>
          <a:ln w="254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8583" tIns="64291" rIns="128583" bIns="64291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3793" name="TextBox 44"/>
          <p:cNvSpPr>
            <a:spLocks noChangeArrowheads="1"/>
          </p:cNvSpPr>
          <p:nvPr/>
        </p:nvSpPr>
        <p:spPr bwMode="auto">
          <a:xfrm>
            <a:off x="10836901" y="6746009"/>
            <a:ext cx="259742" cy="28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83" tIns="64291" rIns="128583" bIns="64291">
            <a:spAutoFit/>
          </a:bodyPr>
          <a:lstStyle/>
          <a:p>
            <a:pPr algn="just"/>
            <a:endParaRPr lang="zh-CN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3800" name="Oval 11"/>
          <p:cNvSpPr>
            <a:spLocks noChangeArrowheads="1"/>
          </p:cNvSpPr>
          <p:nvPr/>
        </p:nvSpPr>
        <p:spPr bwMode="auto">
          <a:xfrm>
            <a:off x="4636244" y="2725688"/>
            <a:ext cx="1513582" cy="1520195"/>
          </a:xfrm>
          <a:prstGeom prst="ellipse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8583" tIns="64291" rIns="128583" bIns="64291"/>
          <a:lstStyle/>
          <a:p>
            <a:endParaRPr lang="zh-CN" altLang="zh-CN" sz="22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03801" name="Oval 12"/>
          <p:cNvSpPr>
            <a:spLocks noChangeArrowheads="1"/>
          </p:cNvSpPr>
          <p:nvPr/>
        </p:nvSpPr>
        <p:spPr bwMode="auto">
          <a:xfrm>
            <a:off x="4752329" y="2842542"/>
            <a:ext cx="1276945" cy="127464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8583" tIns="64291" rIns="128583" bIns="64291"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03802" name="Oval 13"/>
          <p:cNvSpPr>
            <a:spLocks noChangeArrowheads="1"/>
          </p:cNvSpPr>
          <p:nvPr/>
        </p:nvSpPr>
        <p:spPr bwMode="auto">
          <a:xfrm>
            <a:off x="2803425" y="2707474"/>
            <a:ext cx="1518047" cy="1520195"/>
          </a:xfrm>
          <a:prstGeom prst="ellipse">
            <a:avLst/>
          </a:pr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8583" tIns="64291" rIns="128583" bIns="64291"/>
          <a:lstStyle/>
          <a:p>
            <a:endParaRPr lang="zh-CN" altLang="zh-CN" sz="22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03803" name="Oval 14"/>
          <p:cNvSpPr>
            <a:spLocks noChangeArrowheads="1"/>
          </p:cNvSpPr>
          <p:nvPr/>
        </p:nvSpPr>
        <p:spPr bwMode="auto">
          <a:xfrm>
            <a:off x="2923976" y="2830250"/>
            <a:ext cx="1276945" cy="127464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8583" tIns="64291" rIns="128583" bIns="64291"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03804" name="Oval 15"/>
          <p:cNvSpPr>
            <a:spLocks noChangeArrowheads="1"/>
          </p:cNvSpPr>
          <p:nvPr/>
        </p:nvSpPr>
        <p:spPr bwMode="auto">
          <a:xfrm>
            <a:off x="1035348" y="2707474"/>
            <a:ext cx="1520279" cy="1520195"/>
          </a:xfrm>
          <a:prstGeom prst="ellipse">
            <a:avLst/>
          </a:pr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8583" tIns="64291" rIns="128583" bIns="64291"/>
          <a:lstStyle/>
          <a:p>
            <a:endParaRPr lang="zh-CN" altLang="zh-CN" sz="22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03805" name="Oval 16"/>
          <p:cNvSpPr>
            <a:spLocks noChangeArrowheads="1"/>
          </p:cNvSpPr>
          <p:nvPr/>
        </p:nvSpPr>
        <p:spPr bwMode="auto">
          <a:xfrm>
            <a:off x="1158130" y="2830250"/>
            <a:ext cx="1274714" cy="127464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8583" tIns="64291" rIns="128583" bIns="64291"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03806" name="TextBox 682"/>
          <p:cNvSpPr>
            <a:spLocks noChangeArrowheads="1"/>
          </p:cNvSpPr>
          <p:nvPr/>
        </p:nvSpPr>
        <p:spPr bwMode="auto">
          <a:xfrm>
            <a:off x="1265202" y="2886058"/>
            <a:ext cx="1125308" cy="1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83" tIns="64291" rIns="128583" bIns="64291">
            <a:spAutoFit/>
          </a:bodyPr>
          <a:lstStyle/>
          <a:p>
            <a:pPr algn="ctr"/>
            <a:r>
              <a:rPr lang="en-US" altLang="zh-CN" sz="6700" b="1" dirty="0">
                <a:solidFill>
                  <a:srgbClr val="F83003"/>
                </a:solidFill>
                <a:latin typeface="宋体" panose="02010600030101010101" pitchFamily="2" charset="-122"/>
              </a:rPr>
              <a:t>Ⅲ</a:t>
            </a:r>
            <a:endParaRPr lang="zh-CN" altLang="en-US" sz="6700" b="1" dirty="0">
              <a:solidFill>
                <a:srgbClr val="F83003"/>
              </a:solidFill>
              <a:latin typeface="方正中等线简体"/>
            </a:endParaRPr>
          </a:p>
        </p:txBody>
      </p:sp>
      <p:sp>
        <p:nvSpPr>
          <p:cNvPr id="203807" name="TextBox 682"/>
          <p:cNvSpPr>
            <a:spLocks noChangeArrowheads="1"/>
          </p:cNvSpPr>
          <p:nvPr/>
        </p:nvSpPr>
        <p:spPr bwMode="auto">
          <a:xfrm>
            <a:off x="3033282" y="2886058"/>
            <a:ext cx="1125308" cy="1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83" tIns="64291" rIns="128583" bIns="64291">
            <a:spAutoFit/>
          </a:bodyPr>
          <a:lstStyle/>
          <a:p>
            <a:pPr algn="ctr"/>
            <a:r>
              <a:rPr lang="en-US" altLang="zh-CN" sz="6700" b="1" dirty="0">
                <a:solidFill>
                  <a:srgbClr val="EBAC07"/>
                </a:solidFill>
                <a:latin typeface="宋体" panose="02010600030101010101" pitchFamily="2" charset="-122"/>
              </a:rPr>
              <a:t>Ⅱ</a:t>
            </a:r>
            <a:endParaRPr lang="zh-CN" altLang="en-US" sz="6700" b="1" dirty="0">
              <a:solidFill>
                <a:srgbClr val="EBAC07"/>
              </a:solidFill>
              <a:latin typeface="方正中等线简体"/>
            </a:endParaRPr>
          </a:p>
        </p:txBody>
      </p:sp>
      <p:sp>
        <p:nvSpPr>
          <p:cNvPr id="203808" name="TextBox 682"/>
          <p:cNvSpPr>
            <a:spLocks noChangeArrowheads="1"/>
          </p:cNvSpPr>
          <p:nvPr/>
        </p:nvSpPr>
        <p:spPr bwMode="auto">
          <a:xfrm>
            <a:off x="4828149" y="2886058"/>
            <a:ext cx="1125308" cy="1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83" tIns="64291" rIns="128583" bIns="64291">
            <a:spAutoFit/>
          </a:bodyPr>
          <a:lstStyle/>
          <a:p>
            <a:pPr algn="ctr"/>
            <a:r>
              <a:rPr lang="en-US" altLang="zh-CN" sz="6700" b="1" dirty="0">
                <a:solidFill>
                  <a:srgbClr val="92D050"/>
                </a:solidFill>
                <a:latin typeface="宋体" panose="02010600030101010101" pitchFamily="2" charset="-122"/>
              </a:rPr>
              <a:t>Ⅰ</a:t>
            </a:r>
            <a:endParaRPr lang="zh-CN" altLang="en-US" sz="6700" b="1" dirty="0">
              <a:solidFill>
                <a:srgbClr val="92D050"/>
              </a:solidFill>
              <a:latin typeface="方正中等线简体"/>
            </a:endParaRPr>
          </a:p>
        </p:txBody>
      </p:sp>
      <p:sp>
        <p:nvSpPr>
          <p:cNvPr id="203812" name="TextBox 94"/>
          <p:cNvSpPr>
            <a:spLocks noChangeArrowheads="1"/>
          </p:cNvSpPr>
          <p:nvPr/>
        </p:nvSpPr>
        <p:spPr bwMode="auto">
          <a:xfrm>
            <a:off x="2895493" y="1301414"/>
            <a:ext cx="1702389" cy="562624"/>
          </a:xfrm>
          <a:prstGeom prst="rect">
            <a:avLst/>
          </a:prstGeom>
          <a:noFill/>
          <a:ln>
            <a:noFill/>
          </a:ln>
        </p:spPr>
        <p:txBody>
          <a:bodyPr wrap="none" lIns="128583" tIns="64291" rIns="128583" bIns="64291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医疗器械</a:t>
            </a:r>
          </a:p>
        </p:txBody>
      </p:sp>
      <p:sp>
        <p:nvSpPr>
          <p:cNvPr id="203814" name="TextBox 96"/>
          <p:cNvSpPr>
            <a:spLocks noChangeArrowheads="1"/>
          </p:cNvSpPr>
          <p:nvPr/>
        </p:nvSpPr>
        <p:spPr bwMode="auto">
          <a:xfrm>
            <a:off x="159134" y="6025389"/>
            <a:ext cx="3337444" cy="43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583" tIns="64291" rIns="128583" bIns="64291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医疗器械标准管理办法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65"/>
          <p:cNvSpPr/>
          <p:nvPr/>
        </p:nvSpPr>
        <p:spPr>
          <a:xfrm>
            <a:off x="80368" y="249178"/>
            <a:ext cx="12086332" cy="907206"/>
          </a:xfrm>
          <a:prstGeom prst="rect">
            <a:avLst/>
          </a:prstGeom>
          <a:noFill/>
          <a:ln w="9525">
            <a:noFill/>
          </a:ln>
        </p:spPr>
        <p:txBody>
          <a:bodyPr wrap="square" lIns="128583" tIns="64291" rIns="128583" bIns="64291">
            <a:spAutoFit/>
          </a:bodyPr>
          <a:lstStyle/>
          <a:p>
            <a:r>
              <a:rPr lang="en-US" altLang="zh-CN" sz="51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3033" y="4385493"/>
            <a:ext cx="1662521" cy="779017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sz="2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常规管理</a:t>
            </a:r>
            <a:endParaRPr lang="en-US" altLang="zh-CN" sz="22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65985" y="4433087"/>
            <a:ext cx="1662521" cy="476065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sz="2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加以控制</a:t>
            </a:r>
            <a:endParaRPr lang="en-US" altLang="zh-CN" sz="2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 flipH="1">
            <a:off x="3755193" y="1994297"/>
            <a:ext cx="1" cy="51832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1113481" y="2058707"/>
            <a:ext cx="2482453" cy="389508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安全性有效性分类界定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56872" y="4466473"/>
            <a:ext cx="1867105" cy="476065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严格控制</a:t>
            </a:r>
            <a:endParaRPr lang="en-US" altLang="zh-CN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448941" y="2301988"/>
            <a:ext cx="1865038" cy="4156189"/>
          </a:xfrm>
          <a:prstGeom prst="rect">
            <a:avLst/>
          </a:prstGeom>
          <a:noFill/>
          <a:ln w="5397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128583" tIns="64291" rIns="128583" bIns="64291" numCol="1" rtlCol="0" anchor="t" anchorCtr="0" compatLnSpc="1"/>
          <a:lstStyle/>
          <a:p>
            <a:pPr defTabSz="1285829" eaLnBrk="0" hangingPunct="0"/>
            <a:endParaRPr lang="zh-CN" altLang="en-US" sz="2500"/>
          </a:p>
        </p:txBody>
      </p:sp>
      <p:sp>
        <p:nvSpPr>
          <p:cNvPr id="9" name="右大括号 8"/>
          <p:cNvSpPr/>
          <p:nvPr/>
        </p:nvSpPr>
        <p:spPr bwMode="auto">
          <a:xfrm rot="16200000">
            <a:off x="5196179" y="4348537"/>
            <a:ext cx="393712" cy="1589311"/>
          </a:xfrm>
          <a:prstGeom prst="rightBrac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8583" tIns="64291" rIns="128583" bIns="64291" numCol="1" rtlCol="0" anchor="t" anchorCtr="0" compatLnSpc="1"/>
          <a:lstStyle/>
          <a:p>
            <a:pPr defTabSz="1285829" eaLnBrk="0" hangingPunct="0"/>
            <a:endParaRPr lang="zh-CN" altLang="en-US" sz="250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307" y="5340048"/>
            <a:ext cx="1316360" cy="683835"/>
          </a:xfrm>
          <a:prstGeom prst="rect">
            <a:avLst/>
          </a:prstGeom>
          <a:solidFill>
            <a:srgbClr val="92D050">
              <a:alpha val="83000"/>
            </a:srgbClr>
          </a:solidFill>
          <a:ln w="19050">
            <a:solidFill>
              <a:srgbClr val="92D050"/>
            </a:solidFill>
          </a:ln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造口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7654" y="5340048"/>
            <a:ext cx="1643148" cy="683835"/>
          </a:xfrm>
          <a:prstGeom prst="rect">
            <a:avLst/>
          </a:prstGeom>
          <a:solidFill>
            <a:srgbClr val="92D050">
              <a:alpha val="79000"/>
            </a:srgbClr>
          </a:solidFill>
          <a:ln w="6350">
            <a:solidFill>
              <a:srgbClr val="92D050"/>
            </a:solidFill>
          </a:ln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市场现有造口袋系列产品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3035" y="1545158"/>
            <a:ext cx="5094039" cy="3818027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>
              <a:lnSpc>
                <a:spcPts val="3797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造口电子肠属于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类医疗器械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97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97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通过日常管理足以保证其安全性有效性的医疗器械，一般由市食品药品监督管理局审批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97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97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类产品注册周期：从资料基本到齐算起，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97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个月左右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0" name="等腰三角形 39"/>
            <p:cNvSpPr/>
            <p:nvPr/>
          </p:nvSpPr>
          <p:spPr>
            <a:xfrm>
              <a:off x="1233863" y="177982"/>
              <a:ext cx="37379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376965" y="178258"/>
              <a:ext cx="1387028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48"/>
          <p:cNvSpPr txBox="1"/>
          <p:nvPr/>
        </p:nvSpPr>
        <p:spPr>
          <a:xfrm>
            <a:off x="1158130" y="-46016"/>
            <a:ext cx="4074324" cy="81148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CFDA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医疗器械注册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393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036630" y="177982"/>
              <a:ext cx="37379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8"/>
              <a:ext cx="856898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950923" y="-41091"/>
            <a:ext cx="2946844" cy="836044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产品价值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" y="1167919"/>
            <a:ext cx="3897766" cy="998841"/>
            <a:chOff x="1053" y="1636"/>
            <a:chExt cx="4285" cy="1062"/>
          </a:xfrm>
          <a:solidFill>
            <a:schemeClr val="accent1">
              <a:lumMod val="50000"/>
            </a:schemeClr>
          </a:solidFill>
        </p:grpSpPr>
        <p:sp>
          <p:nvSpPr>
            <p:cNvPr id="37" name="Rectangle 6"/>
            <p:cNvSpPr/>
            <p:nvPr/>
          </p:nvSpPr>
          <p:spPr>
            <a:xfrm>
              <a:off x="1053" y="1636"/>
              <a:ext cx="4285" cy="1062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lstStyle/>
            <a:p>
              <a:endParaRPr lang="zh-CN" altLang="zh-CN" sz="20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TextBox 261"/>
            <p:cNvSpPr/>
            <p:nvPr/>
          </p:nvSpPr>
          <p:spPr>
            <a:xfrm>
              <a:off x="2518" y="1880"/>
              <a:ext cx="1743" cy="6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</a:t>
              </a:r>
            </a:p>
          </p:txBody>
        </p:sp>
      </p:grpSp>
      <p:sp>
        <p:nvSpPr>
          <p:cNvPr id="40" name="Rectangle 6"/>
          <p:cNvSpPr/>
          <p:nvPr/>
        </p:nvSpPr>
        <p:spPr>
          <a:xfrm>
            <a:off x="8441055" y="1196995"/>
            <a:ext cx="4417695" cy="979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txBody>
          <a:bodyPr/>
          <a:lstStyle/>
          <a:p>
            <a:endParaRPr lang="zh-CN" altLang="zh-CN" sz="2000" dirty="0">
              <a:solidFill>
                <a:srgbClr val="00B050"/>
              </a:solidFill>
              <a:sym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897766" y="1185545"/>
            <a:ext cx="4580617" cy="981215"/>
            <a:chOff x="2868" y="5338"/>
            <a:chExt cx="4268" cy="1073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7"/>
            <p:cNvSpPr/>
            <p:nvPr/>
          </p:nvSpPr>
          <p:spPr>
            <a:xfrm>
              <a:off x="2868" y="5338"/>
              <a:ext cx="4268" cy="1073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lstStyle/>
            <a:p>
              <a:endParaRPr lang="zh-CN" altLang="zh-CN" sz="200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" name="TextBox 254"/>
            <p:cNvSpPr/>
            <p:nvPr/>
          </p:nvSpPr>
          <p:spPr>
            <a:xfrm>
              <a:off x="4533" y="5545"/>
              <a:ext cx="937" cy="63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</a:t>
              </a:r>
            </a:p>
          </p:txBody>
        </p:sp>
      </p:grpSp>
      <p:sp>
        <p:nvSpPr>
          <p:cNvPr id="45" name="矩形 1"/>
          <p:cNvSpPr/>
          <p:nvPr/>
        </p:nvSpPr>
        <p:spPr>
          <a:xfrm>
            <a:off x="452711" y="3662680"/>
            <a:ext cx="3020616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安全卫生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减少并发症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摆脱厕所依赖   </a:t>
            </a:r>
          </a:p>
        </p:txBody>
      </p:sp>
      <p:sp>
        <p:nvSpPr>
          <p:cNvPr id="46" name="左大括号 45"/>
          <p:cNvSpPr/>
          <p:nvPr/>
        </p:nvSpPr>
        <p:spPr>
          <a:xfrm rot="5400000">
            <a:off x="1652270" y="1489075"/>
            <a:ext cx="591185" cy="2799715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50" name="矩形 1"/>
          <p:cNvSpPr/>
          <p:nvPr/>
        </p:nvSpPr>
        <p:spPr>
          <a:xfrm>
            <a:off x="4513896" y="3662679"/>
            <a:ext cx="334835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智能护理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节约开销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改善家庭关系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矩形 1"/>
          <p:cNvSpPr/>
          <p:nvPr/>
        </p:nvSpPr>
        <p:spPr>
          <a:xfrm>
            <a:off x="9057333" y="3662678"/>
            <a:ext cx="3528392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人文关怀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弘扬正能量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智能医疗趋势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10445" y="1398270"/>
            <a:ext cx="154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</a:p>
        </p:txBody>
      </p:sp>
      <p:sp>
        <p:nvSpPr>
          <p:cNvPr id="6" name="左大括号 5"/>
          <p:cNvSpPr/>
          <p:nvPr/>
        </p:nvSpPr>
        <p:spPr>
          <a:xfrm rot="5400000">
            <a:off x="10389235" y="1489075"/>
            <a:ext cx="591185" cy="2799715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 rot="5400000">
            <a:off x="5891530" y="1489075"/>
            <a:ext cx="591185" cy="2799715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2" name="等腰三角形 3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76965" y="178258"/>
              <a:ext cx="1279151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TextBox 48"/>
          <p:cNvSpPr txBox="1"/>
          <p:nvPr/>
        </p:nvSpPr>
        <p:spPr>
          <a:xfrm>
            <a:off x="884759" y="-23497"/>
            <a:ext cx="3919820" cy="836044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市场定位与目标客户</a:t>
            </a:r>
          </a:p>
        </p:txBody>
      </p:sp>
      <p:sp>
        <p:nvSpPr>
          <p:cNvPr id="37" name="TextBox 10"/>
          <p:cNvSpPr txBox="1"/>
          <p:nvPr/>
        </p:nvSpPr>
        <p:spPr>
          <a:xfrm>
            <a:off x="7798033" y="2247452"/>
            <a:ext cx="4644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我国造口术患者超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150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年增幅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万余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市场总容量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160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高端消费市场人群约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4224959078"/>
              </p:ext>
            </p:extLst>
          </p:nvPr>
        </p:nvGraphicFramePr>
        <p:xfrm>
          <a:off x="777085" y="1683185"/>
          <a:ext cx="6353989" cy="415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5068496" y="1126314"/>
            <a:ext cx="2440999" cy="707886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高端消费人群市场（占比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5350034" y="1834411"/>
            <a:ext cx="175260" cy="186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2" name="椭圆 41"/>
          <p:cNvSpPr/>
          <p:nvPr/>
        </p:nvSpPr>
        <p:spPr>
          <a:xfrm>
            <a:off x="3839133" y="1866796"/>
            <a:ext cx="1947936" cy="1872208"/>
          </a:xfrm>
          <a:prstGeom prst="ellipse">
            <a:avLst/>
          </a:prstGeom>
          <a:noFill/>
          <a:ln w="41275" cap="flat" cmpd="sng" algn="ctr">
            <a:solidFill>
              <a:schemeClr val="accent1">
                <a:shade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7509366" y="2494121"/>
            <a:ext cx="4932480" cy="4000619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989316" y="-23497"/>
            <a:ext cx="2753937" cy="836044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产品成本计算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1243" y="11281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产品成本计算表</a:t>
            </a:r>
            <a:endParaRPr lang="en-US" altLang="zh-CN" sz="2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989330" y="1889125"/>
          <a:ext cx="10950575" cy="39806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9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1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7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12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48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使用时间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成本项目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637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电子肠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40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24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原料费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直接人工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63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耗材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直接人工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26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460823" y="6064597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耗材：电子肠使用过程中需要定期更换的产品，包括消毒除臭剂、固化剂、下位袋、造口环等</a:t>
            </a:r>
            <a:endParaRPr lang="en-US" altLang="zh-CN" sz="1600" b="1" dirty="0"/>
          </a:p>
          <a:p>
            <a:r>
              <a:rPr lang="zh-CN" altLang="en-US" sz="1600" b="1" dirty="0"/>
              <a:t>备注：批量生产</a:t>
            </a:r>
            <a:r>
              <a:rPr lang="en-US" altLang="zh-CN" sz="1600" b="1" dirty="0"/>
              <a:t>10000</a:t>
            </a:r>
            <a:r>
              <a:rPr lang="zh-CN" altLang="en-US" sz="1600" b="1" dirty="0"/>
              <a:t>件时所测算成本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1328" y="152809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（单位：元）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253910" y="2923856"/>
            <a:ext cx="1798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月成本</a:t>
            </a: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2" name="等腰三角形 3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76965" y="178258"/>
              <a:ext cx="1279151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TextBox 48"/>
          <p:cNvSpPr txBox="1"/>
          <p:nvPr/>
        </p:nvSpPr>
        <p:spPr>
          <a:xfrm>
            <a:off x="1841648" y="-49939"/>
            <a:ext cx="3919820" cy="744801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推广策略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84" y="3435800"/>
            <a:ext cx="382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“君尊乐”造口电子肠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  <p:sp>
        <p:nvSpPr>
          <p:cNvPr id="15" name="右大括号 14"/>
          <p:cNvSpPr/>
          <p:nvPr/>
        </p:nvSpPr>
        <p:spPr bwMode="auto">
          <a:xfrm rot="10800000">
            <a:off x="4229834" y="1110785"/>
            <a:ext cx="404190" cy="5195029"/>
          </a:xfrm>
          <a:prstGeom prst="rightBrac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b="1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8505121" y="4045868"/>
            <a:ext cx="2635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推向医院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造口科患者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93271" y="4007243"/>
            <a:ext cx="2427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主要渠道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医疗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器械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07687" y="920751"/>
            <a:ext cx="279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为患者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产品初期免费体验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>
            <a:cxnSpLocks/>
          </p:cNvCxnSpPr>
          <p:nvPr/>
        </p:nvCxnSpPr>
        <p:spPr>
          <a:xfrm>
            <a:off x="8289097" y="1318165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75430" y="1071575"/>
            <a:ext cx="21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收集反馈   </a:t>
            </a:r>
          </a:p>
        </p:txBody>
      </p:sp>
      <p:cxnSp>
        <p:nvCxnSpPr>
          <p:cNvPr id="21" name="直接箭头连接符 20"/>
          <p:cNvCxnSpPr>
            <a:cxnSpLocks/>
          </p:cNvCxnSpPr>
          <p:nvPr/>
        </p:nvCxnSpPr>
        <p:spPr>
          <a:xfrm>
            <a:off x="8172698" y="455802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337310" y="3744702"/>
            <a:ext cx="5783348" cy="199238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5332349" y="2392189"/>
            <a:ext cx="236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为医生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免费提供数据库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>
            <a:cxnSpLocks/>
          </p:cNvCxnSpPr>
          <p:nvPr/>
        </p:nvCxnSpPr>
        <p:spPr>
          <a:xfrm>
            <a:off x="8190264" y="2842384"/>
            <a:ext cx="4864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47211" y="2426885"/>
            <a:ext cx="217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诊断辅助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产品增值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="" xmlns:a16="http://schemas.microsoft.com/office/drawing/2014/main" id="{253C7E4D-E5BA-484F-B075-74576C361498}"/>
              </a:ext>
            </a:extLst>
          </p:cNvPr>
          <p:cNvSpPr txBox="1"/>
          <p:nvPr/>
        </p:nvSpPr>
        <p:spPr>
          <a:xfrm>
            <a:off x="5360641" y="6108686"/>
            <a:ext cx="279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零售：电商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药店等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3" name="等腰三角形 3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TextBox 48"/>
          <p:cNvSpPr txBox="1"/>
          <p:nvPr/>
        </p:nvSpPr>
        <p:spPr>
          <a:xfrm>
            <a:off x="1520030" y="-65496"/>
            <a:ext cx="2537913" cy="833755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财务分析</a:t>
            </a: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368537450"/>
              </p:ext>
            </p:extLst>
          </p:nvPr>
        </p:nvGraphicFramePr>
        <p:xfrm>
          <a:off x="-699417" y="1096045"/>
          <a:ext cx="7344815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表格 9"/>
          <p:cNvGraphicFramePr/>
          <p:nvPr>
            <p:extLst>
              <p:ext uri="{D42A27DB-BD31-4B8C-83A1-F6EECF244321}">
                <p14:modId xmlns:p14="http://schemas.microsoft.com/office/powerpoint/2010/main" val="4072041944"/>
              </p:ext>
            </p:extLst>
          </p:nvPr>
        </p:nvGraphicFramePr>
        <p:xfrm>
          <a:off x="6717407" y="3112269"/>
          <a:ext cx="5832647" cy="160845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x="29000" sy="29000" kx="1200000" algn="br" rotWithShape="0">
                    <a:schemeClr val="bg1">
                      <a:alpha val="64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460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9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6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628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8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第一年</a:t>
                      </a: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8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第二年</a:t>
                      </a: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8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第三年</a:t>
                      </a: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8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毛利润率</a:t>
                      </a: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8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76.93%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77.91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79.25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净利润率</a:t>
                      </a: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8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33.12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34.17%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35.25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53"/>
          <p:cNvSpPr/>
          <p:nvPr/>
        </p:nvSpPr>
        <p:spPr bwMode="auto">
          <a:xfrm>
            <a:off x="6307455" y="1282700"/>
            <a:ext cx="6322060" cy="5008245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" name="等腰三角形 1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TextBox 48"/>
          <p:cNvSpPr txBox="1"/>
          <p:nvPr/>
        </p:nvSpPr>
        <p:spPr>
          <a:xfrm>
            <a:off x="1265935" y="-23497"/>
            <a:ext cx="2537913" cy="836044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融资计划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123738" y="3802342"/>
            <a:ext cx="3185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股权结构与规模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1585453" y="4696444"/>
            <a:ext cx="6620823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创始团队出资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万；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本轮拟融资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出让股份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</p:txBody>
      </p:sp>
      <p:sp>
        <p:nvSpPr>
          <p:cNvPr id="22" name="任意多边形 21"/>
          <p:cNvSpPr/>
          <p:nvPr/>
        </p:nvSpPr>
        <p:spPr bwMode="auto">
          <a:xfrm flipV="1">
            <a:off x="308695" y="4480421"/>
            <a:ext cx="2564130" cy="7620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5" name="TextBox 5"/>
          <p:cNvSpPr txBox="1"/>
          <p:nvPr/>
        </p:nvSpPr>
        <p:spPr>
          <a:xfrm>
            <a:off x="6600825" y="2125345"/>
            <a:ext cx="573468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资金用途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注册证申请、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批量生产、产品升级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退出方式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上市退出、寻求并购、管理层回购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308695" y="812554"/>
          <a:ext cx="5176191" cy="333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3" name="等腰三角形 3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TextBox 48"/>
          <p:cNvSpPr txBox="1"/>
          <p:nvPr/>
        </p:nvSpPr>
        <p:spPr>
          <a:xfrm>
            <a:off x="1459811" y="-22353"/>
            <a:ext cx="2537913" cy="833755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发展规划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8" name="图示 37"/>
          <p:cNvGraphicFramePr/>
          <p:nvPr>
            <p:extLst>
              <p:ext uri="{D42A27DB-BD31-4B8C-83A1-F6EECF244321}">
                <p14:modId xmlns:p14="http://schemas.microsoft.com/office/powerpoint/2010/main" val="3235210018"/>
              </p:ext>
            </p:extLst>
          </p:nvPr>
        </p:nvGraphicFramePr>
        <p:xfrm>
          <a:off x="183515" y="66423"/>
          <a:ext cx="12675235" cy="327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80703" y="4120381"/>
            <a:ext cx="241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类医疗器械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（注册周期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个月左右）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Freeform 20"/>
          <p:cNvSpPr>
            <a:spLocks noEditPoints="1"/>
          </p:cNvSpPr>
          <p:nvPr/>
        </p:nvSpPr>
        <p:spPr bwMode="auto">
          <a:xfrm>
            <a:off x="846986" y="5707994"/>
            <a:ext cx="469821" cy="67687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23"/>
          <p:cNvSpPr/>
          <p:nvPr/>
        </p:nvSpPr>
        <p:spPr bwMode="auto">
          <a:xfrm>
            <a:off x="3531164" y="5704557"/>
            <a:ext cx="593955" cy="680309"/>
          </a:xfrm>
          <a:custGeom>
            <a:avLst/>
            <a:gdLst>
              <a:gd name="T0" fmla="*/ 444505 w 21600"/>
              <a:gd name="T1" fmla="*/ 444425 h 21579"/>
              <a:gd name="T2" fmla="*/ 444505 w 21600"/>
              <a:gd name="T3" fmla="*/ 444425 h 21579"/>
              <a:gd name="T4" fmla="*/ 444505 w 21600"/>
              <a:gd name="T5" fmla="*/ 444425 h 21579"/>
              <a:gd name="T6" fmla="*/ 444505 w 21600"/>
              <a:gd name="T7" fmla="*/ 444425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7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8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907" tIns="17907" rIns="17907" bIns="17907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6212286" y="5704557"/>
            <a:ext cx="649137" cy="680309"/>
          </a:xfrm>
          <a:custGeom>
            <a:avLst/>
            <a:gdLst>
              <a:gd name="T0" fmla="*/ 72 w 116"/>
              <a:gd name="T1" fmla="*/ 27 h 75"/>
              <a:gd name="T2" fmla="*/ 69 w 116"/>
              <a:gd name="T3" fmla="*/ 19 h 75"/>
              <a:gd name="T4" fmla="*/ 65 w 116"/>
              <a:gd name="T5" fmla="*/ 19 h 75"/>
              <a:gd name="T6" fmla="*/ 46 w 116"/>
              <a:gd name="T7" fmla="*/ 18 h 75"/>
              <a:gd name="T8" fmla="*/ 46 w 116"/>
              <a:gd name="T9" fmla="*/ 29 h 75"/>
              <a:gd name="T10" fmla="*/ 79 w 116"/>
              <a:gd name="T11" fmla="*/ 9 h 75"/>
              <a:gd name="T12" fmla="*/ 72 w 116"/>
              <a:gd name="T13" fmla="*/ 29 h 75"/>
              <a:gd name="T14" fmla="*/ 8 w 116"/>
              <a:gd name="T15" fmla="*/ 23 h 75"/>
              <a:gd name="T16" fmla="*/ 29 w 116"/>
              <a:gd name="T17" fmla="*/ 35 h 75"/>
              <a:gd name="T18" fmla="*/ 18 w 116"/>
              <a:gd name="T19" fmla="*/ 46 h 75"/>
              <a:gd name="T20" fmla="*/ 11 w 116"/>
              <a:gd name="T21" fmla="*/ 42 h 75"/>
              <a:gd name="T22" fmla="*/ 25 w 116"/>
              <a:gd name="T23" fmla="*/ 46 h 75"/>
              <a:gd name="T24" fmla="*/ 4 w 116"/>
              <a:gd name="T25" fmla="*/ 48 h 75"/>
              <a:gd name="T26" fmla="*/ 3 w 116"/>
              <a:gd name="T27" fmla="*/ 48 h 75"/>
              <a:gd name="T28" fmla="*/ 0 w 116"/>
              <a:gd name="T29" fmla="*/ 61 h 75"/>
              <a:gd name="T30" fmla="*/ 2 w 116"/>
              <a:gd name="T31" fmla="*/ 62 h 75"/>
              <a:gd name="T32" fmla="*/ 26 w 116"/>
              <a:gd name="T33" fmla="*/ 73 h 75"/>
              <a:gd name="T34" fmla="*/ 28 w 116"/>
              <a:gd name="T35" fmla="*/ 75 h 75"/>
              <a:gd name="T36" fmla="*/ 92 w 116"/>
              <a:gd name="T37" fmla="*/ 75 h 75"/>
              <a:gd name="T38" fmla="*/ 93 w 116"/>
              <a:gd name="T39" fmla="*/ 62 h 75"/>
              <a:gd name="T40" fmla="*/ 116 w 116"/>
              <a:gd name="T41" fmla="*/ 62 h 75"/>
              <a:gd name="T42" fmla="*/ 116 w 116"/>
              <a:gd name="T43" fmla="*/ 55 h 75"/>
              <a:gd name="T44" fmla="*/ 113 w 116"/>
              <a:gd name="T45" fmla="*/ 48 h 75"/>
              <a:gd name="T46" fmla="*/ 105 w 116"/>
              <a:gd name="T47" fmla="*/ 46 h 75"/>
              <a:gd name="T48" fmla="*/ 98 w 116"/>
              <a:gd name="T49" fmla="*/ 59 h 75"/>
              <a:gd name="T50" fmla="*/ 91 w 116"/>
              <a:gd name="T51" fmla="*/ 46 h 75"/>
              <a:gd name="T52" fmla="*/ 72 w 116"/>
              <a:gd name="T53" fmla="*/ 45 h 75"/>
              <a:gd name="T54" fmla="*/ 69 w 116"/>
              <a:gd name="T55" fmla="*/ 50 h 75"/>
              <a:gd name="T56" fmla="*/ 64 w 116"/>
              <a:gd name="T57" fmla="*/ 67 h 75"/>
              <a:gd name="T58" fmla="*/ 64 w 116"/>
              <a:gd name="T59" fmla="*/ 52 h 75"/>
              <a:gd name="T60" fmla="*/ 60 w 116"/>
              <a:gd name="T61" fmla="*/ 47 h 75"/>
              <a:gd name="T62" fmla="*/ 56 w 116"/>
              <a:gd name="T63" fmla="*/ 47 h 75"/>
              <a:gd name="T64" fmla="*/ 57 w 116"/>
              <a:gd name="T65" fmla="*/ 54 h 75"/>
              <a:gd name="T66" fmla="*/ 49 w 116"/>
              <a:gd name="T67" fmla="*/ 50 h 75"/>
              <a:gd name="T68" fmla="*/ 47 w 116"/>
              <a:gd name="T69" fmla="*/ 45 h 75"/>
              <a:gd name="T70" fmla="*/ 33 w 116"/>
              <a:gd name="T71" fmla="*/ 48 h 75"/>
              <a:gd name="T72" fmla="*/ 87 w 116"/>
              <a:gd name="T73" fmla="*/ 36 h 75"/>
              <a:gd name="T74" fmla="*/ 109 w 116"/>
              <a:gd name="T75" fmla="*/ 21 h 75"/>
              <a:gd name="T76" fmla="*/ 106 w 116"/>
              <a:gd name="T77" fmla="*/ 42 h 75"/>
              <a:gd name="T78" fmla="*/ 98 w 116"/>
              <a:gd name="T79" fmla="*/ 46 h 75"/>
              <a:gd name="T80" fmla="*/ 87 w 116"/>
              <a:gd name="T81" fmla="*/ 3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7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5" y="0"/>
                  <a:pt x="75" y="0"/>
                  <a:pt x="79" y="9"/>
                </a:cubicBezTo>
                <a:cubicBezTo>
                  <a:pt x="78" y="17"/>
                  <a:pt x="79" y="24"/>
                  <a:pt x="73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8" y="36"/>
                </a:moveTo>
                <a:cubicBezTo>
                  <a:pt x="7" y="30"/>
                  <a:pt x="7" y="27"/>
                  <a:pt x="8" y="23"/>
                </a:cubicBezTo>
                <a:cubicBezTo>
                  <a:pt x="18" y="25"/>
                  <a:pt x="20" y="16"/>
                  <a:pt x="29" y="23"/>
                </a:cubicBezTo>
                <a:cubicBezTo>
                  <a:pt x="30" y="27"/>
                  <a:pt x="30" y="32"/>
                  <a:pt x="29" y="35"/>
                </a:cubicBezTo>
                <a:cubicBezTo>
                  <a:pt x="29" y="38"/>
                  <a:pt x="28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3" y="44"/>
                  <a:pt x="11" y="42"/>
                </a:cubicBezTo>
                <a:cubicBezTo>
                  <a:pt x="9" y="40"/>
                  <a:pt x="8" y="38"/>
                  <a:pt x="8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1"/>
                  <a:pt x="0" y="54"/>
                </a:cubicBezTo>
                <a:cubicBezTo>
                  <a:pt x="0" y="56"/>
                  <a:pt x="0" y="58"/>
                  <a:pt x="0" y="61"/>
                </a:cubicBezTo>
                <a:cubicBezTo>
                  <a:pt x="1" y="62"/>
                  <a:pt x="1" y="62"/>
                  <a:pt x="1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5"/>
                  <a:pt x="26" y="69"/>
                  <a:pt x="26" y="73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69"/>
                  <a:pt x="93" y="66"/>
                  <a:pt x="93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6" y="52"/>
                  <a:pt x="115" y="50"/>
                  <a:pt x="114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3" y="47"/>
                  <a:pt x="93" y="47"/>
                  <a:pt x="93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3" y="47"/>
                  <a:pt x="63" y="47"/>
                  <a:pt x="6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7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9" y="35"/>
                </a:cubicBezTo>
                <a:cubicBezTo>
                  <a:pt x="108" y="38"/>
                  <a:pt x="107" y="40"/>
                  <a:pt x="106" y="42"/>
                </a:cubicBezTo>
                <a:cubicBezTo>
                  <a:pt x="104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9" y="40"/>
                  <a:pt x="88" y="38"/>
                  <a:pt x="87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9021663" y="5704557"/>
            <a:ext cx="576064" cy="604864"/>
          </a:xfrm>
          <a:custGeom>
            <a:avLst/>
            <a:gdLst>
              <a:gd name="T0" fmla="*/ 6 w 94"/>
              <a:gd name="T1" fmla="*/ 28 h 94"/>
              <a:gd name="T2" fmla="*/ 32 w 94"/>
              <a:gd name="T3" fmla="*/ 4 h 94"/>
              <a:gd name="T4" fmla="*/ 67 w 94"/>
              <a:gd name="T5" fmla="*/ 6 h 94"/>
              <a:gd name="T6" fmla="*/ 90 w 94"/>
              <a:gd name="T7" fmla="*/ 32 h 94"/>
              <a:gd name="T8" fmla="*/ 88 w 94"/>
              <a:gd name="T9" fmla="*/ 67 h 94"/>
              <a:gd name="T10" fmla="*/ 88 w 94"/>
              <a:gd name="T11" fmla="*/ 67 h 94"/>
              <a:gd name="T12" fmla="*/ 62 w 94"/>
              <a:gd name="T13" fmla="*/ 90 h 94"/>
              <a:gd name="T14" fmla="*/ 27 w 94"/>
              <a:gd name="T15" fmla="*/ 89 h 94"/>
              <a:gd name="T16" fmla="*/ 27 w 94"/>
              <a:gd name="T17" fmla="*/ 89 h 94"/>
              <a:gd name="T18" fmla="*/ 4 w 94"/>
              <a:gd name="T19" fmla="*/ 62 h 94"/>
              <a:gd name="T20" fmla="*/ 6 w 94"/>
              <a:gd name="T21" fmla="*/ 28 h 94"/>
              <a:gd name="T22" fmla="*/ 6 w 94"/>
              <a:gd name="T23" fmla="*/ 28 h 94"/>
              <a:gd name="T24" fmla="*/ 20 w 94"/>
              <a:gd name="T25" fmla="*/ 27 h 94"/>
              <a:gd name="T26" fmla="*/ 16 w 94"/>
              <a:gd name="T27" fmla="*/ 32 h 94"/>
              <a:gd name="T28" fmla="*/ 16 w 94"/>
              <a:gd name="T29" fmla="*/ 32 h 94"/>
              <a:gd name="T30" fmla="*/ 15 w 94"/>
              <a:gd name="T31" fmla="*/ 35 h 94"/>
              <a:gd name="T32" fmla="*/ 36 w 94"/>
              <a:gd name="T33" fmla="*/ 37 h 94"/>
              <a:gd name="T34" fmla="*/ 34 w 94"/>
              <a:gd name="T35" fmla="*/ 40 h 94"/>
              <a:gd name="T36" fmla="*/ 32 w 94"/>
              <a:gd name="T37" fmla="*/ 45 h 94"/>
              <a:gd name="T38" fmla="*/ 13 w 94"/>
              <a:gd name="T39" fmla="*/ 53 h 94"/>
              <a:gd name="T40" fmla="*/ 15 w 94"/>
              <a:gd name="T41" fmla="*/ 59 h 94"/>
              <a:gd name="T42" fmla="*/ 15 w 94"/>
              <a:gd name="T43" fmla="*/ 59 h 94"/>
              <a:gd name="T44" fmla="*/ 16 w 94"/>
              <a:gd name="T45" fmla="*/ 60 h 94"/>
              <a:gd name="T46" fmla="*/ 29 w 94"/>
              <a:gd name="T47" fmla="*/ 54 h 94"/>
              <a:gd name="T48" fmla="*/ 26 w 94"/>
              <a:gd name="T49" fmla="*/ 74 h 94"/>
              <a:gd name="T50" fmla="*/ 32 w 94"/>
              <a:gd name="T51" fmla="*/ 78 h 94"/>
              <a:gd name="T52" fmla="*/ 32 w 94"/>
              <a:gd name="T53" fmla="*/ 78 h 94"/>
              <a:gd name="T54" fmla="*/ 33 w 94"/>
              <a:gd name="T55" fmla="*/ 79 h 94"/>
              <a:gd name="T56" fmla="*/ 34 w 94"/>
              <a:gd name="T57" fmla="*/ 78 h 94"/>
              <a:gd name="T58" fmla="*/ 36 w 94"/>
              <a:gd name="T59" fmla="*/ 55 h 94"/>
              <a:gd name="T60" fmla="*/ 48 w 94"/>
              <a:gd name="T61" fmla="*/ 67 h 94"/>
              <a:gd name="T62" fmla="*/ 60 w 94"/>
              <a:gd name="T63" fmla="*/ 79 h 94"/>
              <a:gd name="T64" fmla="*/ 65 w 94"/>
              <a:gd name="T65" fmla="*/ 77 h 94"/>
              <a:gd name="T66" fmla="*/ 66 w 94"/>
              <a:gd name="T67" fmla="*/ 74 h 94"/>
              <a:gd name="T68" fmla="*/ 54 w 94"/>
              <a:gd name="T69" fmla="*/ 62 h 94"/>
              <a:gd name="T70" fmla="*/ 39 w 94"/>
              <a:gd name="T71" fmla="*/ 48 h 94"/>
              <a:gd name="T72" fmla="*/ 41 w 94"/>
              <a:gd name="T73" fmla="*/ 43 h 94"/>
              <a:gd name="T74" fmla="*/ 43 w 94"/>
              <a:gd name="T75" fmla="*/ 39 h 94"/>
              <a:gd name="T76" fmla="*/ 49 w 94"/>
              <a:gd name="T77" fmla="*/ 42 h 94"/>
              <a:gd name="T78" fmla="*/ 77 w 94"/>
              <a:gd name="T79" fmla="*/ 64 h 94"/>
              <a:gd name="T80" fmla="*/ 78 w 94"/>
              <a:gd name="T81" fmla="*/ 62 h 94"/>
              <a:gd name="T82" fmla="*/ 78 w 94"/>
              <a:gd name="T83" fmla="*/ 62 h 94"/>
              <a:gd name="T84" fmla="*/ 80 w 94"/>
              <a:gd name="T85" fmla="*/ 56 h 94"/>
              <a:gd name="T86" fmla="*/ 53 w 94"/>
              <a:gd name="T87" fmla="*/ 35 h 94"/>
              <a:gd name="T88" fmla="*/ 47 w 94"/>
              <a:gd name="T89" fmla="*/ 32 h 94"/>
              <a:gd name="T90" fmla="*/ 50 w 94"/>
              <a:gd name="T91" fmla="*/ 28 h 94"/>
              <a:gd name="T92" fmla="*/ 56 w 94"/>
              <a:gd name="T93" fmla="*/ 30 h 94"/>
              <a:gd name="T94" fmla="*/ 74 w 94"/>
              <a:gd name="T95" fmla="*/ 28 h 94"/>
              <a:gd name="T96" fmla="*/ 71 w 94"/>
              <a:gd name="T97" fmla="*/ 23 h 94"/>
              <a:gd name="T98" fmla="*/ 70 w 94"/>
              <a:gd name="T99" fmla="*/ 22 h 94"/>
              <a:gd name="T100" fmla="*/ 58 w 94"/>
              <a:gd name="T101" fmla="*/ 23 h 94"/>
              <a:gd name="T102" fmla="*/ 55 w 94"/>
              <a:gd name="T103" fmla="*/ 22 h 94"/>
              <a:gd name="T104" fmla="*/ 62 w 94"/>
              <a:gd name="T105" fmla="*/ 16 h 94"/>
              <a:gd name="T106" fmla="*/ 53 w 94"/>
              <a:gd name="T107" fmla="*/ 14 h 94"/>
              <a:gd name="T108" fmla="*/ 49 w 94"/>
              <a:gd name="T109" fmla="*/ 18 h 94"/>
              <a:gd name="T110" fmla="*/ 43 w 94"/>
              <a:gd name="T111" fmla="*/ 13 h 94"/>
              <a:gd name="T112" fmla="*/ 37 w 94"/>
              <a:gd name="T113" fmla="*/ 15 h 94"/>
              <a:gd name="T114" fmla="*/ 35 w 94"/>
              <a:gd name="T115" fmla="*/ 16 h 94"/>
              <a:gd name="T116" fmla="*/ 44 w 94"/>
              <a:gd name="T117" fmla="*/ 24 h 94"/>
              <a:gd name="T118" fmla="*/ 40 w 94"/>
              <a:gd name="T119" fmla="*/ 30 h 94"/>
              <a:gd name="T120" fmla="*/ 20 w 94"/>
              <a:gd name="T121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4" h="94">
                <a:moveTo>
                  <a:pt x="6" y="28"/>
                </a:moveTo>
                <a:cubicBezTo>
                  <a:pt x="11" y="16"/>
                  <a:pt x="21" y="8"/>
                  <a:pt x="32" y="4"/>
                </a:cubicBezTo>
                <a:cubicBezTo>
                  <a:pt x="43" y="0"/>
                  <a:pt x="56" y="1"/>
                  <a:pt x="67" y="6"/>
                </a:cubicBezTo>
                <a:cubicBezTo>
                  <a:pt x="78" y="12"/>
                  <a:pt x="86" y="21"/>
                  <a:pt x="90" y="32"/>
                </a:cubicBezTo>
                <a:cubicBezTo>
                  <a:pt x="94" y="43"/>
                  <a:pt x="94" y="56"/>
                  <a:pt x="8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3" y="78"/>
                  <a:pt x="73" y="87"/>
                  <a:pt x="62" y="90"/>
                </a:cubicBezTo>
                <a:cubicBezTo>
                  <a:pt x="51" y="94"/>
                  <a:pt x="39" y="94"/>
                  <a:pt x="27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16" y="83"/>
                  <a:pt x="8" y="73"/>
                  <a:pt x="4" y="62"/>
                </a:cubicBezTo>
                <a:cubicBezTo>
                  <a:pt x="0" y="51"/>
                  <a:pt x="1" y="39"/>
                  <a:pt x="6" y="28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20" y="27"/>
                </a:moveTo>
                <a:cubicBezTo>
                  <a:pt x="18" y="29"/>
                  <a:pt x="17" y="30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4"/>
                  <a:pt x="15" y="35"/>
                </a:cubicBezTo>
                <a:cubicBezTo>
                  <a:pt x="21" y="34"/>
                  <a:pt x="28" y="34"/>
                  <a:pt x="36" y="37"/>
                </a:cubicBezTo>
                <a:cubicBezTo>
                  <a:pt x="35" y="38"/>
                  <a:pt x="35" y="39"/>
                  <a:pt x="34" y="40"/>
                </a:cubicBezTo>
                <a:cubicBezTo>
                  <a:pt x="33" y="42"/>
                  <a:pt x="32" y="43"/>
                  <a:pt x="32" y="45"/>
                </a:cubicBezTo>
                <a:cubicBezTo>
                  <a:pt x="26" y="45"/>
                  <a:pt x="20" y="47"/>
                  <a:pt x="13" y="53"/>
                </a:cubicBezTo>
                <a:cubicBezTo>
                  <a:pt x="14" y="55"/>
                  <a:pt x="14" y="57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21" y="56"/>
                  <a:pt x="25" y="54"/>
                  <a:pt x="29" y="54"/>
                </a:cubicBezTo>
                <a:cubicBezTo>
                  <a:pt x="27" y="61"/>
                  <a:pt x="26" y="68"/>
                  <a:pt x="26" y="74"/>
                </a:cubicBezTo>
                <a:cubicBezTo>
                  <a:pt x="28" y="76"/>
                  <a:pt x="30" y="77"/>
                  <a:pt x="32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8"/>
                  <a:pt x="33" y="79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2"/>
                  <a:pt x="34" y="64"/>
                  <a:pt x="36" y="55"/>
                </a:cubicBezTo>
                <a:cubicBezTo>
                  <a:pt x="41" y="58"/>
                  <a:pt x="44" y="62"/>
                  <a:pt x="48" y="67"/>
                </a:cubicBezTo>
                <a:cubicBezTo>
                  <a:pt x="52" y="71"/>
                  <a:pt x="56" y="76"/>
                  <a:pt x="60" y="79"/>
                </a:cubicBezTo>
                <a:cubicBezTo>
                  <a:pt x="62" y="78"/>
                  <a:pt x="63" y="78"/>
                  <a:pt x="65" y="77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1"/>
                  <a:pt x="58" y="67"/>
                  <a:pt x="54" y="62"/>
                </a:cubicBezTo>
                <a:cubicBezTo>
                  <a:pt x="49" y="56"/>
                  <a:pt x="44" y="51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42" y="42"/>
                  <a:pt x="42" y="40"/>
                  <a:pt x="43" y="39"/>
                </a:cubicBezTo>
                <a:cubicBezTo>
                  <a:pt x="45" y="40"/>
                  <a:pt x="47" y="41"/>
                  <a:pt x="49" y="42"/>
                </a:cubicBezTo>
                <a:cubicBezTo>
                  <a:pt x="61" y="47"/>
                  <a:pt x="71" y="55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0"/>
                  <a:pt x="80" y="58"/>
                  <a:pt x="80" y="56"/>
                </a:cubicBezTo>
                <a:cubicBezTo>
                  <a:pt x="74" y="47"/>
                  <a:pt x="63" y="40"/>
                  <a:pt x="53" y="35"/>
                </a:cubicBezTo>
                <a:cubicBezTo>
                  <a:pt x="51" y="34"/>
                  <a:pt x="49" y="33"/>
                  <a:pt x="47" y="32"/>
                </a:cubicBezTo>
                <a:cubicBezTo>
                  <a:pt x="48" y="31"/>
                  <a:pt x="49" y="29"/>
                  <a:pt x="50" y="28"/>
                </a:cubicBezTo>
                <a:cubicBezTo>
                  <a:pt x="52" y="29"/>
                  <a:pt x="54" y="30"/>
                  <a:pt x="56" y="30"/>
                </a:cubicBezTo>
                <a:cubicBezTo>
                  <a:pt x="66" y="32"/>
                  <a:pt x="73" y="28"/>
                  <a:pt x="74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0" y="22"/>
                  <a:pt x="70" y="22"/>
                </a:cubicBezTo>
                <a:cubicBezTo>
                  <a:pt x="68" y="22"/>
                  <a:pt x="63" y="24"/>
                  <a:pt x="58" y="23"/>
                </a:cubicBezTo>
                <a:cubicBezTo>
                  <a:pt x="57" y="23"/>
                  <a:pt x="56" y="22"/>
                  <a:pt x="55" y="22"/>
                </a:cubicBezTo>
                <a:cubicBezTo>
                  <a:pt x="57" y="20"/>
                  <a:pt x="60" y="18"/>
                  <a:pt x="62" y="16"/>
                </a:cubicBezTo>
                <a:cubicBezTo>
                  <a:pt x="59" y="15"/>
                  <a:pt x="56" y="14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47" y="16"/>
                  <a:pt x="45" y="15"/>
                  <a:pt x="43" y="13"/>
                </a:cubicBezTo>
                <a:cubicBezTo>
                  <a:pt x="41" y="14"/>
                  <a:pt x="39" y="14"/>
                  <a:pt x="37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9" y="20"/>
                  <a:pt x="44" y="24"/>
                </a:cubicBezTo>
                <a:cubicBezTo>
                  <a:pt x="42" y="26"/>
                  <a:pt x="41" y="28"/>
                  <a:pt x="40" y="30"/>
                </a:cubicBezTo>
                <a:cubicBezTo>
                  <a:pt x="33" y="28"/>
                  <a:pt x="26" y="27"/>
                  <a:pt x="2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9"/>
          <p:cNvSpPr>
            <a:spLocks noEditPoints="1"/>
          </p:cNvSpPr>
          <p:nvPr/>
        </p:nvSpPr>
        <p:spPr bwMode="auto">
          <a:xfrm>
            <a:off x="11635902" y="5776565"/>
            <a:ext cx="554113" cy="532856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A54879D-F2F7-43DD-B139-FD3EBBE17EC7}"/>
              </a:ext>
            </a:extLst>
          </p:cNvPr>
          <p:cNvSpPr txBox="1"/>
          <p:nvPr/>
        </p:nvSpPr>
        <p:spPr>
          <a:xfrm>
            <a:off x="3263710" y="412038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定位高端市场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（产品上市初期前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D84BCD20-1F74-4114-9447-183C6FBB228C}"/>
              </a:ext>
            </a:extLst>
          </p:cNvPr>
          <p:cNvSpPr txBox="1"/>
          <p:nvPr/>
        </p:nvSpPr>
        <p:spPr>
          <a:xfrm>
            <a:off x="7885155" y="4048373"/>
            <a:ext cx="370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产品分型：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高端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产品（增加个性化医疗服务）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低端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产品（实现基本造口护理功能）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（产品上市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年后）</a:t>
            </a:r>
          </a:p>
        </p:txBody>
      </p:sp>
      <p:sp>
        <p:nvSpPr>
          <p:cNvPr id="4" name="箭头: 下 3">
            <a:extLst>
              <a:ext uri="{FF2B5EF4-FFF2-40B4-BE49-F238E27FC236}">
                <a16:creationId xmlns="" xmlns:a16="http://schemas.microsoft.com/office/drawing/2014/main" id="{889A8854-EFDC-4326-8C02-77636AD9886F}"/>
              </a:ext>
            </a:extLst>
          </p:cNvPr>
          <p:cNvSpPr/>
          <p:nvPr/>
        </p:nvSpPr>
        <p:spPr>
          <a:xfrm>
            <a:off x="10605839" y="2782439"/>
            <a:ext cx="190307" cy="641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F8FDC16-25CE-497D-A526-FDAB17A147DA}"/>
              </a:ext>
            </a:extLst>
          </p:cNvPr>
          <p:cNvSpPr txBox="1"/>
          <p:nvPr/>
        </p:nvSpPr>
        <p:spPr>
          <a:xfrm>
            <a:off x="9997167" y="3423733"/>
            <a:ext cx="159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纳入医保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623839" y="2606531"/>
            <a:ext cx="3859038" cy="937565"/>
            <a:chOff x="1126769" y="2022718"/>
            <a:chExt cx="2185247" cy="666750"/>
          </a:xfrm>
        </p:grpSpPr>
        <p:sp>
          <p:nvSpPr>
            <p:cNvPr id="3" name="矩形 2"/>
            <p:cNvSpPr/>
            <p:nvPr/>
          </p:nvSpPr>
          <p:spPr>
            <a:xfrm>
              <a:off x="1126769" y="2022718"/>
              <a:ext cx="2185247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38407" y="2065810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术前</a:t>
              </a: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7088228" y="2591534"/>
            <a:ext cx="3744416" cy="1011133"/>
            <a:chOff x="5895406" y="2136799"/>
            <a:chExt cx="2252924" cy="676887"/>
          </a:xfrm>
        </p:grpSpPr>
        <p:sp>
          <p:nvSpPr>
            <p:cNvPr id="43" name="矩形 42"/>
            <p:cNvSpPr/>
            <p:nvPr/>
          </p:nvSpPr>
          <p:spPr>
            <a:xfrm>
              <a:off x="5895406" y="2136799"/>
              <a:ext cx="2252924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560912" y="2194040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术后</a:t>
              </a: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528487" y="1312069"/>
            <a:ext cx="4070530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直肠癌等患者术后通常无法进行排便；医学上将肠道引出一个排泄开口称为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造口。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97328" y="-53581"/>
            <a:ext cx="2537913" cy="748199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肠术后造口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61423" y="1175860"/>
            <a:ext cx="44187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造口排泄物的接收装置被称为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术后造口袋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用以解决病人的排泄问题。</a:t>
            </a:r>
          </a:p>
        </p:txBody>
      </p:sp>
      <p:pic>
        <p:nvPicPr>
          <p:cNvPr id="30" name="图片 29" descr="IMG_25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8" r="50563" b="21630"/>
          <a:stretch>
            <a:fillRect/>
          </a:stretch>
        </p:blipFill>
        <p:spPr>
          <a:xfrm>
            <a:off x="1634233" y="3627939"/>
            <a:ext cx="3838250" cy="326355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" name="图片 34" descr="IMG_25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9" t="14616" b="21892"/>
          <a:stretch>
            <a:fillRect/>
          </a:stretch>
        </p:blipFill>
        <p:spPr>
          <a:xfrm>
            <a:off x="7131191" y="3687292"/>
            <a:ext cx="3694427" cy="322331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1" name="TextBox 8"/>
          <p:cNvSpPr txBox="1"/>
          <p:nvPr/>
        </p:nvSpPr>
        <p:spPr>
          <a:xfrm>
            <a:off x="11077601" y="5541377"/>
            <a:ext cx="1472454" cy="5232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</a:rPr>
              <a:t>造口袋</a:t>
            </a:r>
          </a:p>
        </p:txBody>
      </p:sp>
      <p:sp>
        <p:nvSpPr>
          <p:cNvPr id="32" name="左箭头 31"/>
          <p:cNvSpPr/>
          <p:nvPr/>
        </p:nvSpPr>
        <p:spPr>
          <a:xfrm>
            <a:off x="10317807" y="5488533"/>
            <a:ext cx="759794" cy="601737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752229"/>
            <a:ext cx="7101747" cy="1020709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感谢观阅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7902" y="3892777"/>
            <a:ext cx="5841873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愿天下病患重拾生活信心，找回生命尊严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AutoShape 6"/>
          <p:cNvSpPr/>
          <p:nvPr/>
        </p:nvSpPr>
        <p:spPr bwMode="auto">
          <a:xfrm>
            <a:off x="1085428" y="2843597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2" name="AutoShape 10"/>
          <p:cNvSpPr/>
          <p:nvPr/>
        </p:nvSpPr>
        <p:spPr bwMode="auto">
          <a:xfrm>
            <a:off x="3423043" y="2850312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6" name="AutoShape 14"/>
          <p:cNvSpPr/>
          <p:nvPr/>
        </p:nvSpPr>
        <p:spPr bwMode="auto">
          <a:xfrm>
            <a:off x="5688285" y="2850312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0" name="AutoShape 18"/>
          <p:cNvSpPr/>
          <p:nvPr/>
        </p:nvSpPr>
        <p:spPr bwMode="auto">
          <a:xfrm>
            <a:off x="7943826" y="2833151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141068"/>
            <a:ext cx="13630176" cy="572690"/>
            <a:chOff x="170694" y="177982"/>
            <a:chExt cx="3936003" cy="805551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204529"/>
              <a:ext cx="1036076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939134" y="146183"/>
            <a:ext cx="3618033" cy="589822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术后造口袋现状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AutoShape 18"/>
          <p:cNvSpPr/>
          <p:nvPr/>
        </p:nvSpPr>
        <p:spPr bwMode="auto">
          <a:xfrm>
            <a:off x="10291141" y="2837171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949" y="2865743"/>
            <a:ext cx="1491823" cy="1512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45" y="2810633"/>
            <a:ext cx="1628805" cy="1588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7895" y="2824237"/>
            <a:ext cx="1527421" cy="1541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0"/>
          <p:cNvPicPr>
            <a:picLocks noChangeAspect="1"/>
          </p:cNvPicPr>
          <p:nvPr/>
        </p:nvPicPr>
        <p:blipFill>
          <a:blip r:embed="rId6"/>
          <a:srcRect t="20380"/>
          <a:stretch>
            <a:fillRect/>
          </a:stretch>
        </p:blipFill>
        <p:spPr>
          <a:xfrm>
            <a:off x="8157567" y="2824237"/>
            <a:ext cx="1562412" cy="1579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1007965" y="48575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裁剪</a:t>
            </a:r>
          </a:p>
        </p:txBody>
      </p:sp>
      <p:sp>
        <p:nvSpPr>
          <p:cNvPr id="8" name="矩形 7"/>
          <p:cNvSpPr/>
          <p:nvPr/>
        </p:nvSpPr>
        <p:spPr>
          <a:xfrm>
            <a:off x="6312748" y="48901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收集</a:t>
            </a:r>
          </a:p>
        </p:txBody>
      </p:sp>
      <p:sp>
        <p:nvSpPr>
          <p:cNvPr id="9" name="矩形 8"/>
          <p:cNvSpPr/>
          <p:nvPr/>
        </p:nvSpPr>
        <p:spPr>
          <a:xfrm>
            <a:off x="8676703" y="489012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倾倒处理</a:t>
            </a:r>
          </a:p>
        </p:txBody>
      </p:sp>
      <p:sp>
        <p:nvSpPr>
          <p:cNvPr id="10" name="矩形 9"/>
          <p:cNvSpPr/>
          <p:nvPr/>
        </p:nvSpPr>
        <p:spPr>
          <a:xfrm>
            <a:off x="3786221" y="48645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贴合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46571" y="489094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更换造口袋</a:t>
            </a: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925" y="1568308"/>
            <a:ext cx="2378843" cy="2900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79" y="1593267"/>
            <a:ext cx="2611392" cy="28758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582" y="1604545"/>
            <a:ext cx="2511914" cy="28758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1892" y="1557432"/>
            <a:ext cx="2461933" cy="2922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30"/>
          <p:cNvPicPr>
            <a:picLocks noChangeAspect="1"/>
          </p:cNvPicPr>
          <p:nvPr/>
        </p:nvPicPr>
        <p:blipFill>
          <a:blip r:embed="rId6"/>
          <a:srcRect t="20380"/>
          <a:stretch>
            <a:fillRect/>
          </a:stretch>
        </p:blipFill>
        <p:spPr>
          <a:xfrm>
            <a:off x="8024424" y="1591618"/>
            <a:ext cx="2494501" cy="28791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Rectangle 5"/>
          <p:cNvSpPr/>
          <p:nvPr/>
        </p:nvSpPr>
        <p:spPr>
          <a:xfrm>
            <a:off x="6246101" y="5848573"/>
            <a:ext cx="6276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我国造口术患者超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150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万人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年增幅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439961" y="885642"/>
            <a:ext cx="6120680" cy="6197072"/>
          </a:xfrm>
          <a:prstGeom prst="roundRect">
            <a:avLst>
              <a:gd name="adj" fmla="val 7614"/>
            </a:avLst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5997327" y="1621593"/>
            <a:ext cx="0" cy="46699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0" name="等腰三角形 3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TextBox 48"/>
          <p:cNvSpPr txBox="1"/>
          <p:nvPr/>
        </p:nvSpPr>
        <p:spPr>
          <a:xfrm>
            <a:off x="1371182" y="146183"/>
            <a:ext cx="2537913" cy="589822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解决方案</a:t>
            </a:r>
            <a:endParaRPr lang="zh-CN" altLang="zh-CN" dirty="0"/>
          </a:p>
        </p:txBody>
      </p:sp>
      <p:sp>
        <p:nvSpPr>
          <p:cNvPr id="48" name="Freeform 5"/>
          <p:cNvSpPr>
            <a:spLocks noEditPoints="1" noChangeArrowheads="1"/>
          </p:cNvSpPr>
          <p:nvPr/>
        </p:nvSpPr>
        <p:spPr bwMode="auto">
          <a:xfrm>
            <a:off x="4695964" y="5184105"/>
            <a:ext cx="952500" cy="952500"/>
          </a:xfrm>
          <a:custGeom>
            <a:avLst/>
            <a:gdLst>
              <a:gd name="T0" fmla="*/ 254 w 254"/>
              <a:gd name="T1" fmla="*/ 127 h 254"/>
              <a:gd name="T2" fmla="*/ 127 w 254"/>
              <a:gd name="T3" fmla="*/ 0 h 254"/>
              <a:gd name="T4" fmla="*/ 0 w 254"/>
              <a:gd name="T5" fmla="*/ 127 h 254"/>
              <a:gd name="T6" fmla="*/ 127 w 254"/>
              <a:gd name="T7" fmla="*/ 254 h 254"/>
              <a:gd name="T8" fmla="*/ 254 w 254"/>
              <a:gd name="T9" fmla="*/ 127 h 254"/>
              <a:gd name="T10" fmla="*/ 29 w 254"/>
              <a:gd name="T11" fmla="*/ 127 h 254"/>
              <a:gd name="T12" fmla="*/ 127 w 254"/>
              <a:gd name="T13" fmla="*/ 29 h 254"/>
              <a:gd name="T14" fmla="*/ 226 w 254"/>
              <a:gd name="T15" fmla="*/ 127 h 254"/>
              <a:gd name="T16" fmla="*/ 127 w 254"/>
              <a:gd name="T17" fmla="*/ 226 h 254"/>
              <a:gd name="T18" fmla="*/ 29 w 254"/>
              <a:gd name="T19" fmla="*/ 127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"/>
              <a:gd name="T31" fmla="*/ 0 h 254"/>
              <a:gd name="T32" fmla="*/ 254 w 254"/>
              <a:gd name="T33" fmla="*/ 254 h 2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" h="254">
                <a:moveTo>
                  <a:pt x="254" y="127"/>
                </a:moveTo>
                <a:cubicBezTo>
                  <a:pt x="254" y="57"/>
                  <a:pt x="19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197"/>
                  <a:pt x="57" y="254"/>
                  <a:pt x="127" y="254"/>
                </a:cubicBezTo>
                <a:cubicBezTo>
                  <a:pt x="197" y="254"/>
                  <a:pt x="254" y="197"/>
                  <a:pt x="254" y="127"/>
                </a:cubicBezTo>
                <a:close/>
                <a:moveTo>
                  <a:pt x="29" y="127"/>
                </a:moveTo>
                <a:cubicBezTo>
                  <a:pt x="28" y="73"/>
                  <a:pt x="73" y="29"/>
                  <a:pt x="127" y="29"/>
                </a:cubicBezTo>
                <a:cubicBezTo>
                  <a:pt x="182" y="29"/>
                  <a:pt x="226" y="73"/>
                  <a:pt x="226" y="127"/>
                </a:cubicBezTo>
                <a:cubicBezTo>
                  <a:pt x="226" y="182"/>
                  <a:pt x="182" y="226"/>
                  <a:pt x="127" y="226"/>
                </a:cubicBezTo>
                <a:cubicBezTo>
                  <a:pt x="73" y="226"/>
                  <a:pt x="29" y="182"/>
                  <a:pt x="29" y="12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9" name="Freeform 10"/>
          <p:cNvSpPr>
            <a:spLocks noEditPoints="1" noChangeArrowheads="1"/>
          </p:cNvSpPr>
          <p:nvPr/>
        </p:nvSpPr>
        <p:spPr bwMode="auto">
          <a:xfrm>
            <a:off x="4701183" y="3815953"/>
            <a:ext cx="952500" cy="955675"/>
          </a:xfrm>
          <a:custGeom>
            <a:avLst/>
            <a:gdLst>
              <a:gd name="T0" fmla="*/ 254 w 254"/>
              <a:gd name="T1" fmla="*/ 128 h 255"/>
              <a:gd name="T2" fmla="*/ 127 w 254"/>
              <a:gd name="T3" fmla="*/ 0 h 255"/>
              <a:gd name="T4" fmla="*/ 0 w 254"/>
              <a:gd name="T5" fmla="*/ 128 h 255"/>
              <a:gd name="T6" fmla="*/ 127 w 254"/>
              <a:gd name="T7" fmla="*/ 255 h 255"/>
              <a:gd name="T8" fmla="*/ 254 w 254"/>
              <a:gd name="T9" fmla="*/ 128 h 255"/>
              <a:gd name="T10" fmla="*/ 29 w 254"/>
              <a:gd name="T11" fmla="*/ 128 h 255"/>
              <a:gd name="T12" fmla="*/ 127 w 254"/>
              <a:gd name="T13" fmla="*/ 29 h 255"/>
              <a:gd name="T14" fmla="*/ 226 w 254"/>
              <a:gd name="T15" fmla="*/ 128 h 255"/>
              <a:gd name="T16" fmla="*/ 127 w 254"/>
              <a:gd name="T17" fmla="*/ 226 h 255"/>
              <a:gd name="T18" fmla="*/ 29 w 254"/>
              <a:gd name="T19" fmla="*/ 128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"/>
              <a:gd name="T31" fmla="*/ 0 h 255"/>
              <a:gd name="T32" fmla="*/ 254 w 254"/>
              <a:gd name="T33" fmla="*/ 255 h 2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" h="255">
                <a:moveTo>
                  <a:pt x="254" y="128"/>
                </a:moveTo>
                <a:cubicBezTo>
                  <a:pt x="254" y="58"/>
                  <a:pt x="197" y="0"/>
                  <a:pt x="127" y="0"/>
                </a:cubicBezTo>
                <a:cubicBezTo>
                  <a:pt x="57" y="0"/>
                  <a:pt x="0" y="58"/>
                  <a:pt x="0" y="128"/>
                </a:cubicBezTo>
                <a:cubicBezTo>
                  <a:pt x="0" y="198"/>
                  <a:pt x="57" y="255"/>
                  <a:pt x="127" y="255"/>
                </a:cubicBezTo>
                <a:cubicBezTo>
                  <a:pt x="197" y="255"/>
                  <a:pt x="254" y="198"/>
                  <a:pt x="254" y="128"/>
                </a:cubicBezTo>
                <a:close/>
                <a:moveTo>
                  <a:pt x="29" y="128"/>
                </a:moveTo>
                <a:cubicBezTo>
                  <a:pt x="28" y="73"/>
                  <a:pt x="73" y="29"/>
                  <a:pt x="127" y="29"/>
                </a:cubicBezTo>
                <a:cubicBezTo>
                  <a:pt x="182" y="29"/>
                  <a:pt x="226" y="73"/>
                  <a:pt x="226" y="128"/>
                </a:cubicBezTo>
                <a:cubicBezTo>
                  <a:pt x="226" y="182"/>
                  <a:pt x="182" y="226"/>
                  <a:pt x="127" y="226"/>
                </a:cubicBezTo>
                <a:cubicBezTo>
                  <a:pt x="73" y="226"/>
                  <a:pt x="29" y="182"/>
                  <a:pt x="29" y="128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0" name="Freeform 14"/>
          <p:cNvSpPr>
            <a:spLocks noEditPoints="1" noChangeArrowheads="1"/>
          </p:cNvSpPr>
          <p:nvPr/>
        </p:nvSpPr>
        <p:spPr bwMode="auto">
          <a:xfrm>
            <a:off x="4695964" y="2519809"/>
            <a:ext cx="952500" cy="952500"/>
          </a:xfrm>
          <a:custGeom>
            <a:avLst/>
            <a:gdLst>
              <a:gd name="T0" fmla="*/ 254 w 254"/>
              <a:gd name="T1" fmla="*/ 127 h 254"/>
              <a:gd name="T2" fmla="*/ 127 w 254"/>
              <a:gd name="T3" fmla="*/ 0 h 254"/>
              <a:gd name="T4" fmla="*/ 0 w 254"/>
              <a:gd name="T5" fmla="*/ 127 h 254"/>
              <a:gd name="T6" fmla="*/ 127 w 254"/>
              <a:gd name="T7" fmla="*/ 254 h 254"/>
              <a:gd name="T8" fmla="*/ 254 w 254"/>
              <a:gd name="T9" fmla="*/ 127 h 254"/>
              <a:gd name="T10" fmla="*/ 29 w 254"/>
              <a:gd name="T11" fmla="*/ 127 h 254"/>
              <a:gd name="T12" fmla="*/ 127 w 254"/>
              <a:gd name="T13" fmla="*/ 29 h 254"/>
              <a:gd name="T14" fmla="*/ 226 w 254"/>
              <a:gd name="T15" fmla="*/ 127 h 254"/>
              <a:gd name="T16" fmla="*/ 127 w 254"/>
              <a:gd name="T17" fmla="*/ 226 h 254"/>
              <a:gd name="T18" fmla="*/ 29 w 254"/>
              <a:gd name="T19" fmla="*/ 127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"/>
              <a:gd name="T31" fmla="*/ 0 h 254"/>
              <a:gd name="T32" fmla="*/ 254 w 254"/>
              <a:gd name="T33" fmla="*/ 254 h 2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" h="254">
                <a:moveTo>
                  <a:pt x="254" y="127"/>
                </a:moveTo>
                <a:cubicBezTo>
                  <a:pt x="254" y="57"/>
                  <a:pt x="19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197"/>
                  <a:pt x="57" y="254"/>
                  <a:pt x="127" y="254"/>
                </a:cubicBezTo>
                <a:cubicBezTo>
                  <a:pt x="197" y="254"/>
                  <a:pt x="254" y="197"/>
                  <a:pt x="254" y="127"/>
                </a:cubicBezTo>
                <a:close/>
                <a:moveTo>
                  <a:pt x="29" y="127"/>
                </a:moveTo>
                <a:cubicBezTo>
                  <a:pt x="29" y="73"/>
                  <a:pt x="73" y="29"/>
                  <a:pt x="127" y="29"/>
                </a:cubicBezTo>
                <a:cubicBezTo>
                  <a:pt x="182" y="29"/>
                  <a:pt x="226" y="73"/>
                  <a:pt x="226" y="127"/>
                </a:cubicBezTo>
                <a:cubicBezTo>
                  <a:pt x="226" y="181"/>
                  <a:pt x="182" y="226"/>
                  <a:pt x="127" y="226"/>
                </a:cubicBezTo>
                <a:cubicBezTo>
                  <a:pt x="73" y="226"/>
                  <a:pt x="29" y="181"/>
                  <a:pt x="29" y="12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7" name="Freeform 13"/>
          <p:cNvSpPr>
            <a:spLocks noChangeArrowheads="1"/>
          </p:cNvSpPr>
          <p:nvPr/>
        </p:nvSpPr>
        <p:spPr bwMode="auto">
          <a:xfrm flipH="1">
            <a:off x="4985024" y="2810134"/>
            <a:ext cx="374379" cy="365678"/>
          </a:xfrm>
          <a:custGeom>
            <a:avLst/>
            <a:gdLst>
              <a:gd name="T0" fmla="*/ 485657 w 228"/>
              <a:gd name="T1" fmla="*/ 12934 h 224"/>
              <a:gd name="T2" fmla="*/ 457089 w 228"/>
              <a:gd name="T3" fmla="*/ 0 h 224"/>
              <a:gd name="T4" fmla="*/ 428521 w 228"/>
              <a:gd name="T5" fmla="*/ 12934 h 224"/>
              <a:gd name="T6" fmla="*/ 296069 w 228"/>
              <a:gd name="T7" fmla="*/ 144860 h 224"/>
              <a:gd name="T8" fmla="*/ 163617 w 228"/>
              <a:gd name="T9" fmla="*/ 12934 h 224"/>
              <a:gd name="T10" fmla="*/ 135049 w 228"/>
              <a:gd name="T11" fmla="*/ 0 h 224"/>
              <a:gd name="T12" fmla="*/ 103884 w 228"/>
              <a:gd name="T13" fmla="*/ 12934 h 224"/>
              <a:gd name="T14" fmla="*/ 15583 w 228"/>
              <a:gd name="T15" fmla="*/ 100884 h 224"/>
              <a:gd name="T16" fmla="*/ 15583 w 228"/>
              <a:gd name="T17" fmla="*/ 157793 h 224"/>
              <a:gd name="T18" fmla="*/ 148035 w 228"/>
              <a:gd name="T19" fmla="*/ 289719 h 224"/>
              <a:gd name="T20" fmla="*/ 15583 w 228"/>
              <a:gd name="T21" fmla="*/ 421645 h 224"/>
              <a:gd name="T22" fmla="*/ 15583 w 228"/>
              <a:gd name="T23" fmla="*/ 481141 h 224"/>
              <a:gd name="T24" fmla="*/ 103884 w 228"/>
              <a:gd name="T25" fmla="*/ 569091 h 224"/>
              <a:gd name="T26" fmla="*/ 135049 w 228"/>
              <a:gd name="T27" fmla="*/ 579438 h 224"/>
              <a:gd name="T28" fmla="*/ 163617 w 228"/>
              <a:gd name="T29" fmla="*/ 569091 h 224"/>
              <a:gd name="T30" fmla="*/ 296069 w 228"/>
              <a:gd name="T31" fmla="*/ 437165 h 224"/>
              <a:gd name="T32" fmla="*/ 428521 w 228"/>
              <a:gd name="T33" fmla="*/ 569091 h 224"/>
              <a:gd name="T34" fmla="*/ 457089 w 228"/>
              <a:gd name="T35" fmla="*/ 579438 h 224"/>
              <a:gd name="T36" fmla="*/ 485657 w 228"/>
              <a:gd name="T37" fmla="*/ 569091 h 224"/>
              <a:gd name="T38" fmla="*/ 573958 w 228"/>
              <a:gd name="T39" fmla="*/ 481141 h 224"/>
              <a:gd name="T40" fmla="*/ 573958 w 228"/>
              <a:gd name="T41" fmla="*/ 421645 h 224"/>
              <a:gd name="T42" fmla="*/ 441506 w 228"/>
              <a:gd name="T43" fmla="*/ 289719 h 224"/>
              <a:gd name="T44" fmla="*/ 573958 w 228"/>
              <a:gd name="T45" fmla="*/ 157793 h 224"/>
              <a:gd name="T46" fmla="*/ 573958 w 228"/>
              <a:gd name="T47" fmla="*/ 100884 h 224"/>
              <a:gd name="T48" fmla="*/ 485657 w 228"/>
              <a:gd name="T49" fmla="*/ 12934 h 2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8"/>
              <a:gd name="T76" fmla="*/ 0 h 224"/>
              <a:gd name="T77" fmla="*/ 228 w 228"/>
              <a:gd name="T78" fmla="*/ 224 h 2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8" h="224">
                <a:moveTo>
                  <a:pt x="187" y="5"/>
                </a:moveTo>
                <a:cubicBezTo>
                  <a:pt x="184" y="2"/>
                  <a:pt x="180" y="0"/>
                  <a:pt x="176" y="0"/>
                </a:cubicBezTo>
                <a:cubicBezTo>
                  <a:pt x="172" y="0"/>
                  <a:pt x="168" y="2"/>
                  <a:pt x="165" y="5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63" y="5"/>
                  <a:pt x="63" y="5"/>
                  <a:pt x="63" y="5"/>
                </a:cubicBezTo>
                <a:cubicBezTo>
                  <a:pt x="60" y="2"/>
                  <a:pt x="56" y="0"/>
                  <a:pt x="52" y="0"/>
                </a:cubicBezTo>
                <a:cubicBezTo>
                  <a:pt x="48" y="0"/>
                  <a:pt x="43" y="2"/>
                  <a:pt x="40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0" y="45"/>
                  <a:pt x="0" y="55"/>
                  <a:pt x="6" y="61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6" y="163"/>
                  <a:pt x="6" y="163"/>
                  <a:pt x="6" y="163"/>
                </a:cubicBezTo>
                <a:cubicBezTo>
                  <a:pt x="0" y="169"/>
                  <a:pt x="0" y="179"/>
                  <a:pt x="6" y="186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43" y="223"/>
                  <a:pt x="48" y="224"/>
                  <a:pt x="52" y="224"/>
                </a:cubicBezTo>
                <a:cubicBezTo>
                  <a:pt x="56" y="224"/>
                  <a:pt x="60" y="223"/>
                  <a:pt x="63" y="220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68" y="223"/>
                  <a:pt x="172" y="224"/>
                  <a:pt x="176" y="224"/>
                </a:cubicBezTo>
                <a:cubicBezTo>
                  <a:pt x="180" y="224"/>
                  <a:pt x="184" y="223"/>
                  <a:pt x="187" y="220"/>
                </a:cubicBezTo>
                <a:cubicBezTo>
                  <a:pt x="221" y="186"/>
                  <a:pt x="221" y="186"/>
                  <a:pt x="221" y="186"/>
                </a:cubicBezTo>
                <a:cubicBezTo>
                  <a:pt x="228" y="179"/>
                  <a:pt x="228" y="169"/>
                  <a:pt x="221" y="163"/>
                </a:cubicBezTo>
                <a:cubicBezTo>
                  <a:pt x="170" y="112"/>
                  <a:pt x="170" y="112"/>
                  <a:pt x="170" y="112"/>
                </a:cubicBezTo>
                <a:cubicBezTo>
                  <a:pt x="221" y="61"/>
                  <a:pt x="221" y="61"/>
                  <a:pt x="221" y="61"/>
                </a:cubicBezTo>
                <a:cubicBezTo>
                  <a:pt x="228" y="55"/>
                  <a:pt x="228" y="45"/>
                  <a:pt x="221" y="39"/>
                </a:cubicBezTo>
                <a:lnTo>
                  <a:pt x="187" y="5"/>
                </a:lnTo>
                <a:close/>
              </a:path>
            </a:pathLst>
          </a:custGeom>
          <a:solidFill>
            <a:srgbClr val="C9660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b="1" i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8" name="Freeform 13"/>
          <p:cNvSpPr>
            <a:spLocks noChangeArrowheads="1"/>
          </p:cNvSpPr>
          <p:nvPr/>
        </p:nvSpPr>
        <p:spPr bwMode="auto">
          <a:xfrm flipH="1">
            <a:off x="4990242" y="4102220"/>
            <a:ext cx="374379" cy="365678"/>
          </a:xfrm>
          <a:custGeom>
            <a:avLst/>
            <a:gdLst>
              <a:gd name="T0" fmla="*/ 485657 w 228"/>
              <a:gd name="T1" fmla="*/ 12934 h 224"/>
              <a:gd name="T2" fmla="*/ 457089 w 228"/>
              <a:gd name="T3" fmla="*/ 0 h 224"/>
              <a:gd name="T4" fmla="*/ 428521 w 228"/>
              <a:gd name="T5" fmla="*/ 12934 h 224"/>
              <a:gd name="T6" fmla="*/ 296069 w 228"/>
              <a:gd name="T7" fmla="*/ 144860 h 224"/>
              <a:gd name="T8" fmla="*/ 163617 w 228"/>
              <a:gd name="T9" fmla="*/ 12934 h 224"/>
              <a:gd name="T10" fmla="*/ 135049 w 228"/>
              <a:gd name="T11" fmla="*/ 0 h 224"/>
              <a:gd name="T12" fmla="*/ 103884 w 228"/>
              <a:gd name="T13" fmla="*/ 12934 h 224"/>
              <a:gd name="T14" fmla="*/ 15583 w 228"/>
              <a:gd name="T15" fmla="*/ 100884 h 224"/>
              <a:gd name="T16" fmla="*/ 15583 w 228"/>
              <a:gd name="T17" fmla="*/ 157793 h 224"/>
              <a:gd name="T18" fmla="*/ 148035 w 228"/>
              <a:gd name="T19" fmla="*/ 289719 h 224"/>
              <a:gd name="T20" fmla="*/ 15583 w 228"/>
              <a:gd name="T21" fmla="*/ 421645 h 224"/>
              <a:gd name="T22" fmla="*/ 15583 w 228"/>
              <a:gd name="T23" fmla="*/ 481141 h 224"/>
              <a:gd name="T24" fmla="*/ 103884 w 228"/>
              <a:gd name="T25" fmla="*/ 569091 h 224"/>
              <a:gd name="T26" fmla="*/ 135049 w 228"/>
              <a:gd name="T27" fmla="*/ 579438 h 224"/>
              <a:gd name="T28" fmla="*/ 163617 w 228"/>
              <a:gd name="T29" fmla="*/ 569091 h 224"/>
              <a:gd name="T30" fmla="*/ 296069 w 228"/>
              <a:gd name="T31" fmla="*/ 437165 h 224"/>
              <a:gd name="T32" fmla="*/ 428521 w 228"/>
              <a:gd name="T33" fmla="*/ 569091 h 224"/>
              <a:gd name="T34" fmla="*/ 457089 w 228"/>
              <a:gd name="T35" fmla="*/ 579438 h 224"/>
              <a:gd name="T36" fmla="*/ 485657 w 228"/>
              <a:gd name="T37" fmla="*/ 569091 h 224"/>
              <a:gd name="T38" fmla="*/ 573958 w 228"/>
              <a:gd name="T39" fmla="*/ 481141 h 224"/>
              <a:gd name="T40" fmla="*/ 573958 w 228"/>
              <a:gd name="T41" fmla="*/ 421645 h 224"/>
              <a:gd name="T42" fmla="*/ 441506 w 228"/>
              <a:gd name="T43" fmla="*/ 289719 h 224"/>
              <a:gd name="T44" fmla="*/ 573958 w 228"/>
              <a:gd name="T45" fmla="*/ 157793 h 224"/>
              <a:gd name="T46" fmla="*/ 573958 w 228"/>
              <a:gd name="T47" fmla="*/ 100884 h 224"/>
              <a:gd name="T48" fmla="*/ 485657 w 228"/>
              <a:gd name="T49" fmla="*/ 12934 h 2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8"/>
              <a:gd name="T76" fmla="*/ 0 h 224"/>
              <a:gd name="T77" fmla="*/ 228 w 228"/>
              <a:gd name="T78" fmla="*/ 224 h 2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8" h="224">
                <a:moveTo>
                  <a:pt x="187" y="5"/>
                </a:moveTo>
                <a:cubicBezTo>
                  <a:pt x="184" y="2"/>
                  <a:pt x="180" y="0"/>
                  <a:pt x="176" y="0"/>
                </a:cubicBezTo>
                <a:cubicBezTo>
                  <a:pt x="172" y="0"/>
                  <a:pt x="168" y="2"/>
                  <a:pt x="165" y="5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63" y="5"/>
                  <a:pt x="63" y="5"/>
                  <a:pt x="63" y="5"/>
                </a:cubicBezTo>
                <a:cubicBezTo>
                  <a:pt x="60" y="2"/>
                  <a:pt x="56" y="0"/>
                  <a:pt x="52" y="0"/>
                </a:cubicBezTo>
                <a:cubicBezTo>
                  <a:pt x="48" y="0"/>
                  <a:pt x="43" y="2"/>
                  <a:pt x="40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0" y="45"/>
                  <a:pt x="0" y="55"/>
                  <a:pt x="6" y="61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6" y="163"/>
                  <a:pt x="6" y="163"/>
                  <a:pt x="6" y="163"/>
                </a:cubicBezTo>
                <a:cubicBezTo>
                  <a:pt x="0" y="169"/>
                  <a:pt x="0" y="179"/>
                  <a:pt x="6" y="186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43" y="223"/>
                  <a:pt x="48" y="224"/>
                  <a:pt x="52" y="224"/>
                </a:cubicBezTo>
                <a:cubicBezTo>
                  <a:pt x="56" y="224"/>
                  <a:pt x="60" y="223"/>
                  <a:pt x="63" y="220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68" y="223"/>
                  <a:pt x="172" y="224"/>
                  <a:pt x="176" y="224"/>
                </a:cubicBezTo>
                <a:cubicBezTo>
                  <a:pt x="180" y="224"/>
                  <a:pt x="184" y="223"/>
                  <a:pt x="187" y="220"/>
                </a:cubicBezTo>
                <a:cubicBezTo>
                  <a:pt x="221" y="186"/>
                  <a:pt x="221" y="186"/>
                  <a:pt x="221" y="186"/>
                </a:cubicBezTo>
                <a:cubicBezTo>
                  <a:pt x="228" y="179"/>
                  <a:pt x="228" y="169"/>
                  <a:pt x="221" y="163"/>
                </a:cubicBezTo>
                <a:cubicBezTo>
                  <a:pt x="170" y="112"/>
                  <a:pt x="170" y="112"/>
                  <a:pt x="170" y="112"/>
                </a:cubicBezTo>
                <a:cubicBezTo>
                  <a:pt x="221" y="61"/>
                  <a:pt x="221" y="61"/>
                  <a:pt x="221" y="61"/>
                </a:cubicBezTo>
                <a:cubicBezTo>
                  <a:pt x="228" y="55"/>
                  <a:pt x="228" y="45"/>
                  <a:pt x="221" y="39"/>
                </a:cubicBezTo>
                <a:lnTo>
                  <a:pt x="187" y="5"/>
                </a:lnTo>
                <a:close/>
              </a:path>
            </a:pathLst>
          </a:custGeom>
          <a:solidFill>
            <a:srgbClr val="C9660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b="1" i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9" name="Freeform 13"/>
          <p:cNvSpPr>
            <a:spLocks noChangeArrowheads="1"/>
          </p:cNvSpPr>
          <p:nvPr/>
        </p:nvSpPr>
        <p:spPr bwMode="auto">
          <a:xfrm flipH="1">
            <a:off x="4986190" y="5492597"/>
            <a:ext cx="374379" cy="365678"/>
          </a:xfrm>
          <a:custGeom>
            <a:avLst/>
            <a:gdLst>
              <a:gd name="T0" fmla="*/ 485657 w 228"/>
              <a:gd name="T1" fmla="*/ 12934 h 224"/>
              <a:gd name="T2" fmla="*/ 457089 w 228"/>
              <a:gd name="T3" fmla="*/ 0 h 224"/>
              <a:gd name="T4" fmla="*/ 428521 w 228"/>
              <a:gd name="T5" fmla="*/ 12934 h 224"/>
              <a:gd name="T6" fmla="*/ 296069 w 228"/>
              <a:gd name="T7" fmla="*/ 144860 h 224"/>
              <a:gd name="T8" fmla="*/ 163617 w 228"/>
              <a:gd name="T9" fmla="*/ 12934 h 224"/>
              <a:gd name="T10" fmla="*/ 135049 w 228"/>
              <a:gd name="T11" fmla="*/ 0 h 224"/>
              <a:gd name="T12" fmla="*/ 103884 w 228"/>
              <a:gd name="T13" fmla="*/ 12934 h 224"/>
              <a:gd name="T14" fmla="*/ 15583 w 228"/>
              <a:gd name="T15" fmla="*/ 100884 h 224"/>
              <a:gd name="T16" fmla="*/ 15583 w 228"/>
              <a:gd name="T17" fmla="*/ 157793 h 224"/>
              <a:gd name="T18" fmla="*/ 148035 w 228"/>
              <a:gd name="T19" fmla="*/ 289719 h 224"/>
              <a:gd name="T20" fmla="*/ 15583 w 228"/>
              <a:gd name="T21" fmla="*/ 421645 h 224"/>
              <a:gd name="T22" fmla="*/ 15583 w 228"/>
              <a:gd name="T23" fmla="*/ 481141 h 224"/>
              <a:gd name="T24" fmla="*/ 103884 w 228"/>
              <a:gd name="T25" fmla="*/ 569091 h 224"/>
              <a:gd name="T26" fmla="*/ 135049 w 228"/>
              <a:gd name="T27" fmla="*/ 579438 h 224"/>
              <a:gd name="T28" fmla="*/ 163617 w 228"/>
              <a:gd name="T29" fmla="*/ 569091 h 224"/>
              <a:gd name="T30" fmla="*/ 296069 w 228"/>
              <a:gd name="T31" fmla="*/ 437165 h 224"/>
              <a:gd name="T32" fmla="*/ 428521 w 228"/>
              <a:gd name="T33" fmla="*/ 569091 h 224"/>
              <a:gd name="T34" fmla="*/ 457089 w 228"/>
              <a:gd name="T35" fmla="*/ 579438 h 224"/>
              <a:gd name="T36" fmla="*/ 485657 w 228"/>
              <a:gd name="T37" fmla="*/ 569091 h 224"/>
              <a:gd name="T38" fmla="*/ 573958 w 228"/>
              <a:gd name="T39" fmla="*/ 481141 h 224"/>
              <a:gd name="T40" fmla="*/ 573958 w 228"/>
              <a:gd name="T41" fmla="*/ 421645 h 224"/>
              <a:gd name="T42" fmla="*/ 441506 w 228"/>
              <a:gd name="T43" fmla="*/ 289719 h 224"/>
              <a:gd name="T44" fmla="*/ 573958 w 228"/>
              <a:gd name="T45" fmla="*/ 157793 h 224"/>
              <a:gd name="T46" fmla="*/ 573958 w 228"/>
              <a:gd name="T47" fmla="*/ 100884 h 224"/>
              <a:gd name="T48" fmla="*/ 485657 w 228"/>
              <a:gd name="T49" fmla="*/ 12934 h 2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8"/>
              <a:gd name="T76" fmla="*/ 0 h 224"/>
              <a:gd name="T77" fmla="*/ 228 w 228"/>
              <a:gd name="T78" fmla="*/ 224 h 2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8" h="224">
                <a:moveTo>
                  <a:pt x="187" y="5"/>
                </a:moveTo>
                <a:cubicBezTo>
                  <a:pt x="184" y="2"/>
                  <a:pt x="180" y="0"/>
                  <a:pt x="176" y="0"/>
                </a:cubicBezTo>
                <a:cubicBezTo>
                  <a:pt x="172" y="0"/>
                  <a:pt x="168" y="2"/>
                  <a:pt x="165" y="5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63" y="5"/>
                  <a:pt x="63" y="5"/>
                  <a:pt x="63" y="5"/>
                </a:cubicBezTo>
                <a:cubicBezTo>
                  <a:pt x="60" y="2"/>
                  <a:pt x="56" y="0"/>
                  <a:pt x="52" y="0"/>
                </a:cubicBezTo>
                <a:cubicBezTo>
                  <a:pt x="48" y="0"/>
                  <a:pt x="43" y="2"/>
                  <a:pt x="40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0" y="45"/>
                  <a:pt x="0" y="55"/>
                  <a:pt x="6" y="61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6" y="163"/>
                  <a:pt x="6" y="163"/>
                  <a:pt x="6" y="163"/>
                </a:cubicBezTo>
                <a:cubicBezTo>
                  <a:pt x="0" y="169"/>
                  <a:pt x="0" y="179"/>
                  <a:pt x="6" y="186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43" y="223"/>
                  <a:pt x="48" y="224"/>
                  <a:pt x="52" y="224"/>
                </a:cubicBezTo>
                <a:cubicBezTo>
                  <a:pt x="56" y="224"/>
                  <a:pt x="60" y="223"/>
                  <a:pt x="63" y="220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68" y="223"/>
                  <a:pt x="172" y="224"/>
                  <a:pt x="176" y="224"/>
                </a:cubicBezTo>
                <a:cubicBezTo>
                  <a:pt x="180" y="224"/>
                  <a:pt x="184" y="223"/>
                  <a:pt x="187" y="220"/>
                </a:cubicBezTo>
                <a:cubicBezTo>
                  <a:pt x="221" y="186"/>
                  <a:pt x="221" y="186"/>
                  <a:pt x="221" y="186"/>
                </a:cubicBezTo>
                <a:cubicBezTo>
                  <a:pt x="228" y="179"/>
                  <a:pt x="228" y="169"/>
                  <a:pt x="221" y="163"/>
                </a:cubicBezTo>
                <a:cubicBezTo>
                  <a:pt x="170" y="112"/>
                  <a:pt x="170" y="112"/>
                  <a:pt x="170" y="112"/>
                </a:cubicBezTo>
                <a:cubicBezTo>
                  <a:pt x="221" y="61"/>
                  <a:pt x="221" y="61"/>
                  <a:pt x="221" y="61"/>
                </a:cubicBezTo>
                <a:cubicBezTo>
                  <a:pt x="228" y="55"/>
                  <a:pt x="228" y="45"/>
                  <a:pt x="221" y="39"/>
                </a:cubicBezTo>
                <a:lnTo>
                  <a:pt x="187" y="5"/>
                </a:lnTo>
                <a:close/>
              </a:path>
            </a:pathLst>
          </a:custGeom>
          <a:solidFill>
            <a:srgbClr val="C9660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b="1" i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Freeform 23"/>
          <p:cNvSpPr>
            <a:spLocks noEditPoints="1" noChangeArrowheads="1"/>
          </p:cNvSpPr>
          <p:nvPr/>
        </p:nvSpPr>
        <p:spPr bwMode="auto">
          <a:xfrm>
            <a:off x="6723752" y="3824043"/>
            <a:ext cx="952500" cy="952500"/>
          </a:xfrm>
          <a:custGeom>
            <a:avLst/>
            <a:gdLst>
              <a:gd name="T0" fmla="*/ 254 w 254"/>
              <a:gd name="T1" fmla="*/ 127 h 254"/>
              <a:gd name="T2" fmla="*/ 127 w 254"/>
              <a:gd name="T3" fmla="*/ 0 h 254"/>
              <a:gd name="T4" fmla="*/ 0 w 254"/>
              <a:gd name="T5" fmla="*/ 127 h 254"/>
              <a:gd name="T6" fmla="*/ 127 w 254"/>
              <a:gd name="T7" fmla="*/ 254 h 254"/>
              <a:gd name="T8" fmla="*/ 254 w 254"/>
              <a:gd name="T9" fmla="*/ 127 h 254"/>
              <a:gd name="T10" fmla="*/ 28 w 254"/>
              <a:gd name="T11" fmla="*/ 127 h 254"/>
              <a:gd name="T12" fmla="*/ 127 w 254"/>
              <a:gd name="T13" fmla="*/ 28 h 254"/>
              <a:gd name="T14" fmla="*/ 225 w 254"/>
              <a:gd name="T15" fmla="*/ 127 h 254"/>
              <a:gd name="T16" fmla="*/ 127 w 254"/>
              <a:gd name="T17" fmla="*/ 225 h 254"/>
              <a:gd name="T18" fmla="*/ 28 w 254"/>
              <a:gd name="T19" fmla="*/ 127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"/>
              <a:gd name="T31" fmla="*/ 0 h 254"/>
              <a:gd name="T32" fmla="*/ 254 w 254"/>
              <a:gd name="T33" fmla="*/ 254 h 2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" h="254">
                <a:moveTo>
                  <a:pt x="254" y="127"/>
                </a:moveTo>
                <a:cubicBezTo>
                  <a:pt x="254" y="57"/>
                  <a:pt x="19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197"/>
                  <a:pt x="57" y="254"/>
                  <a:pt x="127" y="254"/>
                </a:cubicBezTo>
                <a:cubicBezTo>
                  <a:pt x="197" y="254"/>
                  <a:pt x="254" y="197"/>
                  <a:pt x="254" y="127"/>
                </a:cubicBezTo>
                <a:moveTo>
                  <a:pt x="28" y="127"/>
                </a:moveTo>
                <a:cubicBezTo>
                  <a:pt x="28" y="72"/>
                  <a:pt x="72" y="28"/>
                  <a:pt x="127" y="28"/>
                </a:cubicBezTo>
                <a:cubicBezTo>
                  <a:pt x="181" y="28"/>
                  <a:pt x="225" y="72"/>
                  <a:pt x="225" y="127"/>
                </a:cubicBezTo>
                <a:cubicBezTo>
                  <a:pt x="225" y="181"/>
                  <a:pt x="181" y="225"/>
                  <a:pt x="127" y="225"/>
                </a:cubicBezTo>
                <a:cubicBezTo>
                  <a:pt x="72" y="225"/>
                  <a:pt x="28" y="181"/>
                  <a:pt x="28" y="127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5" name="Freeform 28"/>
          <p:cNvSpPr>
            <a:spLocks noEditPoints="1" noChangeArrowheads="1"/>
          </p:cNvSpPr>
          <p:nvPr/>
        </p:nvSpPr>
        <p:spPr bwMode="auto">
          <a:xfrm>
            <a:off x="6701011" y="2519809"/>
            <a:ext cx="952500" cy="952500"/>
          </a:xfrm>
          <a:custGeom>
            <a:avLst/>
            <a:gdLst>
              <a:gd name="T0" fmla="*/ 254 w 254"/>
              <a:gd name="T1" fmla="*/ 127 h 254"/>
              <a:gd name="T2" fmla="*/ 127 w 254"/>
              <a:gd name="T3" fmla="*/ 0 h 254"/>
              <a:gd name="T4" fmla="*/ 0 w 254"/>
              <a:gd name="T5" fmla="*/ 127 h 254"/>
              <a:gd name="T6" fmla="*/ 127 w 254"/>
              <a:gd name="T7" fmla="*/ 254 h 254"/>
              <a:gd name="T8" fmla="*/ 254 w 254"/>
              <a:gd name="T9" fmla="*/ 127 h 254"/>
              <a:gd name="T10" fmla="*/ 28 w 254"/>
              <a:gd name="T11" fmla="*/ 127 h 254"/>
              <a:gd name="T12" fmla="*/ 127 w 254"/>
              <a:gd name="T13" fmla="*/ 29 h 254"/>
              <a:gd name="T14" fmla="*/ 225 w 254"/>
              <a:gd name="T15" fmla="*/ 127 h 254"/>
              <a:gd name="T16" fmla="*/ 127 w 254"/>
              <a:gd name="T17" fmla="*/ 226 h 254"/>
              <a:gd name="T18" fmla="*/ 28 w 254"/>
              <a:gd name="T19" fmla="*/ 127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"/>
              <a:gd name="T31" fmla="*/ 0 h 254"/>
              <a:gd name="T32" fmla="*/ 254 w 254"/>
              <a:gd name="T33" fmla="*/ 254 h 2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" h="254">
                <a:moveTo>
                  <a:pt x="254" y="127"/>
                </a:moveTo>
                <a:cubicBezTo>
                  <a:pt x="254" y="57"/>
                  <a:pt x="19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197"/>
                  <a:pt x="57" y="254"/>
                  <a:pt x="127" y="254"/>
                </a:cubicBezTo>
                <a:cubicBezTo>
                  <a:pt x="197" y="254"/>
                  <a:pt x="254" y="197"/>
                  <a:pt x="254" y="127"/>
                </a:cubicBezTo>
                <a:moveTo>
                  <a:pt x="28" y="127"/>
                </a:moveTo>
                <a:cubicBezTo>
                  <a:pt x="28" y="73"/>
                  <a:pt x="72" y="29"/>
                  <a:pt x="127" y="29"/>
                </a:cubicBezTo>
                <a:cubicBezTo>
                  <a:pt x="181" y="29"/>
                  <a:pt x="225" y="73"/>
                  <a:pt x="225" y="127"/>
                </a:cubicBezTo>
                <a:cubicBezTo>
                  <a:pt x="225" y="181"/>
                  <a:pt x="181" y="226"/>
                  <a:pt x="127" y="226"/>
                </a:cubicBezTo>
                <a:cubicBezTo>
                  <a:pt x="72" y="226"/>
                  <a:pt x="28" y="181"/>
                  <a:pt x="28" y="127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7" name="圆角矩形 86"/>
          <p:cNvSpPr>
            <a:spLocks noChangeArrowheads="1"/>
          </p:cNvSpPr>
          <p:nvPr/>
        </p:nvSpPr>
        <p:spPr bwMode="auto">
          <a:xfrm rot="18672400">
            <a:off x="7029395" y="2871842"/>
            <a:ext cx="107168" cy="3280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accent1"/>
              </a:solidFill>
            </a:endParaRPr>
          </a:p>
        </p:txBody>
      </p:sp>
      <p:sp>
        <p:nvSpPr>
          <p:cNvPr id="68" name="圆角矩形 87"/>
          <p:cNvSpPr>
            <a:spLocks noChangeArrowheads="1"/>
          </p:cNvSpPr>
          <p:nvPr/>
        </p:nvSpPr>
        <p:spPr bwMode="auto">
          <a:xfrm rot="2291266">
            <a:off x="7192884" y="2781418"/>
            <a:ext cx="137969" cy="4033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accent1"/>
              </a:solidFill>
            </a:endParaRPr>
          </a:p>
        </p:txBody>
      </p:sp>
      <p:sp>
        <p:nvSpPr>
          <p:cNvPr id="69" name="圆角矩形 86"/>
          <p:cNvSpPr>
            <a:spLocks noChangeArrowheads="1"/>
          </p:cNvSpPr>
          <p:nvPr/>
        </p:nvSpPr>
        <p:spPr bwMode="auto">
          <a:xfrm rot="18672400">
            <a:off x="7058396" y="4200765"/>
            <a:ext cx="107168" cy="3280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accent1"/>
              </a:solidFill>
            </a:endParaRPr>
          </a:p>
        </p:txBody>
      </p:sp>
      <p:sp>
        <p:nvSpPr>
          <p:cNvPr id="70" name="圆角矩形 87"/>
          <p:cNvSpPr>
            <a:spLocks noChangeArrowheads="1"/>
          </p:cNvSpPr>
          <p:nvPr/>
        </p:nvSpPr>
        <p:spPr bwMode="auto">
          <a:xfrm rot="2291266">
            <a:off x="7220886" y="4101940"/>
            <a:ext cx="137969" cy="4033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accent1"/>
              </a:solidFill>
            </a:endParaRPr>
          </a:p>
        </p:txBody>
      </p:sp>
      <p:sp>
        <p:nvSpPr>
          <p:cNvPr id="71" name="圆角矩形 86"/>
          <p:cNvSpPr>
            <a:spLocks noChangeArrowheads="1"/>
          </p:cNvSpPr>
          <p:nvPr/>
        </p:nvSpPr>
        <p:spPr bwMode="auto">
          <a:xfrm rot="18672400">
            <a:off x="7060230" y="5581544"/>
            <a:ext cx="107168" cy="3280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accent1"/>
              </a:solidFill>
            </a:endParaRPr>
          </a:p>
        </p:txBody>
      </p:sp>
      <p:sp>
        <p:nvSpPr>
          <p:cNvPr id="72" name="圆角矩形 87"/>
          <p:cNvSpPr>
            <a:spLocks noChangeArrowheads="1"/>
          </p:cNvSpPr>
          <p:nvPr/>
        </p:nvSpPr>
        <p:spPr bwMode="auto">
          <a:xfrm rot="2291266">
            <a:off x="7222720" y="5482719"/>
            <a:ext cx="137969" cy="4033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accent1"/>
              </a:solidFill>
            </a:endParaRPr>
          </a:p>
        </p:txBody>
      </p:sp>
      <p:sp>
        <p:nvSpPr>
          <p:cNvPr id="73" name="矩形 1"/>
          <p:cNvSpPr>
            <a:spLocks noChangeArrowheads="1"/>
          </p:cNvSpPr>
          <p:nvPr/>
        </p:nvSpPr>
        <p:spPr bwMode="auto">
          <a:xfrm>
            <a:off x="858449" y="2294531"/>
            <a:ext cx="35506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C966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臭味大</a:t>
            </a:r>
          </a:p>
          <a:p>
            <a:pPr algn="just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患者被</a:t>
            </a:r>
            <a:r>
              <a:rPr lang="zh-CN" altLang="en-US" sz="2800" b="1" dirty="0">
                <a:solidFill>
                  <a:srgbClr val="C966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社会边缘化</a:t>
            </a:r>
          </a:p>
          <a:p>
            <a:pPr algn="just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35%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并发抑郁症</a:t>
            </a:r>
          </a:p>
        </p:txBody>
      </p: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819002" y="3822436"/>
            <a:ext cx="37567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造口袋</a:t>
            </a:r>
            <a:r>
              <a:rPr lang="zh-CN" altLang="en-US" sz="2800" b="1" dirty="0">
                <a:solidFill>
                  <a:srgbClr val="C966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容量小</a:t>
            </a:r>
            <a:endParaRPr lang="en-US" altLang="zh-CN" sz="2800" b="1" dirty="0">
              <a:solidFill>
                <a:srgbClr val="C966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患者仍然高度依赖厕所</a:t>
            </a:r>
          </a:p>
        </p:txBody>
      </p:sp>
      <p:sp>
        <p:nvSpPr>
          <p:cNvPr id="75" name="矩形 1"/>
          <p:cNvSpPr>
            <a:spLocks noChangeArrowheads="1"/>
          </p:cNvSpPr>
          <p:nvPr/>
        </p:nvSpPr>
        <p:spPr bwMode="auto">
          <a:xfrm>
            <a:off x="819002" y="5079822"/>
            <a:ext cx="343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与造口</a:t>
            </a:r>
            <a:r>
              <a:rPr lang="zh-CN" altLang="en-US" sz="2800" b="1" dirty="0">
                <a:solidFill>
                  <a:srgbClr val="C966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不匹配</a:t>
            </a:r>
          </a:p>
          <a:p>
            <a:pPr lvl="0" algn="just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并发血水肿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7812462" y="2660993"/>
            <a:ext cx="420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固化消毒处理：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无臭无味</a:t>
            </a:r>
          </a:p>
        </p:txBody>
      </p: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7812462" y="3965293"/>
            <a:ext cx="477945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电子舱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智能检测、实时控制</a:t>
            </a: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7786991" y="5326648"/>
            <a:ext cx="47736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定制造口环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，呵护造口健康</a:t>
            </a:r>
          </a:p>
        </p:txBody>
      </p:sp>
      <p:sp>
        <p:nvSpPr>
          <p:cNvPr id="79" name="TextBox 1"/>
          <p:cNvSpPr txBox="1"/>
          <p:nvPr/>
        </p:nvSpPr>
        <p:spPr>
          <a:xfrm>
            <a:off x="1007681" y="1312069"/>
            <a:ext cx="426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966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现有造口袋使用问题：</a:t>
            </a:r>
          </a:p>
        </p:txBody>
      </p:sp>
      <p:sp>
        <p:nvSpPr>
          <p:cNvPr id="80" name="TextBox 67"/>
          <p:cNvSpPr txBox="1"/>
          <p:nvPr/>
        </p:nvSpPr>
        <p:spPr>
          <a:xfrm>
            <a:off x="7318649" y="1312069"/>
            <a:ext cx="447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“君尊乐“解决方案：</a:t>
            </a:r>
          </a:p>
        </p:txBody>
      </p:sp>
      <p:sp>
        <p:nvSpPr>
          <p:cNvPr id="64" name="Freeform 23"/>
          <p:cNvSpPr>
            <a:spLocks noEditPoints="1" noChangeArrowheads="1"/>
          </p:cNvSpPr>
          <p:nvPr/>
        </p:nvSpPr>
        <p:spPr bwMode="auto">
          <a:xfrm>
            <a:off x="6723752" y="5184105"/>
            <a:ext cx="952500" cy="952500"/>
          </a:xfrm>
          <a:custGeom>
            <a:avLst/>
            <a:gdLst>
              <a:gd name="T0" fmla="*/ 254 w 254"/>
              <a:gd name="T1" fmla="*/ 127 h 254"/>
              <a:gd name="T2" fmla="*/ 127 w 254"/>
              <a:gd name="T3" fmla="*/ 0 h 254"/>
              <a:gd name="T4" fmla="*/ 0 w 254"/>
              <a:gd name="T5" fmla="*/ 127 h 254"/>
              <a:gd name="T6" fmla="*/ 127 w 254"/>
              <a:gd name="T7" fmla="*/ 254 h 254"/>
              <a:gd name="T8" fmla="*/ 254 w 254"/>
              <a:gd name="T9" fmla="*/ 127 h 254"/>
              <a:gd name="T10" fmla="*/ 28 w 254"/>
              <a:gd name="T11" fmla="*/ 127 h 254"/>
              <a:gd name="T12" fmla="*/ 127 w 254"/>
              <a:gd name="T13" fmla="*/ 28 h 254"/>
              <a:gd name="T14" fmla="*/ 225 w 254"/>
              <a:gd name="T15" fmla="*/ 127 h 254"/>
              <a:gd name="T16" fmla="*/ 127 w 254"/>
              <a:gd name="T17" fmla="*/ 225 h 254"/>
              <a:gd name="T18" fmla="*/ 28 w 254"/>
              <a:gd name="T19" fmla="*/ 127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4"/>
              <a:gd name="T31" fmla="*/ 0 h 254"/>
              <a:gd name="T32" fmla="*/ 254 w 254"/>
              <a:gd name="T33" fmla="*/ 254 h 2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4" h="254">
                <a:moveTo>
                  <a:pt x="254" y="127"/>
                </a:moveTo>
                <a:cubicBezTo>
                  <a:pt x="254" y="57"/>
                  <a:pt x="19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ubicBezTo>
                  <a:pt x="0" y="197"/>
                  <a:pt x="57" y="254"/>
                  <a:pt x="127" y="254"/>
                </a:cubicBezTo>
                <a:cubicBezTo>
                  <a:pt x="197" y="254"/>
                  <a:pt x="254" y="197"/>
                  <a:pt x="254" y="127"/>
                </a:cubicBezTo>
                <a:moveTo>
                  <a:pt x="28" y="127"/>
                </a:moveTo>
                <a:cubicBezTo>
                  <a:pt x="28" y="72"/>
                  <a:pt x="72" y="28"/>
                  <a:pt x="127" y="28"/>
                </a:cubicBezTo>
                <a:cubicBezTo>
                  <a:pt x="181" y="28"/>
                  <a:pt x="225" y="72"/>
                  <a:pt x="225" y="127"/>
                </a:cubicBezTo>
                <a:cubicBezTo>
                  <a:pt x="225" y="181"/>
                  <a:pt x="181" y="225"/>
                  <a:pt x="127" y="225"/>
                </a:cubicBezTo>
                <a:cubicBezTo>
                  <a:pt x="72" y="225"/>
                  <a:pt x="28" y="181"/>
                  <a:pt x="28" y="127"/>
                </a:cubicBezTo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2720" y="6301299"/>
            <a:ext cx="576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率先实现上述功能，市场尚未发现同类解决方案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567544" y="6136605"/>
            <a:ext cx="5976664" cy="722375"/>
          </a:xfrm>
          <a:prstGeom prst="ellipse">
            <a:avLst/>
          </a:prstGeom>
          <a:noFill/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935498" y="-53359"/>
            <a:ext cx="2537913" cy="748199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竞品分析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0013"/>
              </p:ext>
            </p:extLst>
          </p:nvPr>
        </p:nvGraphicFramePr>
        <p:xfrm>
          <a:off x="380703" y="764504"/>
          <a:ext cx="11953328" cy="6355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1534503146"/>
                    </a:ext>
                  </a:extLst>
                </a:gridCol>
                <a:gridCol w="1234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03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40070">
                  <a:extLst>
                    <a:ext uri="{9D8B030D-6E8A-4147-A177-3AD203B41FA5}">
                      <a16:colId xmlns="" xmlns:a16="http://schemas.microsoft.com/office/drawing/2014/main" val="3010347004"/>
                    </a:ext>
                  </a:extLst>
                </a:gridCol>
                <a:gridCol w="2340070">
                  <a:extLst>
                    <a:ext uri="{9D8B030D-6E8A-4147-A177-3AD203B41FA5}">
                      <a16:colId xmlns="" xmlns:a16="http://schemas.microsoft.com/office/drawing/2014/main" val="297641595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总部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优势产品</a:t>
                      </a:r>
                      <a:endParaRPr lang="ja-JP" altLang="en-US" sz="20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市场占比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竞品分析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价格分析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2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君尊乐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</a:p>
                  </a:txBody>
                  <a:tcPr marL="40585" marR="40585" marT="0" marB="0" anchor="ctr"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电子舱</a:t>
                      </a:r>
                      <a:r>
                        <a:rPr lang="zh-CN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</a:t>
                      </a:r>
                      <a:r>
                        <a:rPr lang="zh-CN" altLang="en-US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监测，即排即处理</a:t>
                      </a:r>
                      <a:endParaRPr lang="en-US" altLang="zh-CN" sz="2200" b="1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排泄物</a:t>
                      </a:r>
                      <a:r>
                        <a:rPr lang="zh-CN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消毒</a:t>
                      </a:r>
                      <a:r>
                        <a:rPr 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固化除臭</a:t>
                      </a:r>
                      <a:r>
                        <a:rPr lang="zh-CN" altLang="en-US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，绿色无味</a:t>
                      </a:r>
                      <a:endParaRPr lang="en-US" altLang="zh-CN" sz="2200" b="1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三维定制柔性造口环，防漏护肤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2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零售价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电子肠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1550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耗材包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3100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  <a:p>
                      <a:pPr algn="ctr">
                        <a:spcAft>
                          <a:spcPts val="0"/>
                        </a:spcAft>
                        <a:buNone/>
                      </a:pP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302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40585" marR="40585" marT="0" marB="0" anchor="ctr"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康乐保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丹麦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胜舒机械扣合造口袋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特舒 两件式开口袋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</a:t>
                      </a:r>
                      <a:r>
                        <a:rPr lang="en-US" altLang="en-US" sz="2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0%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容量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650-950ml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更换频率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/5-7</a:t>
                      </a: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配合防漏胶</a:t>
                      </a: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条使用</a:t>
                      </a:r>
                      <a:endParaRPr lang="en-US" altLang="zh-CN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直排机械存储</a:t>
                      </a:r>
                      <a:endParaRPr lang="en-US" altLang="zh-CN" sz="2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需配合防漏处理</a:t>
                      </a:r>
                      <a:endParaRPr lang="en-US" altLang="zh-CN" sz="2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2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需配合皮肤护理</a:t>
                      </a:r>
                      <a:endParaRPr lang="en-US" altLang="zh-CN" sz="2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420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lang="en-US" altLang="zh-CN" sz="2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40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思泰利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12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一件式开口袋（开口、闭口）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12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两件式开口袋（开口、闭口）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en-US" altLang="en-US" sz="2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%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容量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450-600ml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更换频率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2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0585" marR="4058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5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康维德</a:t>
                      </a:r>
                    </a:p>
                  </a:txBody>
                  <a:tcPr marL="40585" marR="4058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美国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200" b="1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舒</a:t>
                      </a:r>
                      <a:r>
                        <a:rPr lang="zh-CN" sz="12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易一件式开口造口袋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舒洁 两件式造口袋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</a:t>
                      </a:r>
                      <a:r>
                        <a:rPr lang="en-US" altLang="en-US" sz="2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%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容量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650-950ml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更换频率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个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/3-4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配合防漏胶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条使用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0585" marR="4058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405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</a:p>
                  </a:txBody>
                  <a:tcPr marL="40585" marR="4058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7977547" y="3368943"/>
            <a:ext cx="2880320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162282" y="362184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“君尊乐”有明显</a:t>
            </a:r>
            <a:endParaRPr lang="en-US" altLang="zh-CN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进口替代优势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1158957" y="-34594"/>
            <a:ext cx="2537913" cy="836044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核心团队</a:t>
            </a:r>
          </a:p>
        </p:txBody>
      </p:sp>
      <p:sp>
        <p:nvSpPr>
          <p:cNvPr id="42" name="TextBox 1401"/>
          <p:cNvSpPr/>
          <p:nvPr/>
        </p:nvSpPr>
        <p:spPr>
          <a:xfrm>
            <a:off x="2199732" y="1425862"/>
            <a:ext cx="33878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傅圣雪教授    指导教师</a:t>
            </a: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2452223" y="2096870"/>
            <a:ext cx="2489293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中国海洋大学教授、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电子系</a:t>
            </a:r>
            <a:r>
              <a:rPr lang="zh-CN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硕士生导师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，山东省物理学会常务理事、海尔集团特聘技术专家，多次参与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、自然科学基金项目，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打印领域研究长达十年之久</a:t>
            </a:r>
          </a:p>
        </p:txBody>
      </p:sp>
      <p:sp>
        <p:nvSpPr>
          <p:cNvPr id="44" name="TextBox 1401"/>
          <p:cNvSpPr/>
          <p:nvPr/>
        </p:nvSpPr>
        <p:spPr>
          <a:xfrm>
            <a:off x="8665297" y="2680221"/>
            <a:ext cx="877163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刘耘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10003526" y="1142566"/>
            <a:ext cx="229374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中国海洋大学电子系硕士研究生，项目组长。</a:t>
            </a:r>
            <a:r>
              <a:rPr lang="zh-CN" altLang="en-US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参与一项</a:t>
            </a:r>
            <a:r>
              <a:rPr lang="en-US" altLang="zh-CN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863</a:t>
            </a:r>
            <a:r>
              <a:rPr lang="zh-CN" altLang="en-US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项目、一项自然科学基金项目，参与制作世界第一把</a:t>
            </a:r>
            <a:r>
              <a:rPr lang="en-US" altLang="zh-CN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打印音箱吉他设计，主</a:t>
            </a:r>
            <a:r>
              <a:rPr lang="en-US" altLang="zh-CN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noProof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打印和三维扫描技术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TextBox 1412"/>
          <p:cNvSpPr/>
          <p:nvPr/>
        </p:nvSpPr>
        <p:spPr>
          <a:xfrm>
            <a:off x="11026792" y="5269897"/>
            <a:ext cx="946093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硬件组</a:t>
            </a: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0668181" y="6040544"/>
            <a:ext cx="16633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计算机系硕士研究生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，负责多项大学生创新创业项目，主电路模块设计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418"/>
          <p:cNvSpPr/>
          <p:nvPr/>
        </p:nvSpPr>
        <p:spPr>
          <a:xfrm>
            <a:off x="8678020" y="5269896"/>
            <a:ext cx="946093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肖晓彤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设计组</a:t>
            </a: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8313136" y="6040544"/>
            <a:ext cx="17886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研究生，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曾参与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项目，完成机械制图及建模工作，主产品工业设计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 descr="刘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532" y="778677"/>
            <a:ext cx="1254798" cy="1781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0165" y="3396162"/>
            <a:ext cx="1321800" cy="1850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1863" y="3435836"/>
            <a:ext cx="1306185" cy="181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5" y="1344061"/>
            <a:ext cx="1498189" cy="203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C:\Users\Fulaoshi\Desktop\微信图片_201807211457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4" y="3764513"/>
            <a:ext cx="1492910" cy="20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1401"/>
          <p:cNvSpPr/>
          <p:nvPr/>
        </p:nvSpPr>
        <p:spPr>
          <a:xfrm>
            <a:off x="2157493" y="3949178"/>
            <a:ext cx="333577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毛伟征    医学顾问组长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2396927" y="4531233"/>
            <a:ext cx="30323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青岛市市立医院普外科主任医师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山东省医药卫生重点专业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山东省临床重点专科学科带头人外科教研室副主任普外组组长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青岛抗癌协会常务理事，胃肠肿瘤专业委员会委员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418"/>
          <p:cNvSpPr/>
          <p:nvPr/>
        </p:nvSpPr>
        <p:spPr>
          <a:xfrm>
            <a:off x="6541608" y="5269895"/>
            <a:ext cx="1015022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李泽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软件组 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192535" y="6054376"/>
            <a:ext cx="17131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计算机系硕士研究生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，海洋大数据方向，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一篇，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一篇，专利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项，主数据库系统搭建</a:t>
            </a: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20" y="3504694"/>
            <a:ext cx="1233938" cy="1725788"/>
          </a:xfrm>
          <a:prstGeom prst="roundRect">
            <a:avLst>
              <a:gd name="adj" fmla="val 8594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5" name="等腰三角形 3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376965" y="178258"/>
              <a:ext cx="1130639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0056217" y="5028972"/>
            <a:ext cx="2761510" cy="21543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861423" y="5028972"/>
            <a:ext cx="3024336" cy="21543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0" name="TextBox 48"/>
          <p:cNvSpPr txBox="1"/>
          <p:nvPr/>
        </p:nvSpPr>
        <p:spPr>
          <a:xfrm>
            <a:off x="676932" y="-40178"/>
            <a:ext cx="4338113" cy="748199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1" dirty="0">
                <a:sym typeface="Arial" panose="020B0604020202020204" pitchFamily="34" charset="0"/>
              </a:rPr>
              <a:t>“君尊乐”电子肠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7797527" y="1534945"/>
            <a:ext cx="5020200" cy="30469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造口环：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患者定制，防摩擦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电子舱：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智能实时监测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舱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消毒舱：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排泄物消毒除味固化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收集器：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智能提示，取出收集袋</a:t>
            </a:r>
          </a:p>
        </p:txBody>
      </p:sp>
      <p:pic>
        <p:nvPicPr>
          <p:cNvPr id="43" name="图片 42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15" y="1393935"/>
            <a:ext cx="6076320" cy="5011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矩形 3"/>
          <p:cNvSpPr/>
          <p:nvPr/>
        </p:nvSpPr>
        <p:spPr>
          <a:xfrm>
            <a:off x="2520752" y="5535895"/>
            <a:ext cx="2015150" cy="43820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6" name="矩形 24"/>
          <p:cNvSpPr/>
          <p:nvPr/>
        </p:nvSpPr>
        <p:spPr>
          <a:xfrm>
            <a:off x="2638839" y="3937648"/>
            <a:ext cx="602615" cy="2036454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7" name="矩形 26"/>
          <p:cNvSpPr/>
          <p:nvPr/>
        </p:nvSpPr>
        <p:spPr>
          <a:xfrm>
            <a:off x="3909096" y="3959872"/>
            <a:ext cx="527112" cy="2014229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827781" y="5571820"/>
            <a:ext cx="11811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电子舱</a:t>
            </a:r>
          </a:p>
        </p:txBody>
      </p:sp>
      <p:sp>
        <p:nvSpPr>
          <p:cNvPr id="49" name="TextBox 28"/>
          <p:cNvSpPr txBox="1"/>
          <p:nvPr/>
        </p:nvSpPr>
        <p:spPr>
          <a:xfrm>
            <a:off x="1798063" y="3749290"/>
            <a:ext cx="72008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粉舱</a:t>
            </a:r>
          </a:p>
        </p:txBody>
      </p:sp>
      <p:sp>
        <p:nvSpPr>
          <p:cNvPr id="50" name="TextBox 29"/>
          <p:cNvSpPr txBox="1"/>
          <p:nvPr/>
        </p:nvSpPr>
        <p:spPr>
          <a:xfrm>
            <a:off x="4747867" y="3859480"/>
            <a:ext cx="91122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消毒舱</a:t>
            </a:r>
          </a:p>
        </p:txBody>
      </p:sp>
      <p:cxnSp>
        <p:nvCxnSpPr>
          <p:cNvPr id="51" name="直接连接符 6"/>
          <p:cNvCxnSpPr/>
          <p:nvPr/>
        </p:nvCxnSpPr>
        <p:spPr>
          <a:xfrm>
            <a:off x="2412802" y="3955281"/>
            <a:ext cx="215900" cy="138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2" name="直接连接符 8"/>
          <p:cNvCxnSpPr>
            <a:stCxn id="50" idx="1"/>
          </p:cNvCxnSpPr>
          <p:nvPr/>
        </p:nvCxnSpPr>
        <p:spPr>
          <a:xfrm flipH="1">
            <a:off x="4411317" y="4028757"/>
            <a:ext cx="336550" cy="7519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3" name="直接连接符 13"/>
          <p:cNvCxnSpPr/>
          <p:nvPr/>
        </p:nvCxnSpPr>
        <p:spPr>
          <a:xfrm>
            <a:off x="4569018" y="5754998"/>
            <a:ext cx="2587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" name="矩形 13"/>
          <p:cNvSpPr/>
          <p:nvPr/>
        </p:nvSpPr>
        <p:spPr>
          <a:xfrm>
            <a:off x="2761720" y="646515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总成结构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7574692" y="1339660"/>
            <a:ext cx="5276895" cy="3437558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4"/>
          <p:cNvSpPr/>
          <p:nvPr/>
        </p:nvSpPr>
        <p:spPr>
          <a:xfrm>
            <a:off x="10836901" y="6746009"/>
            <a:ext cx="259742" cy="283726"/>
          </a:xfrm>
          <a:prstGeom prst="rect">
            <a:avLst/>
          </a:prstGeom>
          <a:noFill/>
          <a:ln w="9525">
            <a:noFill/>
          </a:ln>
        </p:spPr>
        <p:txBody>
          <a:bodyPr wrap="none" lIns="128583" tIns="64291" rIns="128583" bIns="64291">
            <a:spAutoFit/>
          </a:bodyPr>
          <a:lstStyle/>
          <a:p>
            <a:pPr algn="just"/>
            <a:endParaRPr lang="zh-CN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TextBox 265"/>
          <p:cNvSpPr/>
          <p:nvPr/>
        </p:nvSpPr>
        <p:spPr>
          <a:xfrm>
            <a:off x="-116086" y="1423314"/>
            <a:ext cx="9883378" cy="907206"/>
          </a:xfrm>
          <a:prstGeom prst="rect">
            <a:avLst/>
          </a:prstGeom>
          <a:noFill/>
          <a:ln w="9525">
            <a:noFill/>
          </a:ln>
        </p:spPr>
        <p:txBody>
          <a:bodyPr wrap="square" lIns="128583" tIns="64291" rIns="128583" bIns="64291">
            <a:spAutoFit/>
          </a:bodyPr>
          <a:lstStyle/>
          <a:p>
            <a:r>
              <a:rPr lang="en-US" altLang="zh-CN" sz="51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mmexport15310558958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78" y="1132222"/>
            <a:ext cx="4145037" cy="53253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0566" y="982137"/>
            <a:ext cx="6572069" cy="1482296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>
              <a:lnSpc>
                <a:spcPts val="3516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医院造口科对患者造口进行三维扫描，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16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产品售后服务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柔性打印制作造口环，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16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代替传统剪裁方式与造口无缝对接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7978" y="1111972"/>
            <a:ext cx="1413839" cy="406837"/>
          </a:xfrm>
          <a:prstGeom prst="rect">
            <a:avLst/>
          </a:prstGeom>
          <a:solidFill>
            <a:schemeClr val="bg1"/>
          </a:solidFill>
        </p:spPr>
        <p:txBody>
          <a:bodyPr wrap="none" lIns="128583" tIns="64291" rIns="128583" bIns="64291" rtlCol="0">
            <a:spAutoFit/>
          </a:bodyPr>
          <a:lstStyle/>
          <a:p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三维扫描仪</a:t>
            </a:r>
          </a:p>
        </p:txBody>
      </p:sp>
      <p:cxnSp>
        <p:nvCxnSpPr>
          <p:cNvPr id="6" name="直接连接符 5"/>
          <p:cNvCxnSpPr>
            <a:stCxn id="4" idx="3"/>
          </p:cNvCxnSpPr>
          <p:nvPr/>
        </p:nvCxnSpPr>
        <p:spPr bwMode="auto">
          <a:xfrm>
            <a:off x="2381817" y="1315391"/>
            <a:ext cx="1212322" cy="315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2" descr="C:\Users\Fulaoshi\Documents\Tencent Files\1257563876\FileRecv\造口（遮挡少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12" y="2618174"/>
            <a:ext cx="5168926" cy="33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4686" y="5977590"/>
            <a:ext cx="6446133" cy="406837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私人订制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——3D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打印柔性造口环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5" name="等腰三角形 24"/>
            <p:cNvSpPr/>
            <p:nvPr/>
          </p:nvSpPr>
          <p:spPr>
            <a:xfrm>
              <a:off x="1233863" y="177982"/>
              <a:ext cx="37379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376965" y="178258"/>
              <a:ext cx="1387028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48"/>
          <p:cNvSpPr txBox="1"/>
          <p:nvPr/>
        </p:nvSpPr>
        <p:spPr>
          <a:xfrm>
            <a:off x="1257281" y="68836"/>
            <a:ext cx="4074324" cy="589822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个性定制造口环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101112"/>
      </p:ext>
    </p:extLst>
  </p:cSld>
  <p:clrMapOvr>
    <a:masterClrMapping/>
  </p:clrMapOvr>
  <p:transition spd="med" advTm="1293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8096159" y="2305447"/>
            <a:ext cx="4597912" cy="3994153"/>
          </a:xfrm>
          <a:prstGeom prst="roundRect">
            <a:avLst/>
          </a:prstGeom>
          <a:solidFill>
            <a:srgbClr val="C3ED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6584" y="2444081"/>
            <a:ext cx="4597912" cy="3994153"/>
          </a:xfrm>
          <a:prstGeom prst="roundRect">
            <a:avLst/>
          </a:prstGeom>
          <a:solidFill>
            <a:srgbClr val="C3EDF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7379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8"/>
              <a:ext cx="1090056" cy="779004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1265555" y="-28531"/>
            <a:ext cx="2103120" cy="833755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技术亮点</a:t>
            </a:r>
          </a:p>
        </p:txBody>
      </p:sp>
      <p:sp>
        <p:nvSpPr>
          <p:cNvPr id="26" name="TextBox 292"/>
          <p:cNvSpPr/>
          <p:nvPr/>
        </p:nvSpPr>
        <p:spPr>
          <a:xfrm>
            <a:off x="637540" y="1960141"/>
            <a:ext cx="4056956" cy="433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1732" y="2484318"/>
            <a:ext cx="463718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人身姿态智能识别系统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精准监测不同体态的排量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◆基于smart sensor 灵敏传感器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柔性体 质心 双自由度 检测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5"/>
          <p:cNvSpPr/>
          <p:nvPr/>
        </p:nvSpPr>
        <p:spPr bwMode="auto">
          <a:xfrm>
            <a:off x="5193797" y="1795607"/>
            <a:ext cx="2408372" cy="2449390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1036"/>
                  <a:pt x="2881" y="3110"/>
                </a:cubicBezTo>
                <a:cubicBezTo>
                  <a:pt x="-961" y="7258"/>
                  <a:pt x="-961" y="13983"/>
                  <a:pt x="2881" y="18131"/>
                </a:cubicBezTo>
                <a:cubicBezTo>
                  <a:pt x="3701" y="19017"/>
                  <a:pt x="4634" y="19702"/>
                  <a:pt x="5625" y="20210"/>
                </a:cubicBezTo>
                <a:lnTo>
                  <a:pt x="5625" y="21600"/>
                </a:lnTo>
                <a:lnTo>
                  <a:pt x="13833" y="21600"/>
                </a:lnTo>
                <a:lnTo>
                  <a:pt x="13833" y="20318"/>
                </a:lnTo>
                <a:cubicBezTo>
                  <a:pt x="14906" y="19804"/>
                  <a:pt x="15916" y="19081"/>
                  <a:pt x="16796" y="18131"/>
                </a:cubicBezTo>
                <a:cubicBezTo>
                  <a:pt x="20638" y="13983"/>
                  <a:pt x="20638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11" name="Group 6"/>
          <p:cNvGrpSpPr/>
          <p:nvPr/>
        </p:nvGrpSpPr>
        <p:grpSpPr bwMode="auto">
          <a:xfrm>
            <a:off x="5851768" y="4225743"/>
            <a:ext cx="1090758" cy="1387932"/>
            <a:chOff x="0" y="0"/>
            <a:chExt cx="2068248" cy="2633134"/>
          </a:xfrm>
        </p:grpSpPr>
        <p:grpSp>
          <p:nvGrpSpPr>
            <p:cNvPr id="12" name="Group 7"/>
            <p:cNvGrpSpPr/>
            <p:nvPr/>
          </p:nvGrpSpPr>
          <p:grpSpPr bwMode="auto">
            <a:xfrm>
              <a:off x="0" y="0"/>
              <a:ext cx="2068248" cy="1905000"/>
              <a:chOff x="0" y="0"/>
              <a:chExt cx="2068248" cy="1905000"/>
            </a:xfrm>
          </p:grpSpPr>
          <p:sp>
            <p:nvSpPr>
              <p:cNvPr id="17" name="AutoShape 8"/>
              <p:cNvSpPr/>
              <p:nvPr/>
            </p:nvSpPr>
            <p:spPr bwMode="auto">
              <a:xfrm>
                <a:off x="66666" y="0"/>
                <a:ext cx="1904756" cy="1905766"/>
              </a:xfrm>
              <a:custGeom>
                <a:avLst/>
                <a:gdLst>
                  <a:gd name="T0" fmla="*/ 952378 w 21600"/>
                  <a:gd name="T1" fmla="*/ 952883 h 21600"/>
                  <a:gd name="T2" fmla="*/ 952378 w 21600"/>
                  <a:gd name="T3" fmla="*/ 952883 h 21600"/>
                  <a:gd name="T4" fmla="*/ 952378 w 21600"/>
                  <a:gd name="T5" fmla="*/ 952883 h 21600"/>
                  <a:gd name="T6" fmla="*/ 952378 w 21600"/>
                  <a:gd name="T7" fmla="*/ 9528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9"/>
              <p:cNvSpPr/>
              <p:nvPr/>
            </p:nvSpPr>
            <p:spPr bwMode="auto">
              <a:xfrm>
                <a:off x="0" y="28586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AutoShape 10"/>
              <p:cNvSpPr/>
              <p:nvPr/>
            </p:nvSpPr>
            <p:spPr bwMode="auto">
              <a:xfrm>
                <a:off x="0" y="651137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1"/>
              <p:cNvSpPr/>
              <p:nvPr/>
            </p:nvSpPr>
            <p:spPr bwMode="auto">
              <a:xfrm>
                <a:off x="0" y="238221"/>
                <a:ext cx="2068248" cy="90524"/>
              </a:xfrm>
              <a:custGeom>
                <a:avLst/>
                <a:gdLst>
                  <a:gd name="T0" fmla="*/ 1034124 w 21600"/>
                  <a:gd name="T1" fmla="*/ 45262 h 21600"/>
                  <a:gd name="T2" fmla="*/ 1034124 w 21600"/>
                  <a:gd name="T3" fmla="*/ 45262 h 21600"/>
                  <a:gd name="T4" fmla="*/ 1034124 w 21600"/>
                  <a:gd name="T5" fmla="*/ 45262 h 21600"/>
                  <a:gd name="T6" fmla="*/ 1034124 w 21600"/>
                  <a:gd name="T7" fmla="*/ 4526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2"/>
              <p:cNvSpPr/>
              <p:nvPr/>
            </p:nvSpPr>
            <p:spPr bwMode="auto">
              <a:xfrm>
                <a:off x="0" y="444679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AutoShape 13"/>
            <p:cNvSpPr/>
            <p:nvPr/>
          </p:nvSpPr>
          <p:spPr bwMode="auto">
            <a:xfrm>
              <a:off x="57143" y="727368"/>
              <a:ext cx="1904756" cy="1905766"/>
            </a:xfrm>
            <a:custGeom>
              <a:avLst/>
              <a:gdLst>
                <a:gd name="T0" fmla="*/ 952378 w 21600"/>
                <a:gd name="T1" fmla="*/ 952883 h 21600"/>
                <a:gd name="T2" fmla="*/ 952378 w 21600"/>
                <a:gd name="T3" fmla="*/ 952883 h 21600"/>
                <a:gd name="T4" fmla="*/ 952378 w 21600"/>
                <a:gd name="T5" fmla="*/ 952883 h 21600"/>
                <a:gd name="T6" fmla="*/ 952378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1353965" y="727368"/>
              <a:ext cx="657141" cy="1905766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93648" y="727369"/>
              <a:ext cx="657142" cy="1905765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8254" y="727368"/>
              <a:ext cx="655553" cy="1905766"/>
            </a:xfrm>
            <a:custGeom>
              <a:avLst/>
              <a:gdLst>
                <a:gd name="T0" fmla="*/ 327777 w 21600"/>
                <a:gd name="T1" fmla="*/ 952883 h 21600"/>
                <a:gd name="T2" fmla="*/ 327777 w 21600"/>
                <a:gd name="T3" fmla="*/ 952883 h 21600"/>
                <a:gd name="T4" fmla="*/ 327777 w 21600"/>
                <a:gd name="T5" fmla="*/ 952883 h 21600"/>
                <a:gd name="T6" fmla="*/ 327777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7"/>
          <p:cNvGrpSpPr/>
          <p:nvPr/>
        </p:nvGrpSpPr>
        <p:grpSpPr bwMode="auto">
          <a:xfrm>
            <a:off x="5891112" y="5612838"/>
            <a:ext cx="1004535" cy="502267"/>
            <a:chOff x="0" y="0"/>
            <a:chExt cx="1905000" cy="952236"/>
          </a:xfrm>
        </p:grpSpPr>
        <p:sp>
          <p:nvSpPr>
            <p:cNvPr id="23" name="AutoShape 18"/>
            <p:cNvSpPr/>
            <p:nvPr/>
          </p:nvSpPr>
          <p:spPr bwMode="auto">
            <a:xfrm>
              <a:off x="0" y="0"/>
              <a:ext cx="1905000" cy="952236"/>
            </a:xfrm>
            <a:custGeom>
              <a:avLst/>
              <a:gdLst>
                <a:gd name="T0" fmla="*/ 952500 w 21600"/>
                <a:gd name="T1" fmla="*/ 476118 h 21600"/>
                <a:gd name="T2" fmla="*/ 952500 w 21600"/>
                <a:gd name="T3" fmla="*/ 476118 h 21600"/>
                <a:gd name="T4" fmla="*/ 952500 w 21600"/>
                <a:gd name="T5" fmla="*/ 476118 h 21600"/>
                <a:gd name="T6" fmla="*/ 952500 w 21600"/>
                <a:gd name="T7" fmla="*/ 4761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"/>
                  </a:moveTo>
                  <a:lnTo>
                    <a:pt x="11093" y="21599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19"/>
            <p:cNvSpPr/>
            <p:nvPr/>
          </p:nvSpPr>
          <p:spPr bwMode="auto">
            <a:xfrm>
              <a:off x="636587" y="623714"/>
              <a:ext cx="657225" cy="328522"/>
            </a:xfrm>
            <a:custGeom>
              <a:avLst/>
              <a:gdLst>
                <a:gd name="T0" fmla="*/ 328613 w 21600"/>
                <a:gd name="T1" fmla="*/ 164261 h 21600"/>
                <a:gd name="T2" fmla="*/ 328613 w 21600"/>
                <a:gd name="T3" fmla="*/ 164261 h 21600"/>
                <a:gd name="T4" fmla="*/ 328613 w 21600"/>
                <a:gd name="T5" fmla="*/ 164261 h 21600"/>
                <a:gd name="T6" fmla="*/ 328613 w 21600"/>
                <a:gd name="T7" fmla="*/ 16426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599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5" name="Picture 1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027603">
            <a:off x="5755400" y="2132084"/>
            <a:ext cx="1334047" cy="1704404"/>
          </a:xfrm>
          <a:prstGeom prst="rect">
            <a:avLst/>
          </a:prstGeom>
          <a:noFill/>
          <a:ln w="9525">
            <a:noFill/>
          </a:ln>
          <a:effectLst>
            <a:glow rad="635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8280328" y="2361763"/>
            <a:ext cx="3888097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多参数信息采集系统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建立患者病情数据库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◆可穿戴系统设计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◆病情数据库搭建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万数据点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人）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3151" y="895930"/>
            <a:ext cx="37444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两项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自研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电子信息技术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自定义</PresentationFormat>
  <Paragraphs>325</Paragraphs>
  <Slides>20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bsl129.pptx</dc:title>
  <dc:creator/>
  <cp:lastModifiedBy/>
  <cp:revision>15</cp:revision>
  <dcterms:created xsi:type="dcterms:W3CDTF">2016-09-13T14:12:00Z</dcterms:created>
  <dcterms:modified xsi:type="dcterms:W3CDTF">2018-09-13T11:27:26Z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