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0" r:id="rId1"/>
  </p:sldMasterIdLst>
  <p:sldIdLst>
    <p:sldId id="256" r:id="rId2"/>
    <p:sldId id="268" r:id="rId3"/>
    <p:sldId id="267" r:id="rId4"/>
    <p:sldId id="269" r:id="rId5"/>
    <p:sldId id="270" r:id="rId6"/>
    <p:sldId id="26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80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8E767C-7EA0-4820-9520-5DDDDDEC3EF2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DB1D234-8945-4ABF-97E5-941D7A93DEC7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HHSC estimates that 181,938 youth statewide meet the criteria for SUD</a:t>
          </a:r>
          <a:endParaRPr lang="en-US" dirty="0"/>
        </a:p>
      </dgm:t>
    </dgm:pt>
    <dgm:pt modelId="{82EE266E-FBB6-4C32-9B94-DD8AD1DE639B}" type="parTrans" cxnId="{544306A0-B843-4A54-BE2B-7B62BCC6054D}">
      <dgm:prSet/>
      <dgm:spPr/>
      <dgm:t>
        <a:bodyPr/>
        <a:lstStyle/>
        <a:p>
          <a:endParaRPr lang="en-US"/>
        </a:p>
      </dgm:t>
    </dgm:pt>
    <dgm:pt modelId="{267AD269-CCA0-44D9-9BBA-10921DC15EFE}" type="sibTrans" cxnId="{544306A0-B843-4A54-BE2B-7B62BCC6054D}">
      <dgm:prSet/>
      <dgm:spPr/>
      <dgm:t>
        <a:bodyPr/>
        <a:lstStyle/>
        <a:p>
          <a:endParaRPr lang="en-US"/>
        </a:p>
      </dgm:t>
    </dgm:pt>
    <dgm:pt modelId="{4663ED21-3C89-4FFC-BEF7-D23B07CA343B}">
      <dgm:prSet phldrT="[Text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In 2015, HHSC funded programs service 4760 (5%) of these eligible youth</a:t>
          </a:r>
          <a:endParaRPr lang="en-US" dirty="0"/>
        </a:p>
      </dgm:t>
    </dgm:pt>
    <dgm:pt modelId="{A02E270C-4ED6-41C2-995C-8C3C38C4CCF6}" type="parTrans" cxnId="{B7C6870E-3C4E-4451-8540-6C741A25F5DF}">
      <dgm:prSet/>
      <dgm:spPr/>
      <dgm:t>
        <a:bodyPr/>
        <a:lstStyle/>
        <a:p>
          <a:endParaRPr lang="en-US"/>
        </a:p>
      </dgm:t>
    </dgm:pt>
    <dgm:pt modelId="{DCF02935-14D3-4010-9F95-E75CA5D10717}" type="sibTrans" cxnId="{B7C6870E-3C4E-4451-8540-6C741A25F5DF}">
      <dgm:prSet/>
      <dgm:spPr/>
      <dgm:t>
        <a:bodyPr/>
        <a:lstStyle/>
        <a:p>
          <a:endParaRPr lang="en-US"/>
        </a:p>
      </dgm:t>
    </dgm:pt>
    <dgm:pt modelId="{7BDA02F7-4CA2-411F-A492-EC696BBA7322}">
      <dgm:prSet phldrT="[Text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Addressing access to SUD/COD treatment &amp; recovery services is an objective in the 2017-2021 Statewide Behavioral Health Strategic Plan of Texas </a:t>
          </a:r>
          <a:endParaRPr lang="en-US" dirty="0"/>
        </a:p>
      </dgm:t>
    </dgm:pt>
    <dgm:pt modelId="{A0170245-1C42-47B6-A33D-F3384F32200D}" type="parTrans" cxnId="{7E91733D-457A-4C2E-9B8D-39F12516764A}">
      <dgm:prSet/>
      <dgm:spPr/>
      <dgm:t>
        <a:bodyPr/>
        <a:lstStyle/>
        <a:p>
          <a:endParaRPr lang="en-US"/>
        </a:p>
      </dgm:t>
    </dgm:pt>
    <dgm:pt modelId="{8B9F21AD-EAF8-4FFF-9DCE-A5D87314A2B2}" type="sibTrans" cxnId="{7E91733D-457A-4C2E-9B8D-39F12516764A}">
      <dgm:prSet/>
      <dgm:spPr/>
      <dgm:t>
        <a:bodyPr/>
        <a:lstStyle/>
        <a:p>
          <a:endParaRPr lang="en-US"/>
        </a:p>
      </dgm:t>
    </dgm:pt>
    <dgm:pt modelId="{6354C3E2-51BD-4042-A966-92241346B571}">
      <dgm:prSet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Over half of these youth (103,559) in need of treatment are from families with incomes 200% below the poverty line and in need of publically funded services</a:t>
          </a:r>
          <a:endParaRPr lang="en-US" dirty="0" smtClean="0"/>
        </a:p>
      </dgm:t>
    </dgm:pt>
    <dgm:pt modelId="{3EFAE2AF-A06B-4166-B399-EF5648207FA6}" type="parTrans" cxnId="{4F647E85-3D74-47F4-9633-9B05BCE47D96}">
      <dgm:prSet/>
      <dgm:spPr/>
      <dgm:t>
        <a:bodyPr/>
        <a:lstStyle/>
        <a:p>
          <a:endParaRPr lang="en-US"/>
        </a:p>
      </dgm:t>
    </dgm:pt>
    <dgm:pt modelId="{C97C2ECA-8216-4CB3-8609-C94DD996B77F}" type="sibTrans" cxnId="{4F647E85-3D74-47F4-9633-9B05BCE47D96}">
      <dgm:prSet/>
      <dgm:spPr/>
      <dgm:t>
        <a:bodyPr/>
        <a:lstStyle/>
        <a:p>
          <a:endParaRPr lang="en-US"/>
        </a:p>
      </dgm:t>
    </dgm:pt>
    <dgm:pt modelId="{714DD596-858A-4071-AD36-A4061F0FA97A}">
      <dgm:prSet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This left 95% of medically indigent youth untreated statewide</a:t>
          </a:r>
          <a:endParaRPr lang="en-US" dirty="0" smtClean="0"/>
        </a:p>
      </dgm:t>
    </dgm:pt>
    <dgm:pt modelId="{57580390-C04D-46D6-99D8-243A194896F9}" type="parTrans" cxnId="{5E7BEC71-F01B-47A8-A97A-04C988506DE2}">
      <dgm:prSet/>
      <dgm:spPr/>
      <dgm:t>
        <a:bodyPr/>
        <a:lstStyle/>
        <a:p>
          <a:endParaRPr lang="en-US"/>
        </a:p>
      </dgm:t>
    </dgm:pt>
    <dgm:pt modelId="{7FA8F821-3D09-4A82-BC8D-5CEA203D9C72}" type="sibTrans" cxnId="{5E7BEC71-F01B-47A8-A97A-04C988506DE2}">
      <dgm:prSet/>
      <dgm:spPr/>
      <dgm:t>
        <a:bodyPr/>
        <a:lstStyle/>
        <a:p>
          <a:endParaRPr lang="en-US"/>
        </a:p>
      </dgm:t>
    </dgm:pt>
    <dgm:pt modelId="{9619A10F-4243-495E-8136-E4A67D2630EB}" type="pres">
      <dgm:prSet presAssocID="{678E767C-7EA0-4820-9520-5DDDDDEC3EF2}" presName="Name0" presStyleCnt="0">
        <dgm:presLayoutVars>
          <dgm:chMax val="7"/>
          <dgm:chPref val="7"/>
          <dgm:dir/>
        </dgm:presLayoutVars>
      </dgm:prSet>
      <dgm:spPr/>
    </dgm:pt>
    <dgm:pt modelId="{827C30CB-A048-4DA9-9239-BF3370802D1A}" type="pres">
      <dgm:prSet presAssocID="{678E767C-7EA0-4820-9520-5DDDDDEC3EF2}" presName="Name1" presStyleCnt="0"/>
      <dgm:spPr/>
    </dgm:pt>
    <dgm:pt modelId="{6E0C00EE-F268-4792-8F57-7DEDB43BBEFB}" type="pres">
      <dgm:prSet presAssocID="{678E767C-7EA0-4820-9520-5DDDDDEC3EF2}" presName="cycle" presStyleCnt="0"/>
      <dgm:spPr/>
    </dgm:pt>
    <dgm:pt modelId="{E0C0CB9A-5EF5-427E-B41E-6298E30B5CF4}" type="pres">
      <dgm:prSet presAssocID="{678E767C-7EA0-4820-9520-5DDDDDEC3EF2}" presName="srcNode" presStyleLbl="node1" presStyleIdx="0" presStyleCnt="5"/>
      <dgm:spPr/>
    </dgm:pt>
    <dgm:pt modelId="{A4443F82-F189-4340-80E8-709AC509022D}" type="pres">
      <dgm:prSet presAssocID="{678E767C-7EA0-4820-9520-5DDDDDEC3EF2}" presName="conn" presStyleLbl="parChTrans1D2" presStyleIdx="0" presStyleCnt="1"/>
      <dgm:spPr/>
    </dgm:pt>
    <dgm:pt modelId="{630A1315-9CE2-4575-A144-F44BC048478A}" type="pres">
      <dgm:prSet presAssocID="{678E767C-7EA0-4820-9520-5DDDDDEC3EF2}" presName="extraNode" presStyleLbl="node1" presStyleIdx="0" presStyleCnt="5"/>
      <dgm:spPr/>
    </dgm:pt>
    <dgm:pt modelId="{115A8070-98DB-4BE6-B434-F27235C10B31}" type="pres">
      <dgm:prSet presAssocID="{678E767C-7EA0-4820-9520-5DDDDDEC3EF2}" presName="dstNode" presStyleLbl="node1" presStyleIdx="0" presStyleCnt="5"/>
      <dgm:spPr/>
    </dgm:pt>
    <dgm:pt modelId="{C73114D0-DA26-4DF9-B96A-2AEC2550AE2A}" type="pres">
      <dgm:prSet presAssocID="{3DB1D234-8945-4ABF-97E5-941D7A93DEC7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78017D-2FA3-4EFD-8258-49CF73BB883A}" type="pres">
      <dgm:prSet presAssocID="{3DB1D234-8945-4ABF-97E5-941D7A93DEC7}" presName="accent_1" presStyleCnt="0"/>
      <dgm:spPr/>
    </dgm:pt>
    <dgm:pt modelId="{4EA7BB5C-240F-4AC7-98E9-B5BB14F5413F}" type="pres">
      <dgm:prSet presAssocID="{3DB1D234-8945-4ABF-97E5-941D7A93DEC7}" presName="accentRepeatNode" presStyleLbl="solidFgAcc1" presStyleIdx="0" presStyleCnt="5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</dgm:pt>
    <dgm:pt modelId="{11044B8B-B1F8-4DB5-8635-DF2AAC651335}" type="pres">
      <dgm:prSet presAssocID="{6354C3E2-51BD-4042-A966-92241346B571}" presName="text_2" presStyleLbl="node1" presStyleIdx="1" presStyleCnt="5">
        <dgm:presLayoutVars>
          <dgm:bulletEnabled val="1"/>
        </dgm:presLayoutVars>
      </dgm:prSet>
      <dgm:spPr/>
    </dgm:pt>
    <dgm:pt modelId="{D4097ABB-D825-4B42-8A43-E6D30FD7F137}" type="pres">
      <dgm:prSet presAssocID="{6354C3E2-51BD-4042-A966-92241346B571}" presName="accent_2" presStyleCnt="0"/>
      <dgm:spPr/>
    </dgm:pt>
    <dgm:pt modelId="{9B0EC14F-BAA9-46E1-B2D2-054CE3DB5755}" type="pres">
      <dgm:prSet presAssocID="{6354C3E2-51BD-4042-A966-92241346B571}" presName="accentRepeatNode" presStyleLbl="solidFgAcc1" presStyleIdx="1" presStyleCnt="5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</dgm:pt>
    <dgm:pt modelId="{5680D519-84C1-4655-A99A-4559BF818BDE}" type="pres">
      <dgm:prSet presAssocID="{4663ED21-3C89-4FFC-BEF7-D23B07CA343B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C765CA-D391-40C1-A160-EF77FD4591B7}" type="pres">
      <dgm:prSet presAssocID="{4663ED21-3C89-4FFC-BEF7-D23B07CA343B}" presName="accent_3" presStyleCnt="0"/>
      <dgm:spPr/>
    </dgm:pt>
    <dgm:pt modelId="{FD1E0FA8-A4FF-47A8-824E-853DB845F6D2}" type="pres">
      <dgm:prSet presAssocID="{4663ED21-3C89-4FFC-BEF7-D23B07CA343B}" presName="accentRepeatNode" presStyleLbl="solidFgAcc1" presStyleIdx="2" presStyleCnt="5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</dgm:pt>
    <dgm:pt modelId="{7BEBDE13-4823-4837-8EA9-2CFB0EAC1005}" type="pres">
      <dgm:prSet presAssocID="{714DD596-858A-4071-AD36-A4061F0FA97A}" presName="text_4" presStyleLbl="node1" presStyleIdx="3" presStyleCnt="5">
        <dgm:presLayoutVars>
          <dgm:bulletEnabled val="1"/>
        </dgm:presLayoutVars>
      </dgm:prSet>
      <dgm:spPr/>
    </dgm:pt>
    <dgm:pt modelId="{9FCD5BFC-8C67-4BAE-8119-07975192FAE4}" type="pres">
      <dgm:prSet presAssocID="{714DD596-858A-4071-AD36-A4061F0FA97A}" presName="accent_4" presStyleCnt="0"/>
      <dgm:spPr/>
    </dgm:pt>
    <dgm:pt modelId="{1A0E7758-149F-481F-8FC0-B7DBE7236D72}" type="pres">
      <dgm:prSet presAssocID="{714DD596-858A-4071-AD36-A4061F0FA97A}" presName="accentRepeatNode" presStyleLbl="solidFgAcc1" presStyleIdx="3" presStyleCnt="5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</dgm:pt>
    <dgm:pt modelId="{7F470F8B-E592-4EBE-A80E-ACFE2B30B406}" type="pres">
      <dgm:prSet presAssocID="{7BDA02F7-4CA2-411F-A492-EC696BBA7322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57C4E9-34BD-48F0-84CA-9E7BD874D5D0}" type="pres">
      <dgm:prSet presAssocID="{7BDA02F7-4CA2-411F-A492-EC696BBA7322}" presName="accent_5" presStyleCnt="0"/>
      <dgm:spPr/>
    </dgm:pt>
    <dgm:pt modelId="{4E1A4803-F124-4A31-BED6-37527EBE5345}" type="pres">
      <dgm:prSet presAssocID="{7BDA02F7-4CA2-411F-A492-EC696BBA7322}" presName="accentRepeatNode" presStyleLbl="solidFgAcc1" presStyleIdx="4" presStyleCnt="5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</dgm:pt>
  </dgm:ptLst>
  <dgm:cxnLst>
    <dgm:cxn modelId="{BEC2D057-5762-4826-84AC-496488903D9D}" type="presOf" srcId="{678E767C-7EA0-4820-9520-5DDDDDEC3EF2}" destId="{9619A10F-4243-495E-8136-E4A67D2630EB}" srcOrd="0" destOrd="0" presId="urn:microsoft.com/office/officeart/2008/layout/VerticalCurvedList"/>
    <dgm:cxn modelId="{4F647E85-3D74-47F4-9633-9B05BCE47D96}" srcId="{678E767C-7EA0-4820-9520-5DDDDDEC3EF2}" destId="{6354C3E2-51BD-4042-A966-92241346B571}" srcOrd="1" destOrd="0" parTransId="{3EFAE2AF-A06B-4166-B399-EF5648207FA6}" sibTransId="{C97C2ECA-8216-4CB3-8609-C94DD996B77F}"/>
    <dgm:cxn modelId="{B7C6870E-3C4E-4451-8540-6C741A25F5DF}" srcId="{678E767C-7EA0-4820-9520-5DDDDDEC3EF2}" destId="{4663ED21-3C89-4FFC-BEF7-D23B07CA343B}" srcOrd="2" destOrd="0" parTransId="{A02E270C-4ED6-41C2-995C-8C3C38C4CCF6}" sibTransId="{DCF02935-14D3-4010-9F95-E75CA5D10717}"/>
    <dgm:cxn modelId="{5E7BEC71-F01B-47A8-A97A-04C988506DE2}" srcId="{678E767C-7EA0-4820-9520-5DDDDDEC3EF2}" destId="{714DD596-858A-4071-AD36-A4061F0FA97A}" srcOrd="3" destOrd="0" parTransId="{57580390-C04D-46D6-99D8-243A194896F9}" sibTransId="{7FA8F821-3D09-4A82-BC8D-5CEA203D9C72}"/>
    <dgm:cxn modelId="{C91318C9-AEBA-4BF4-BDC6-B298ADB1EB16}" type="presOf" srcId="{3DB1D234-8945-4ABF-97E5-941D7A93DEC7}" destId="{C73114D0-DA26-4DF9-B96A-2AEC2550AE2A}" srcOrd="0" destOrd="0" presId="urn:microsoft.com/office/officeart/2008/layout/VerticalCurvedList"/>
    <dgm:cxn modelId="{F3F9A6D6-6BFA-49D8-BD32-B717F5033FEC}" type="presOf" srcId="{4663ED21-3C89-4FFC-BEF7-D23B07CA343B}" destId="{5680D519-84C1-4655-A99A-4559BF818BDE}" srcOrd="0" destOrd="0" presId="urn:microsoft.com/office/officeart/2008/layout/VerticalCurvedList"/>
    <dgm:cxn modelId="{44A69117-A1A0-40A0-AEC5-66C9F2B76B4E}" type="presOf" srcId="{6354C3E2-51BD-4042-A966-92241346B571}" destId="{11044B8B-B1F8-4DB5-8635-DF2AAC651335}" srcOrd="0" destOrd="0" presId="urn:microsoft.com/office/officeart/2008/layout/VerticalCurvedList"/>
    <dgm:cxn modelId="{7E91733D-457A-4C2E-9B8D-39F12516764A}" srcId="{678E767C-7EA0-4820-9520-5DDDDDEC3EF2}" destId="{7BDA02F7-4CA2-411F-A492-EC696BBA7322}" srcOrd="4" destOrd="0" parTransId="{A0170245-1C42-47B6-A33D-F3384F32200D}" sibTransId="{8B9F21AD-EAF8-4FFF-9DCE-A5D87314A2B2}"/>
    <dgm:cxn modelId="{270FDE87-B7B3-4805-818E-CCA9B975F1E3}" type="presOf" srcId="{714DD596-858A-4071-AD36-A4061F0FA97A}" destId="{7BEBDE13-4823-4837-8EA9-2CFB0EAC1005}" srcOrd="0" destOrd="0" presId="urn:microsoft.com/office/officeart/2008/layout/VerticalCurvedList"/>
    <dgm:cxn modelId="{544306A0-B843-4A54-BE2B-7B62BCC6054D}" srcId="{678E767C-7EA0-4820-9520-5DDDDDEC3EF2}" destId="{3DB1D234-8945-4ABF-97E5-941D7A93DEC7}" srcOrd="0" destOrd="0" parTransId="{82EE266E-FBB6-4C32-9B94-DD8AD1DE639B}" sibTransId="{267AD269-CCA0-44D9-9BBA-10921DC15EFE}"/>
    <dgm:cxn modelId="{A14233EF-6E31-40E0-95ED-ED6972605BEE}" type="presOf" srcId="{7BDA02F7-4CA2-411F-A492-EC696BBA7322}" destId="{7F470F8B-E592-4EBE-A80E-ACFE2B30B406}" srcOrd="0" destOrd="0" presId="urn:microsoft.com/office/officeart/2008/layout/VerticalCurvedList"/>
    <dgm:cxn modelId="{5219A650-9A2C-4A7B-B80B-3D2ED463BC09}" type="presOf" srcId="{267AD269-CCA0-44D9-9BBA-10921DC15EFE}" destId="{A4443F82-F189-4340-80E8-709AC509022D}" srcOrd="0" destOrd="0" presId="urn:microsoft.com/office/officeart/2008/layout/VerticalCurvedList"/>
    <dgm:cxn modelId="{62913DE7-5F0B-4ECF-808F-835BC332D39B}" type="presParOf" srcId="{9619A10F-4243-495E-8136-E4A67D2630EB}" destId="{827C30CB-A048-4DA9-9239-BF3370802D1A}" srcOrd="0" destOrd="0" presId="urn:microsoft.com/office/officeart/2008/layout/VerticalCurvedList"/>
    <dgm:cxn modelId="{73F94C4C-B99D-4429-BDA5-D235FD4D110A}" type="presParOf" srcId="{827C30CB-A048-4DA9-9239-BF3370802D1A}" destId="{6E0C00EE-F268-4792-8F57-7DEDB43BBEFB}" srcOrd="0" destOrd="0" presId="urn:microsoft.com/office/officeart/2008/layout/VerticalCurvedList"/>
    <dgm:cxn modelId="{84274F4A-71D9-4E18-A0BC-9A187730ECE0}" type="presParOf" srcId="{6E0C00EE-F268-4792-8F57-7DEDB43BBEFB}" destId="{E0C0CB9A-5EF5-427E-B41E-6298E30B5CF4}" srcOrd="0" destOrd="0" presId="urn:microsoft.com/office/officeart/2008/layout/VerticalCurvedList"/>
    <dgm:cxn modelId="{F02F1E37-0893-4A2D-B2CE-F82D3A3A1CEA}" type="presParOf" srcId="{6E0C00EE-F268-4792-8F57-7DEDB43BBEFB}" destId="{A4443F82-F189-4340-80E8-709AC509022D}" srcOrd="1" destOrd="0" presId="urn:microsoft.com/office/officeart/2008/layout/VerticalCurvedList"/>
    <dgm:cxn modelId="{602BB3D3-A4B0-495E-8082-1CD2A2F0A69D}" type="presParOf" srcId="{6E0C00EE-F268-4792-8F57-7DEDB43BBEFB}" destId="{630A1315-9CE2-4575-A144-F44BC048478A}" srcOrd="2" destOrd="0" presId="urn:microsoft.com/office/officeart/2008/layout/VerticalCurvedList"/>
    <dgm:cxn modelId="{0B429F89-8094-4930-87B9-8E227768BDC2}" type="presParOf" srcId="{6E0C00EE-F268-4792-8F57-7DEDB43BBEFB}" destId="{115A8070-98DB-4BE6-B434-F27235C10B31}" srcOrd="3" destOrd="0" presId="urn:microsoft.com/office/officeart/2008/layout/VerticalCurvedList"/>
    <dgm:cxn modelId="{DC6165A5-A9AE-446A-B1F1-338809D87DB0}" type="presParOf" srcId="{827C30CB-A048-4DA9-9239-BF3370802D1A}" destId="{C73114D0-DA26-4DF9-B96A-2AEC2550AE2A}" srcOrd="1" destOrd="0" presId="urn:microsoft.com/office/officeart/2008/layout/VerticalCurvedList"/>
    <dgm:cxn modelId="{9C0E5370-F17F-4AB6-8F53-3E00F4E7A0D5}" type="presParOf" srcId="{827C30CB-A048-4DA9-9239-BF3370802D1A}" destId="{2F78017D-2FA3-4EFD-8258-49CF73BB883A}" srcOrd="2" destOrd="0" presId="urn:microsoft.com/office/officeart/2008/layout/VerticalCurvedList"/>
    <dgm:cxn modelId="{6FBBFE88-039F-47A3-9516-00C8EBE8ECC3}" type="presParOf" srcId="{2F78017D-2FA3-4EFD-8258-49CF73BB883A}" destId="{4EA7BB5C-240F-4AC7-98E9-B5BB14F5413F}" srcOrd="0" destOrd="0" presId="urn:microsoft.com/office/officeart/2008/layout/VerticalCurvedList"/>
    <dgm:cxn modelId="{31B3A188-A889-4FEF-B48C-15F48D5E2612}" type="presParOf" srcId="{827C30CB-A048-4DA9-9239-BF3370802D1A}" destId="{11044B8B-B1F8-4DB5-8635-DF2AAC651335}" srcOrd="3" destOrd="0" presId="urn:microsoft.com/office/officeart/2008/layout/VerticalCurvedList"/>
    <dgm:cxn modelId="{7608122D-B9C3-4863-9DF0-4CB4BF725CE8}" type="presParOf" srcId="{827C30CB-A048-4DA9-9239-BF3370802D1A}" destId="{D4097ABB-D825-4B42-8A43-E6D30FD7F137}" srcOrd="4" destOrd="0" presId="urn:microsoft.com/office/officeart/2008/layout/VerticalCurvedList"/>
    <dgm:cxn modelId="{D8E4211D-7B39-4135-948C-A2D923AA4694}" type="presParOf" srcId="{D4097ABB-D825-4B42-8A43-E6D30FD7F137}" destId="{9B0EC14F-BAA9-46E1-B2D2-054CE3DB5755}" srcOrd="0" destOrd="0" presId="urn:microsoft.com/office/officeart/2008/layout/VerticalCurvedList"/>
    <dgm:cxn modelId="{EEAFC1D8-F75B-484D-AA51-FBCD88F62761}" type="presParOf" srcId="{827C30CB-A048-4DA9-9239-BF3370802D1A}" destId="{5680D519-84C1-4655-A99A-4559BF818BDE}" srcOrd="5" destOrd="0" presId="urn:microsoft.com/office/officeart/2008/layout/VerticalCurvedList"/>
    <dgm:cxn modelId="{88066E5D-F691-454E-AD26-20A4089DB2A0}" type="presParOf" srcId="{827C30CB-A048-4DA9-9239-BF3370802D1A}" destId="{3BC765CA-D391-40C1-A160-EF77FD4591B7}" srcOrd="6" destOrd="0" presId="urn:microsoft.com/office/officeart/2008/layout/VerticalCurvedList"/>
    <dgm:cxn modelId="{B61A1637-430D-45DB-B64E-3DAAC624C152}" type="presParOf" srcId="{3BC765CA-D391-40C1-A160-EF77FD4591B7}" destId="{FD1E0FA8-A4FF-47A8-824E-853DB845F6D2}" srcOrd="0" destOrd="0" presId="urn:microsoft.com/office/officeart/2008/layout/VerticalCurvedList"/>
    <dgm:cxn modelId="{FD122C1B-4289-4B52-826C-8F32851E287F}" type="presParOf" srcId="{827C30CB-A048-4DA9-9239-BF3370802D1A}" destId="{7BEBDE13-4823-4837-8EA9-2CFB0EAC1005}" srcOrd="7" destOrd="0" presId="urn:microsoft.com/office/officeart/2008/layout/VerticalCurvedList"/>
    <dgm:cxn modelId="{EC6EB8C5-A80E-4F09-8FDB-3AEF24A31D25}" type="presParOf" srcId="{827C30CB-A048-4DA9-9239-BF3370802D1A}" destId="{9FCD5BFC-8C67-4BAE-8119-07975192FAE4}" srcOrd="8" destOrd="0" presId="urn:microsoft.com/office/officeart/2008/layout/VerticalCurvedList"/>
    <dgm:cxn modelId="{7604CA07-D9F7-4F62-8303-3DD2FA74B239}" type="presParOf" srcId="{9FCD5BFC-8C67-4BAE-8119-07975192FAE4}" destId="{1A0E7758-149F-481F-8FC0-B7DBE7236D72}" srcOrd="0" destOrd="0" presId="urn:microsoft.com/office/officeart/2008/layout/VerticalCurvedList"/>
    <dgm:cxn modelId="{8A7B3476-3B51-4EC0-8DEE-3AF4D0538D77}" type="presParOf" srcId="{827C30CB-A048-4DA9-9239-BF3370802D1A}" destId="{7F470F8B-E592-4EBE-A80E-ACFE2B30B406}" srcOrd="9" destOrd="0" presId="urn:microsoft.com/office/officeart/2008/layout/VerticalCurvedList"/>
    <dgm:cxn modelId="{8B3AA92E-F62C-43D6-A2EF-04D3095451B9}" type="presParOf" srcId="{827C30CB-A048-4DA9-9239-BF3370802D1A}" destId="{F157C4E9-34BD-48F0-84CA-9E7BD874D5D0}" srcOrd="10" destOrd="0" presId="urn:microsoft.com/office/officeart/2008/layout/VerticalCurvedList"/>
    <dgm:cxn modelId="{43F1A184-AFED-41BA-90D1-5F8EF76ACE56}" type="presParOf" srcId="{F157C4E9-34BD-48F0-84CA-9E7BD874D5D0}" destId="{4E1A4803-F124-4A31-BED6-37527EBE534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695F93-390A-4C72-8347-9DDDA2550CB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1AA233E-A0E8-4253-B193-AB3B20898C5B}">
      <dgm:prSet phldrT="[Text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3000" dirty="0" smtClean="0"/>
            <a:t>Workforce</a:t>
          </a:r>
        </a:p>
        <a:p>
          <a:r>
            <a:rPr lang="en-US" sz="1600" dirty="0" smtClean="0"/>
            <a:t>(demographics, location, licensure) </a:t>
          </a:r>
          <a:endParaRPr lang="en-US" sz="1600" dirty="0"/>
        </a:p>
      </dgm:t>
    </dgm:pt>
    <dgm:pt modelId="{72E30EDC-7E35-4C95-BC75-E02C51B85589}" type="parTrans" cxnId="{A8D6A609-5F15-4861-AFA2-CB2B665A31FF}">
      <dgm:prSet/>
      <dgm:spPr/>
      <dgm:t>
        <a:bodyPr/>
        <a:lstStyle/>
        <a:p>
          <a:endParaRPr lang="en-US"/>
        </a:p>
      </dgm:t>
    </dgm:pt>
    <dgm:pt modelId="{FBCD1634-E213-4105-B5BE-8B7EF3DAB75F}" type="sibTrans" cxnId="{A8D6A609-5F15-4861-AFA2-CB2B665A31FF}">
      <dgm:prSet/>
      <dgm:spPr/>
      <dgm:t>
        <a:bodyPr/>
        <a:lstStyle/>
        <a:p>
          <a:endParaRPr lang="en-US"/>
        </a:p>
      </dgm:t>
    </dgm:pt>
    <dgm:pt modelId="{9EA260D9-E220-448D-AD6F-D7AE55E96A52}">
      <dgm:prSet phldrT="[Text]"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800" dirty="0" smtClean="0"/>
            <a:t>EBP &amp; Adolescent SUD/COD training</a:t>
          </a:r>
        </a:p>
        <a:p>
          <a:r>
            <a:rPr lang="en-US" sz="1600" dirty="0" smtClean="0"/>
            <a:t>(cost, formal academic programs)</a:t>
          </a:r>
          <a:endParaRPr lang="en-US" sz="1600" dirty="0"/>
        </a:p>
      </dgm:t>
    </dgm:pt>
    <dgm:pt modelId="{B33C8AA4-654A-4256-A2BD-5CA01B1148E9}" type="parTrans" cxnId="{327185F7-EAB3-40E8-A4A2-7E656C8ED5C2}">
      <dgm:prSet/>
      <dgm:spPr/>
      <dgm:t>
        <a:bodyPr/>
        <a:lstStyle/>
        <a:p>
          <a:endParaRPr lang="en-US"/>
        </a:p>
      </dgm:t>
    </dgm:pt>
    <dgm:pt modelId="{9B836B6F-1D12-4D3B-8EA5-2324DB95C8EF}" type="sibTrans" cxnId="{327185F7-EAB3-40E8-A4A2-7E656C8ED5C2}">
      <dgm:prSet/>
      <dgm:spPr/>
      <dgm:t>
        <a:bodyPr/>
        <a:lstStyle/>
        <a:p>
          <a:endParaRPr lang="en-US"/>
        </a:p>
      </dgm:t>
    </dgm:pt>
    <dgm:pt modelId="{13CBF356-2D07-47EC-A8FC-E5986FB201DF}">
      <dgm:prSet phldrT="[Text]" custT="1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800" dirty="0" smtClean="0"/>
            <a:t>Limited Youth Recovery Support Services</a:t>
          </a:r>
        </a:p>
        <a:p>
          <a:r>
            <a:rPr lang="en-US" sz="1600" dirty="0" smtClean="0"/>
            <a:t>(YRCs, continuum of care, AROSC, APG, Collegiate Recovery, Recovery HS, Sober Fraternities)</a:t>
          </a:r>
          <a:endParaRPr lang="en-US" sz="1600" dirty="0"/>
        </a:p>
      </dgm:t>
    </dgm:pt>
    <dgm:pt modelId="{52A02F6F-2B98-495D-96DB-D0953B181A1D}" type="parTrans" cxnId="{AD38F13C-8028-49BC-B473-6DE695BC44FB}">
      <dgm:prSet/>
      <dgm:spPr/>
      <dgm:t>
        <a:bodyPr/>
        <a:lstStyle/>
        <a:p>
          <a:endParaRPr lang="en-US"/>
        </a:p>
      </dgm:t>
    </dgm:pt>
    <dgm:pt modelId="{71F8F0FE-EF03-464E-BB48-1049F51531BA}" type="sibTrans" cxnId="{AD38F13C-8028-49BC-B473-6DE695BC44FB}">
      <dgm:prSet/>
      <dgm:spPr/>
      <dgm:t>
        <a:bodyPr/>
        <a:lstStyle/>
        <a:p>
          <a:endParaRPr lang="en-US"/>
        </a:p>
      </dgm:t>
    </dgm:pt>
    <dgm:pt modelId="{C638FB28-6C74-4AAF-AF3F-F2BA87423104}">
      <dgm:prSet phldrT="[Text]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Youth &amp; Family Voice</a:t>
          </a:r>
          <a:endParaRPr lang="en-US" dirty="0"/>
        </a:p>
      </dgm:t>
    </dgm:pt>
    <dgm:pt modelId="{295BE266-DE50-4670-B7A8-E4200E97F122}" type="parTrans" cxnId="{FE32E93E-7A58-43ED-8209-F0031654D3CE}">
      <dgm:prSet/>
      <dgm:spPr/>
      <dgm:t>
        <a:bodyPr/>
        <a:lstStyle/>
        <a:p>
          <a:endParaRPr lang="en-US"/>
        </a:p>
      </dgm:t>
    </dgm:pt>
    <dgm:pt modelId="{B04CA6B3-C2F2-4D80-AEA1-D71160F32C41}" type="sibTrans" cxnId="{FE32E93E-7A58-43ED-8209-F0031654D3CE}">
      <dgm:prSet/>
      <dgm:spPr/>
      <dgm:t>
        <a:bodyPr/>
        <a:lstStyle/>
        <a:p>
          <a:endParaRPr lang="en-US"/>
        </a:p>
      </dgm:t>
    </dgm:pt>
    <dgm:pt modelId="{22C5AB96-73DA-4D88-832E-00E79DBE626E}">
      <dgm:prSet phldrT="[Text]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Stigma</a:t>
          </a:r>
          <a:endParaRPr lang="en-US" dirty="0"/>
        </a:p>
      </dgm:t>
    </dgm:pt>
    <dgm:pt modelId="{AD44D969-9157-4656-AC9D-B86AEE29345B}" type="parTrans" cxnId="{489F42DD-1B1F-4B94-AF8B-91A958244D8D}">
      <dgm:prSet/>
      <dgm:spPr/>
      <dgm:t>
        <a:bodyPr/>
        <a:lstStyle/>
        <a:p>
          <a:endParaRPr lang="en-US"/>
        </a:p>
      </dgm:t>
    </dgm:pt>
    <dgm:pt modelId="{D7A3C3AA-BDEA-4A19-8F45-58C350960509}" type="sibTrans" cxnId="{489F42DD-1B1F-4B94-AF8B-91A958244D8D}">
      <dgm:prSet/>
      <dgm:spPr/>
      <dgm:t>
        <a:bodyPr/>
        <a:lstStyle/>
        <a:p>
          <a:endParaRPr lang="en-US"/>
        </a:p>
      </dgm:t>
    </dgm:pt>
    <dgm:pt modelId="{0D2701A3-7055-42C4-A3F9-CEF6123FD165}">
      <dgm:prSet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4000" dirty="0" smtClean="0"/>
            <a:t>Social Norms</a:t>
          </a:r>
        </a:p>
        <a:p>
          <a:r>
            <a:rPr lang="en-US" sz="1600" dirty="0" smtClean="0"/>
            <a:t>(Culture Shifts)</a:t>
          </a:r>
          <a:endParaRPr lang="en-US" sz="1600" dirty="0"/>
        </a:p>
      </dgm:t>
    </dgm:pt>
    <dgm:pt modelId="{4E7F9E0B-C09C-473E-8E6E-767133F53675}" type="parTrans" cxnId="{6F169626-4AF4-48FD-9006-B5B1BCBF9C34}">
      <dgm:prSet/>
      <dgm:spPr/>
      <dgm:t>
        <a:bodyPr/>
        <a:lstStyle/>
        <a:p>
          <a:endParaRPr lang="en-US"/>
        </a:p>
      </dgm:t>
    </dgm:pt>
    <dgm:pt modelId="{E2954F67-11D6-4ECB-90DB-8A9EEE823592}" type="sibTrans" cxnId="{6F169626-4AF4-48FD-9006-B5B1BCBF9C34}">
      <dgm:prSet/>
      <dgm:spPr/>
      <dgm:t>
        <a:bodyPr/>
        <a:lstStyle/>
        <a:p>
          <a:endParaRPr lang="en-US"/>
        </a:p>
      </dgm:t>
    </dgm:pt>
    <dgm:pt modelId="{34023DC5-5F02-4294-8ECF-7149BA0FF333}" type="pres">
      <dgm:prSet presAssocID="{D6695F93-390A-4C72-8347-9DDDA2550CB3}" presName="diagram" presStyleCnt="0">
        <dgm:presLayoutVars>
          <dgm:dir/>
          <dgm:resizeHandles val="exact"/>
        </dgm:presLayoutVars>
      </dgm:prSet>
      <dgm:spPr/>
    </dgm:pt>
    <dgm:pt modelId="{60417905-DECF-4532-BC90-FC8FCEDF322E}" type="pres">
      <dgm:prSet presAssocID="{51AA233E-A0E8-4253-B193-AB3B20898C5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E53FF3-CD97-49CD-B1F8-03A2C86972CC}" type="pres">
      <dgm:prSet presAssocID="{FBCD1634-E213-4105-B5BE-8B7EF3DAB75F}" presName="sibTrans" presStyleCnt="0"/>
      <dgm:spPr/>
    </dgm:pt>
    <dgm:pt modelId="{4DA63B97-D2D7-4394-9D5B-5C6C470EF2CF}" type="pres">
      <dgm:prSet presAssocID="{9EA260D9-E220-448D-AD6F-D7AE55E96A52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0076BD-A62F-410E-8DA2-91C4A7F92C86}" type="pres">
      <dgm:prSet presAssocID="{9B836B6F-1D12-4D3B-8EA5-2324DB95C8EF}" presName="sibTrans" presStyleCnt="0"/>
      <dgm:spPr/>
    </dgm:pt>
    <dgm:pt modelId="{6866D505-2218-4F1E-996D-54AB7E05CB7C}" type="pres">
      <dgm:prSet presAssocID="{13CBF356-2D07-47EC-A8FC-E5986FB201DF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E21E4C-DDE3-4D6C-8B0E-367440863346}" type="pres">
      <dgm:prSet presAssocID="{71F8F0FE-EF03-464E-BB48-1049F51531BA}" presName="sibTrans" presStyleCnt="0"/>
      <dgm:spPr/>
    </dgm:pt>
    <dgm:pt modelId="{3601A9A5-76C7-46AF-9F3F-91459E3B8A6A}" type="pres">
      <dgm:prSet presAssocID="{C638FB28-6C74-4AAF-AF3F-F2BA87423104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F2C4E9-D03A-4F5A-B325-E55617AE2209}" type="pres">
      <dgm:prSet presAssocID="{B04CA6B3-C2F2-4D80-AEA1-D71160F32C41}" presName="sibTrans" presStyleCnt="0"/>
      <dgm:spPr/>
    </dgm:pt>
    <dgm:pt modelId="{AFFAB93F-AA5A-4A1F-ACAC-F2727896CA3B}" type="pres">
      <dgm:prSet presAssocID="{22C5AB96-73DA-4D88-832E-00E79DBE626E}" presName="node" presStyleLbl="node1" presStyleIdx="4" presStyleCnt="6">
        <dgm:presLayoutVars>
          <dgm:bulletEnabled val="1"/>
        </dgm:presLayoutVars>
      </dgm:prSet>
      <dgm:spPr/>
    </dgm:pt>
    <dgm:pt modelId="{47E2120D-B82D-4498-B178-83C5DEBBF304}" type="pres">
      <dgm:prSet presAssocID="{D7A3C3AA-BDEA-4A19-8F45-58C350960509}" presName="sibTrans" presStyleCnt="0"/>
      <dgm:spPr/>
    </dgm:pt>
    <dgm:pt modelId="{AB1AD109-D601-486F-B894-F2614443063A}" type="pres">
      <dgm:prSet presAssocID="{0D2701A3-7055-42C4-A3F9-CEF6123FD165}" presName="node" presStyleLbl="node1" presStyleIdx="5" presStyleCnt="6" custLinFactNeighborY="20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E32E93E-7A58-43ED-8209-F0031654D3CE}" srcId="{D6695F93-390A-4C72-8347-9DDDA2550CB3}" destId="{C638FB28-6C74-4AAF-AF3F-F2BA87423104}" srcOrd="3" destOrd="0" parTransId="{295BE266-DE50-4670-B7A8-E4200E97F122}" sibTransId="{B04CA6B3-C2F2-4D80-AEA1-D71160F32C41}"/>
    <dgm:cxn modelId="{A8D6A609-5F15-4861-AFA2-CB2B665A31FF}" srcId="{D6695F93-390A-4C72-8347-9DDDA2550CB3}" destId="{51AA233E-A0E8-4253-B193-AB3B20898C5B}" srcOrd="0" destOrd="0" parTransId="{72E30EDC-7E35-4C95-BC75-E02C51B85589}" sibTransId="{FBCD1634-E213-4105-B5BE-8B7EF3DAB75F}"/>
    <dgm:cxn modelId="{AD38F13C-8028-49BC-B473-6DE695BC44FB}" srcId="{D6695F93-390A-4C72-8347-9DDDA2550CB3}" destId="{13CBF356-2D07-47EC-A8FC-E5986FB201DF}" srcOrd="2" destOrd="0" parTransId="{52A02F6F-2B98-495D-96DB-D0953B181A1D}" sibTransId="{71F8F0FE-EF03-464E-BB48-1049F51531BA}"/>
    <dgm:cxn modelId="{6F169626-4AF4-48FD-9006-B5B1BCBF9C34}" srcId="{D6695F93-390A-4C72-8347-9DDDA2550CB3}" destId="{0D2701A3-7055-42C4-A3F9-CEF6123FD165}" srcOrd="5" destOrd="0" parTransId="{4E7F9E0B-C09C-473E-8E6E-767133F53675}" sibTransId="{E2954F67-11D6-4ECB-90DB-8A9EEE823592}"/>
    <dgm:cxn modelId="{489F42DD-1B1F-4B94-AF8B-91A958244D8D}" srcId="{D6695F93-390A-4C72-8347-9DDDA2550CB3}" destId="{22C5AB96-73DA-4D88-832E-00E79DBE626E}" srcOrd="4" destOrd="0" parTransId="{AD44D969-9157-4656-AC9D-B86AEE29345B}" sibTransId="{D7A3C3AA-BDEA-4A19-8F45-58C350960509}"/>
    <dgm:cxn modelId="{AF8DEE2E-9114-4398-826A-D832BB4FEBBE}" type="presOf" srcId="{22C5AB96-73DA-4D88-832E-00E79DBE626E}" destId="{AFFAB93F-AA5A-4A1F-ACAC-F2727896CA3B}" srcOrd="0" destOrd="0" presId="urn:microsoft.com/office/officeart/2005/8/layout/default"/>
    <dgm:cxn modelId="{2FD4A159-46BF-4F61-AD4C-58069E9B5DC0}" type="presOf" srcId="{9EA260D9-E220-448D-AD6F-D7AE55E96A52}" destId="{4DA63B97-D2D7-4394-9D5B-5C6C470EF2CF}" srcOrd="0" destOrd="0" presId="urn:microsoft.com/office/officeart/2005/8/layout/default"/>
    <dgm:cxn modelId="{C1944E12-D465-447E-AFC7-EC3E6B63C638}" type="presOf" srcId="{C638FB28-6C74-4AAF-AF3F-F2BA87423104}" destId="{3601A9A5-76C7-46AF-9F3F-91459E3B8A6A}" srcOrd="0" destOrd="0" presId="urn:microsoft.com/office/officeart/2005/8/layout/default"/>
    <dgm:cxn modelId="{327185F7-EAB3-40E8-A4A2-7E656C8ED5C2}" srcId="{D6695F93-390A-4C72-8347-9DDDA2550CB3}" destId="{9EA260D9-E220-448D-AD6F-D7AE55E96A52}" srcOrd="1" destOrd="0" parTransId="{B33C8AA4-654A-4256-A2BD-5CA01B1148E9}" sibTransId="{9B836B6F-1D12-4D3B-8EA5-2324DB95C8EF}"/>
    <dgm:cxn modelId="{AA66EB4F-D91F-4828-B2A2-F43951EA7FAC}" type="presOf" srcId="{0D2701A3-7055-42C4-A3F9-CEF6123FD165}" destId="{AB1AD109-D601-486F-B894-F2614443063A}" srcOrd="0" destOrd="0" presId="urn:microsoft.com/office/officeart/2005/8/layout/default"/>
    <dgm:cxn modelId="{D69C3F03-613F-4D02-A5BB-48AD00E2C1BB}" type="presOf" srcId="{51AA233E-A0E8-4253-B193-AB3B20898C5B}" destId="{60417905-DECF-4532-BC90-FC8FCEDF322E}" srcOrd="0" destOrd="0" presId="urn:microsoft.com/office/officeart/2005/8/layout/default"/>
    <dgm:cxn modelId="{7130EAE5-582C-40F6-B798-C5F0B3314091}" type="presOf" srcId="{D6695F93-390A-4C72-8347-9DDDA2550CB3}" destId="{34023DC5-5F02-4294-8ECF-7149BA0FF333}" srcOrd="0" destOrd="0" presId="urn:microsoft.com/office/officeart/2005/8/layout/default"/>
    <dgm:cxn modelId="{09B5C5FE-DB2C-40F5-BAB8-55AA724D1D7C}" type="presOf" srcId="{13CBF356-2D07-47EC-A8FC-E5986FB201DF}" destId="{6866D505-2218-4F1E-996D-54AB7E05CB7C}" srcOrd="0" destOrd="0" presId="urn:microsoft.com/office/officeart/2005/8/layout/default"/>
    <dgm:cxn modelId="{1C98727C-F985-41E7-89EC-D243589044E2}" type="presParOf" srcId="{34023DC5-5F02-4294-8ECF-7149BA0FF333}" destId="{60417905-DECF-4532-BC90-FC8FCEDF322E}" srcOrd="0" destOrd="0" presId="urn:microsoft.com/office/officeart/2005/8/layout/default"/>
    <dgm:cxn modelId="{F7D7AEB1-3A9F-4BC2-A3DD-AD33EF1CE4F7}" type="presParOf" srcId="{34023DC5-5F02-4294-8ECF-7149BA0FF333}" destId="{74E53FF3-CD97-49CD-B1F8-03A2C86972CC}" srcOrd="1" destOrd="0" presId="urn:microsoft.com/office/officeart/2005/8/layout/default"/>
    <dgm:cxn modelId="{48BF997A-D10D-41E0-9D80-66540FFD48C8}" type="presParOf" srcId="{34023DC5-5F02-4294-8ECF-7149BA0FF333}" destId="{4DA63B97-D2D7-4394-9D5B-5C6C470EF2CF}" srcOrd="2" destOrd="0" presId="urn:microsoft.com/office/officeart/2005/8/layout/default"/>
    <dgm:cxn modelId="{8F8B1418-5C3D-43FB-A74E-3E60925C818F}" type="presParOf" srcId="{34023DC5-5F02-4294-8ECF-7149BA0FF333}" destId="{390076BD-A62F-410E-8DA2-91C4A7F92C86}" srcOrd="3" destOrd="0" presId="urn:microsoft.com/office/officeart/2005/8/layout/default"/>
    <dgm:cxn modelId="{BC9E22DA-D0C0-4544-A7EA-5A531D5E3D3B}" type="presParOf" srcId="{34023DC5-5F02-4294-8ECF-7149BA0FF333}" destId="{6866D505-2218-4F1E-996D-54AB7E05CB7C}" srcOrd="4" destOrd="0" presId="urn:microsoft.com/office/officeart/2005/8/layout/default"/>
    <dgm:cxn modelId="{C07B6C7B-CB0B-45E8-9520-1150A1CA4921}" type="presParOf" srcId="{34023DC5-5F02-4294-8ECF-7149BA0FF333}" destId="{A2E21E4C-DDE3-4D6C-8B0E-367440863346}" srcOrd="5" destOrd="0" presId="urn:microsoft.com/office/officeart/2005/8/layout/default"/>
    <dgm:cxn modelId="{C631B0BA-0F2D-4B3E-A263-55F05AF2B288}" type="presParOf" srcId="{34023DC5-5F02-4294-8ECF-7149BA0FF333}" destId="{3601A9A5-76C7-46AF-9F3F-91459E3B8A6A}" srcOrd="6" destOrd="0" presId="urn:microsoft.com/office/officeart/2005/8/layout/default"/>
    <dgm:cxn modelId="{D3ED44EF-1F97-4042-93C5-07DD12F83F9E}" type="presParOf" srcId="{34023DC5-5F02-4294-8ECF-7149BA0FF333}" destId="{68F2C4E9-D03A-4F5A-B325-E55617AE2209}" srcOrd="7" destOrd="0" presId="urn:microsoft.com/office/officeart/2005/8/layout/default"/>
    <dgm:cxn modelId="{60896E83-CB95-4788-A4F0-B806DE97B613}" type="presParOf" srcId="{34023DC5-5F02-4294-8ECF-7149BA0FF333}" destId="{AFFAB93F-AA5A-4A1F-ACAC-F2727896CA3B}" srcOrd="8" destOrd="0" presId="urn:microsoft.com/office/officeart/2005/8/layout/default"/>
    <dgm:cxn modelId="{2959C035-33F2-49E8-A747-3FA569122852}" type="presParOf" srcId="{34023DC5-5F02-4294-8ECF-7149BA0FF333}" destId="{47E2120D-B82D-4498-B178-83C5DEBBF304}" srcOrd="9" destOrd="0" presId="urn:microsoft.com/office/officeart/2005/8/layout/default"/>
    <dgm:cxn modelId="{D2146E4B-EEF0-4B69-8625-C34F3CD13E83}" type="presParOf" srcId="{34023DC5-5F02-4294-8ECF-7149BA0FF333}" destId="{AB1AD109-D601-486F-B894-F2614443063A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DF745D-E16C-464B-89E4-4E65ACCEFC52}" type="doc">
      <dgm:prSet loTypeId="urn:microsoft.com/office/officeart/2005/8/layout/chevron2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61B29EA-7472-4993-8649-5CA9ABAAF875}">
      <dgm:prSet phldrT="[Text]" phldr="1"/>
      <dgm:spPr/>
      <dgm:t>
        <a:bodyPr/>
        <a:lstStyle/>
        <a:p>
          <a:endParaRPr lang="en-US" dirty="0"/>
        </a:p>
      </dgm:t>
    </dgm:pt>
    <dgm:pt modelId="{48012DB3-4830-4EFA-9B83-D094D192B869}" type="parTrans" cxnId="{79F7DB03-B2C6-4EBD-B443-56E9B1C11470}">
      <dgm:prSet/>
      <dgm:spPr/>
      <dgm:t>
        <a:bodyPr/>
        <a:lstStyle/>
        <a:p>
          <a:endParaRPr lang="en-US"/>
        </a:p>
      </dgm:t>
    </dgm:pt>
    <dgm:pt modelId="{404C18C7-5D49-4671-A00A-F312EA878F80}" type="sibTrans" cxnId="{79F7DB03-B2C6-4EBD-B443-56E9B1C11470}">
      <dgm:prSet/>
      <dgm:spPr/>
      <dgm:t>
        <a:bodyPr/>
        <a:lstStyle/>
        <a:p>
          <a:endParaRPr lang="en-US"/>
        </a:p>
      </dgm:t>
    </dgm:pt>
    <dgm:pt modelId="{3DDCC2D7-F7D5-474E-93E7-5931B4EBBE93}">
      <dgm:prSet phldrT="[Text]"/>
      <dgm:spPr/>
      <dgm:t>
        <a:bodyPr/>
        <a:lstStyle/>
        <a:p>
          <a:r>
            <a:rPr lang="en-US" dirty="0" smtClean="0"/>
            <a:t>Develop a system driven by youth and family voice</a:t>
          </a:r>
          <a:endParaRPr lang="en-US" dirty="0"/>
        </a:p>
      </dgm:t>
    </dgm:pt>
    <dgm:pt modelId="{0B7F7B00-F8F1-4272-8D96-76E2C90565C7}" type="parTrans" cxnId="{103A90A9-069C-43E5-B71D-C201C9BF7876}">
      <dgm:prSet/>
      <dgm:spPr/>
      <dgm:t>
        <a:bodyPr/>
        <a:lstStyle/>
        <a:p>
          <a:endParaRPr lang="en-US"/>
        </a:p>
      </dgm:t>
    </dgm:pt>
    <dgm:pt modelId="{8161A448-5FCF-46BE-A695-538EB8ECFE04}" type="sibTrans" cxnId="{103A90A9-069C-43E5-B71D-C201C9BF7876}">
      <dgm:prSet/>
      <dgm:spPr/>
      <dgm:t>
        <a:bodyPr/>
        <a:lstStyle/>
        <a:p>
          <a:endParaRPr lang="en-US"/>
        </a:p>
      </dgm:t>
    </dgm:pt>
    <dgm:pt modelId="{42E06173-00CB-4A76-8AC8-E5CDCC7765E0}">
      <dgm:prSet phldrT="[Text]"/>
      <dgm:spPr/>
      <dgm:t>
        <a:bodyPr/>
        <a:lstStyle/>
        <a:p>
          <a:r>
            <a:rPr lang="en-US" dirty="0" smtClean="0"/>
            <a:t>Increase affordable EBP and best-practice training opportunities</a:t>
          </a:r>
          <a:endParaRPr lang="en-US" dirty="0"/>
        </a:p>
      </dgm:t>
    </dgm:pt>
    <dgm:pt modelId="{F8C1D473-88D7-47CF-A2EC-8275394BDE64}" type="parTrans" cxnId="{771CD3B0-2117-4D85-98B9-DCFF4C0C1562}">
      <dgm:prSet/>
      <dgm:spPr/>
      <dgm:t>
        <a:bodyPr/>
        <a:lstStyle/>
        <a:p>
          <a:endParaRPr lang="en-US"/>
        </a:p>
      </dgm:t>
    </dgm:pt>
    <dgm:pt modelId="{1CDCDA96-37A9-44A7-8B77-2FAC17E731AA}" type="sibTrans" cxnId="{771CD3B0-2117-4D85-98B9-DCFF4C0C1562}">
      <dgm:prSet/>
      <dgm:spPr/>
      <dgm:t>
        <a:bodyPr/>
        <a:lstStyle/>
        <a:p>
          <a:endParaRPr lang="en-US"/>
        </a:p>
      </dgm:t>
    </dgm:pt>
    <dgm:pt modelId="{1E1B9A5D-ABD0-4EC9-993B-981DBC084127}">
      <dgm:prSet phldrT="[Text]" phldr="1"/>
      <dgm:spPr/>
      <dgm:t>
        <a:bodyPr/>
        <a:lstStyle/>
        <a:p>
          <a:endParaRPr lang="en-US" dirty="0"/>
        </a:p>
      </dgm:t>
    </dgm:pt>
    <dgm:pt modelId="{AE580F49-BA4D-448C-97A5-02EFAF446B9B}" type="parTrans" cxnId="{8EE26912-EAC3-4E3D-83EB-C036F3AED8EE}">
      <dgm:prSet/>
      <dgm:spPr/>
      <dgm:t>
        <a:bodyPr/>
        <a:lstStyle/>
        <a:p>
          <a:endParaRPr lang="en-US"/>
        </a:p>
      </dgm:t>
    </dgm:pt>
    <dgm:pt modelId="{5D3FD3EB-F638-4104-BAD6-2DDDD2D06F58}" type="sibTrans" cxnId="{8EE26912-EAC3-4E3D-83EB-C036F3AED8EE}">
      <dgm:prSet/>
      <dgm:spPr/>
      <dgm:t>
        <a:bodyPr/>
        <a:lstStyle/>
        <a:p>
          <a:endParaRPr lang="en-US"/>
        </a:p>
      </dgm:t>
    </dgm:pt>
    <dgm:pt modelId="{97040910-C116-4D85-9CBE-20B3F56D4653}">
      <dgm:prSet phldrT="[Text]"/>
      <dgm:spPr/>
      <dgm:t>
        <a:bodyPr/>
        <a:lstStyle/>
        <a:p>
          <a:r>
            <a:rPr lang="en-US" dirty="0" smtClean="0"/>
            <a:t>Outreach efforts to reduce stigma and educate communities about adolescent SUD/COD</a:t>
          </a:r>
          <a:endParaRPr lang="en-US" dirty="0"/>
        </a:p>
      </dgm:t>
    </dgm:pt>
    <dgm:pt modelId="{4530EC6F-A0BE-4499-808D-573D0305E786}" type="parTrans" cxnId="{F83F8660-9F43-45CC-B94C-FB114551ADF1}">
      <dgm:prSet/>
      <dgm:spPr/>
      <dgm:t>
        <a:bodyPr/>
        <a:lstStyle/>
        <a:p>
          <a:endParaRPr lang="en-US"/>
        </a:p>
      </dgm:t>
    </dgm:pt>
    <dgm:pt modelId="{086D6B46-BF33-402E-A8C6-5501CB3020AB}" type="sibTrans" cxnId="{F83F8660-9F43-45CC-B94C-FB114551ADF1}">
      <dgm:prSet/>
      <dgm:spPr/>
      <dgm:t>
        <a:bodyPr/>
        <a:lstStyle/>
        <a:p>
          <a:endParaRPr lang="en-US"/>
        </a:p>
      </dgm:t>
    </dgm:pt>
    <dgm:pt modelId="{B58D5D1E-5B70-4ACA-800D-26F330D1D930}">
      <dgm:prSet phldrT="[Text]"/>
      <dgm:spPr/>
      <dgm:t>
        <a:bodyPr/>
        <a:lstStyle/>
        <a:p>
          <a:r>
            <a:rPr lang="en-US" dirty="0" smtClean="0"/>
            <a:t>Support communities’ capacity to develop community referral guides</a:t>
          </a:r>
          <a:endParaRPr lang="en-US" dirty="0"/>
        </a:p>
      </dgm:t>
    </dgm:pt>
    <dgm:pt modelId="{8669165C-3A1C-4941-A60D-E1D9966BB39E}" type="parTrans" cxnId="{D75A4CCD-D9ED-45C7-A769-9DCF8C14B273}">
      <dgm:prSet/>
      <dgm:spPr/>
      <dgm:t>
        <a:bodyPr/>
        <a:lstStyle/>
        <a:p>
          <a:endParaRPr lang="en-US"/>
        </a:p>
      </dgm:t>
    </dgm:pt>
    <dgm:pt modelId="{3AD3E3EE-4762-458A-B977-9152C262273D}" type="sibTrans" cxnId="{D75A4CCD-D9ED-45C7-A769-9DCF8C14B273}">
      <dgm:prSet/>
      <dgm:spPr/>
      <dgm:t>
        <a:bodyPr/>
        <a:lstStyle/>
        <a:p>
          <a:endParaRPr lang="en-US"/>
        </a:p>
      </dgm:t>
    </dgm:pt>
    <dgm:pt modelId="{85B8F191-45B0-4813-8BB4-392A69FD2EB3}">
      <dgm:prSet phldrT="[Text]" phldr="1"/>
      <dgm:spPr/>
      <dgm:t>
        <a:bodyPr/>
        <a:lstStyle/>
        <a:p>
          <a:endParaRPr lang="en-US"/>
        </a:p>
      </dgm:t>
    </dgm:pt>
    <dgm:pt modelId="{08152A09-B6CF-455C-82DB-2BEC02B7BCFA}" type="parTrans" cxnId="{081165A6-9053-48A6-8B1D-AB724832F685}">
      <dgm:prSet/>
      <dgm:spPr/>
      <dgm:t>
        <a:bodyPr/>
        <a:lstStyle/>
        <a:p>
          <a:endParaRPr lang="en-US"/>
        </a:p>
      </dgm:t>
    </dgm:pt>
    <dgm:pt modelId="{225DD578-8CF0-4863-9D1D-DC7ACF66693C}" type="sibTrans" cxnId="{081165A6-9053-48A6-8B1D-AB724832F685}">
      <dgm:prSet/>
      <dgm:spPr/>
      <dgm:t>
        <a:bodyPr/>
        <a:lstStyle/>
        <a:p>
          <a:endParaRPr lang="en-US"/>
        </a:p>
      </dgm:t>
    </dgm:pt>
    <dgm:pt modelId="{7918B46F-76E4-4FEA-97A2-D207590B8766}">
      <dgm:prSet phldrT="[Text]"/>
      <dgm:spPr/>
      <dgm:t>
        <a:bodyPr/>
        <a:lstStyle/>
        <a:p>
          <a:r>
            <a:rPr lang="en-US" dirty="0" smtClean="0"/>
            <a:t>Support the increase of youth recovery support services (AROSCs, APGs, Recovery HS, CSR, Sober Fraternities, etc.)</a:t>
          </a:r>
          <a:endParaRPr lang="en-US" dirty="0"/>
        </a:p>
      </dgm:t>
    </dgm:pt>
    <dgm:pt modelId="{2F801E8C-0A8E-451B-9F3D-7F65911CCBB4}" type="parTrans" cxnId="{C5D22C5F-5002-4F03-87FF-A7C788947CC8}">
      <dgm:prSet/>
      <dgm:spPr/>
      <dgm:t>
        <a:bodyPr/>
        <a:lstStyle/>
        <a:p>
          <a:endParaRPr lang="en-US"/>
        </a:p>
      </dgm:t>
    </dgm:pt>
    <dgm:pt modelId="{0AA8E23C-08A6-48A9-BD9E-867C39DDACE9}" type="sibTrans" cxnId="{C5D22C5F-5002-4F03-87FF-A7C788947CC8}">
      <dgm:prSet/>
      <dgm:spPr/>
      <dgm:t>
        <a:bodyPr/>
        <a:lstStyle/>
        <a:p>
          <a:endParaRPr lang="en-US"/>
        </a:p>
      </dgm:t>
    </dgm:pt>
    <dgm:pt modelId="{9F0DA09D-6EFD-48CC-86BB-84516E415B26}">
      <dgm:prSet phldrT="[Text]"/>
      <dgm:spPr/>
      <dgm:t>
        <a:bodyPr/>
        <a:lstStyle/>
        <a:p>
          <a:r>
            <a:rPr lang="en-US" dirty="0" smtClean="0"/>
            <a:t>Capitalize on the previous steps to create and ongoing recovery support structure to sustain recovery and manage relapses efficiently</a:t>
          </a:r>
          <a:endParaRPr lang="en-US" dirty="0"/>
        </a:p>
      </dgm:t>
    </dgm:pt>
    <dgm:pt modelId="{17B2F826-DDFA-47D6-A1A5-5B4529EC7F11}" type="parTrans" cxnId="{B186A791-7730-4F78-8F15-411D38B27AE1}">
      <dgm:prSet/>
      <dgm:spPr/>
      <dgm:t>
        <a:bodyPr/>
        <a:lstStyle/>
        <a:p>
          <a:endParaRPr lang="en-US"/>
        </a:p>
      </dgm:t>
    </dgm:pt>
    <dgm:pt modelId="{06AA52F9-474E-45AF-AE0B-FF6D34024058}" type="sibTrans" cxnId="{B186A791-7730-4F78-8F15-411D38B27AE1}">
      <dgm:prSet/>
      <dgm:spPr/>
      <dgm:t>
        <a:bodyPr/>
        <a:lstStyle/>
        <a:p>
          <a:endParaRPr lang="en-US"/>
        </a:p>
      </dgm:t>
    </dgm:pt>
    <dgm:pt modelId="{599C03CB-E9EC-4F53-8322-BC2B353274E7}">
      <dgm:prSet phldrT="[Text]"/>
      <dgm:spPr/>
      <dgm:t>
        <a:bodyPr/>
        <a:lstStyle/>
        <a:p>
          <a:r>
            <a:rPr lang="en-US" dirty="0" smtClean="0"/>
            <a:t>Develop academic curriculum to create specializations in adolescent SUD/COD</a:t>
          </a:r>
          <a:endParaRPr lang="en-US" dirty="0"/>
        </a:p>
      </dgm:t>
    </dgm:pt>
    <dgm:pt modelId="{8E27AAA1-CF72-43B8-B084-547719B74385}" type="parTrans" cxnId="{4C5D993F-0CA9-4EF5-A0E5-E8F68706C926}">
      <dgm:prSet/>
      <dgm:spPr/>
      <dgm:t>
        <a:bodyPr/>
        <a:lstStyle/>
        <a:p>
          <a:endParaRPr lang="en-US"/>
        </a:p>
      </dgm:t>
    </dgm:pt>
    <dgm:pt modelId="{E0635444-B32A-4D5F-9C26-64EC971F9AB2}" type="sibTrans" cxnId="{4C5D993F-0CA9-4EF5-A0E5-E8F68706C926}">
      <dgm:prSet/>
      <dgm:spPr/>
      <dgm:t>
        <a:bodyPr/>
        <a:lstStyle/>
        <a:p>
          <a:endParaRPr lang="en-US"/>
        </a:p>
      </dgm:t>
    </dgm:pt>
    <dgm:pt modelId="{BD373CE6-9F30-4CC2-BFB1-90615C0B168E}">
      <dgm:prSet phldrT="[Text]"/>
      <dgm:spPr/>
      <dgm:t>
        <a:bodyPr/>
        <a:lstStyle/>
        <a:p>
          <a:r>
            <a:rPr lang="en-US" dirty="0" smtClean="0"/>
            <a:t>Support the increase of the Youth Peer Recovery Coach workforce</a:t>
          </a:r>
          <a:endParaRPr lang="en-US" dirty="0"/>
        </a:p>
      </dgm:t>
    </dgm:pt>
    <dgm:pt modelId="{1A412392-3851-4828-B628-C0D9952A8323}" type="parTrans" cxnId="{99C79700-1843-49A8-8E43-F78639D57C76}">
      <dgm:prSet/>
      <dgm:spPr/>
      <dgm:t>
        <a:bodyPr/>
        <a:lstStyle/>
        <a:p>
          <a:endParaRPr lang="en-US"/>
        </a:p>
      </dgm:t>
    </dgm:pt>
    <dgm:pt modelId="{72B946CE-ACD8-4B52-8046-DDB3BC1EE68D}" type="sibTrans" cxnId="{99C79700-1843-49A8-8E43-F78639D57C76}">
      <dgm:prSet/>
      <dgm:spPr/>
      <dgm:t>
        <a:bodyPr/>
        <a:lstStyle/>
        <a:p>
          <a:endParaRPr lang="en-US"/>
        </a:p>
      </dgm:t>
    </dgm:pt>
    <dgm:pt modelId="{19724B72-9DC9-4433-8DB5-3C838035B515}" type="pres">
      <dgm:prSet presAssocID="{9DDF745D-E16C-464B-89E4-4E65ACCEFC52}" presName="linearFlow" presStyleCnt="0">
        <dgm:presLayoutVars>
          <dgm:dir/>
          <dgm:animLvl val="lvl"/>
          <dgm:resizeHandles val="exact"/>
        </dgm:presLayoutVars>
      </dgm:prSet>
      <dgm:spPr/>
    </dgm:pt>
    <dgm:pt modelId="{559AF8D9-63E9-4E0F-9338-25C0C2FB6E0C}" type="pres">
      <dgm:prSet presAssocID="{161B29EA-7472-4993-8649-5CA9ABAAF875}" presName="composite" presStyleCnt="0"/>
      <dgm:spPr/>
    </dgm:pt>
    <dgm:pt modelId="{762EE319-A55A-40D0-90A0-33D545D4D4C8}" type="pres">
      <dgm:prSet presAssocID="{161B29EA-7472-4993-8649-5CA9ABAAF875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E8D6D555-F65D-4666-9D52-D97DFDCF52F7}" type="pres">
      <dgm:prSet presAssocID="{161B29EA-7472-4993-8649-5CA9ABAAF875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55D168-A854-4A1C-8B0A-92C59D1B680B}" type="pres">
      <dgm:prSet presAssocID="{404C18C7-5D49-4671-A00A-F312EA878F80}" presName="sp" presStyleCnt="0"/>
      <dgm:spPr/>
    </dgm:pt>
    <dgm:pt modelId="{20E5595F-BFED-424B-9CDB-845B55EFC472}" type="pres">
      <dgm:prSet presAssocID="{1E1B9A5D-ABD0-4EC9-993B-981DBC084127}" presName="composite" presStyleCnt="0"/>
      <dgm:spPr/>
    </dgm:pt>
    <dgm:pt modelId="{14F348E0-B5C5-441A-AFA8-9A6AD1BD980C}" type="pres">
      <dgm:prSet presAssocID="{1E1B9A5D-ABD0-4EC9-993B-981DBC084127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D45482FD-2294-4B31-B92F-75D6484EC22D}" type="pres">
      <dgm:prSet presAssocID="{1E1B9A5D-ABD0-4EC9-993B-981DBC084127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A404D4-AD2B-4D22-91DF-5C0950B71F2E}" type="pres">
      <dgm:prSet presAssocID="{5D3FD3EB-F638-4104-BAD6-2DDDD2D06F58}" presName="sp" presStyleCnt="0"/>
      <dgm:spPr/>
    </dgm:pt>
    <dgm:pt modelId="{C66E139F-9AC5-455E-A8A2-9A9A55FB2425}" type="pres">
      <dgm:prSet presAssocID="{85B8F191-45B0-4813-8BB4-392A69FD2EB3}" presName="composite" presStyleCnt="0"/>
      <dgm:spPr/>
    </dgm:pt>
    <dgm:pt modelId="{77062BEB-537A-4C56-A0FA-E82E6DAC2969}" type="pres">
      <dgm:prSet presAssocID="{85B8F191-45B0-4813-8BB4-392A69FD2EB3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C5CE45DB-DE6A-4F2A-8C23-726800FFC883}" type="pres">
      <dgm:prSet presAssocID="{85B8F191-45B0-4813-8BB4-392A69FD2EB3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9C79700-1843-49A8-8E43-F78639D57C76}" srcId="{1E1B9A5D-ABD0-4EC9-993B-981DBC084127}" destId="{BD373CE6-9F30-4CC2-BFB1-90615C0B168E}" srcOrd="2" destOrd="0" parTransId="{1A412392-3851-4828-B628-C0D9952A8323}" sibTransId="{72B946CE-ACD8-4B52-8046-DDB3BC1EE68D}"/>
    <dgm:cxn modelId="{C5D22C5F-5002-4F03-87FF-A7C788947CC8}" srcId="{85B8F191-45B0-4813-8BB4-392A69FD2EB3}" destId="{7918B46F-76E4-4FEA-97A2-D207590B8766}" srcOrd="0" destOrd="0" parTransId="{2F801E8C-0A8E-451B-9F3D-7F65911CCBB4}" sibTransId="{0AA8E23C-08A6-48A9-BD9E-867C39DDACE9}"/>
    <dgm:cxn modelId="{75A644C6-FBB6-461A-8700-C213DFE353B9}" type="presOf" srcId="{42E06173-00CB-4A76-8AC8-E5CDCC7765E0}" destId="{E8D6D555-F65D-4666-9D52-D97DFDCF52F7}" srcOrd="0" destOrd="1" presId="urn:microsoft.com/office/officeart/2005/8/layout/chevron2"/>
    <dgm:cxn modelId="{8EE26912-EAC3-4E3D-83EB-C036F3AED8EE}" srcId="{9DDF745D-E16C-464B-89E4-4E65ACCEFC52}" destId="{1E1B9A5D-ABD0-4EC9-993B-981DBC084127}" srcOrd="1" destOrd="0" parTransId="{AE580F49-BA4D-448C-97A5-02EFAF446B9B}" sibTransId="{5D3FD3EB-F638-4104-BAD6-2DDDD2D06F58}"/>
    <dgm:cxn modelId="{B186A791-7730-4F78-8F15-411D38B27AE1}" srcId="{85B8F191-45B0-4813-8BB4-392A69FD2EB3}" destId="{9F0DA09D-6EFD-48CC-86BB-84516E415B26}" srcOrd="1" destOrd="0" parTransId="{17B2F826-DDFA-47D6-A1A5-5B4529EC7F11}" sibTransId="{06AA52F9-474E-45AF-AE0B-FF6D34024058}"/>
    <dgm:cxn modelId="{05BA68F2-C802-4C9C-8FBB-DB67F4F175CF}" type="presOf" srcId="{3DDCC2D7-F7D5-474E-93E7-5931B4EBBE93}" destId="{E8D6D555-F65D-4666-9D52-D97DFDCF52F7}" srcOrd="0" destOrd="0" presId="urn:microsoft.com/office/officeart/2005/8/layout/chevron2"/>
    <dgm:cxn modelId="{51D51842-9C51-4E69-AF1D-7C2B36668CF3}" type="presOf" srcId="{161B29EA-7472-4993-8649-5CA9ABAAF875}" destId="{762EE319-A55A-40D0-90A0-33D545D4D4C8}" srcOrd="0" destOrd="0" presId="urn:microsoft.com/office/officeart/2005/8/layout/chevron2"/>
    <dgm:cxn modelId="{6BA21806-8BC4-45DC-9BFD-933A5DDE16A5}" type="presOf" srcId="{85B8F191-45B0-4813-8BB4-392A69FD2EB3}" destId="{77062BEB-537A-4C56-A0FA-E82E6DAC2969}" srcOrd="0" destOrd="0" presId="urn:microsoft.com/office/officeart/2005/8/layout/chevron2"/>
    <dgm:cxn modelId="{081165A6-9053-48A6-8B1D-AB724832F685}" srcId="{9DDF745D-E16C-464B-89E4-4E65ACCEFC52}" destId="{85B8F191-45B0-4813-8BB4-392A69FD2EB3}" srcOrd="2" destOrd="0" parTransId="{08152A09-B6CF-455C-82DB-2BEC02B7BCFA}" sibTransId="{225DD578-8CF0-4863-9D1D-DC7ACF66693C}"/>
    <dgm:cxn modelId="{9F2BDC5A-42D9-44AA-B70F-ED67E95262DD}" type="presOf" srcId="{B58D5D1E-5B70-4ACA-800D-26F330D1D930}" destId="{D45482FD-2294-4B31-B92F-75D6484EC22D}" srcOrd="0" destOrd="1" presId="urn:microsoft.com/office/officeart/2005/8/layout/chevron2"/>
    <dgm:cxn modelId="{2CAB8CDB-6CD0-4895-AF44-E8620EDCD026}" type="presOf" srcId="{97040910-C116-4D85-9CBE-20B3F56D4653}" destId="{D45482FD-2294-4B31-B92F-75D6484EC22D}" srcOrd="0" destOrd="0" presId="urn:microsoft.com/office/officeart/2005/8/layout/chevron2"/>
    <dgm:cxn modelId="{79F7DB03-B2C6-4EBD-B443-56E9B1C11470}" srcId="{9DDF745D-E16C-464B-89E4-4E65ACCEFC52}" destId="{161B29EA-7472-4993-8649-5CA9ABAAF875}" srcOrd="0" destOrd="0" parTransId="{48012DB3-4830-4EFA-9B83-D094D192B869}" sibTransId="{404C18C7-5D49-4671-A00A-F312EA878F80}"/>
    <dgm:cxn modelId="{8EA7B2CA-90E5-4A5F-A0DA-6361FAF6790D}" type="presOf" srcId="{1E1B9A5D-ABD0-4EC9-993B-981DBC084127}" destId="{14F348E0-B5C5-441A-AFA8-9A6AD1BD980C}" srcOrd="0" destOrd="0" presId="urn:microsoft.com/office/officeart/2005/8/layout/chevron2"/>
    <dgm:cxn modelId="{8DA637D2-2D49-4677-A857-65D8158BCEE1}" type="presOf" srcId="{BD373CE6-9F30-4CC2-BFB1-90615C0B168E}" destId="{D45482FD-2294-4B31-B92F-75D6484EC22D}" srcOrd="0" destOrd="2" presId="urn:microsoft.com/office/officeart/2005/8/layout/chevron2"/>
    <dgm:cxn modelId="{D75A4CCD-D9ED-45C7-A769-9DCF8C14B273}" srcId="{1E1B9A5D-ABD0-4EC9-993B-981DBC084127}" destId="{B58D5D1E-5B70-4ACA-800D-26F330D1D930}" srcOrd="1" destOrd="0" parTransId="{8669165C-3A1C-4941-A60D-E1D9966BB39E}" sibTransId="{3AD3E3EE-4762-458A-B977-9152C262273D}"/>
    <dgm:cxn modelId="{103A90A9-069C-43E5-B71D-C201C9BF7876}" srcId="{161B29EA-7472-4993-8649-5CA9ABAAF875}" destId="{3DDCC2D7-F7D5-474E-93E7-5931B4EBBE93}" srcOrd="0" destOrd="0" parTransId="{0B7F7B00-F8F1-4272-8D96-76E2C90565C7}" sibTransId="{8161A448-5FCF-46BE-A695-538EB8ECFE04}"/>
    <dgm:cxn modelId="{757F09AD-E5A7-4293-811D-57D2EAC01068}" type="presOf" srcId="{9F0DA09D-6EFD-48CC-86BB-84516E415B26}" destId="{C5CE45DB-DE6A-4F2A-8C23-726800FFC883}" srcOrd="0" destOrd="1" presId="urn:microsoft.com/office/officeart/2005/8/layout/chevron2"/>
    <dgm:cxn modelId="{4936B444-A95F-4E7A-A2DE-4274CF710FAD}" type="presOf" srcId="{7918B46F-76E4-4FEA-97A2-D207590B8766}" destId="{C5CE45DB-DE6A-4F2A-8C23-726800FFC883}" srcOrd="0" destOrd="0" presId="urn:microsoft.com/office/officeart/2005/8/layout/chevron2"/>
    <dgm:cxn modelId="{F83F8660-9F43-45CC-B94C-FB114551ADF1}" srcId="{1E1B9A5D-ABD0-4EC9-993B-981DBC084127}" destId="{97040910-C116-4D85-9CBE-20B3F56D4653}" srcOrd="0" destOrd="0" parTransId="{4530EC6F-A0BE-4499-808D-573D0305E786}" sibTransId="{086D6B46-BF33-402E-A8C6-5501CB3020AB}"/>
    <dgm:cxn modelId="{771CD3B0-2117-4D85-98B9-DCFF4C0C1562}" srcId="{161B29EA-7472-4993-8649-5CA9ABAAF875}" destId="{42E06173-00CB-4A76-8AC8-E5CDCC7765E0}" srcOrd="1" destOrd="0" parTransId="{F8C1D473-88D7-47CF-A2EC-8275394BDE64}" sibTransId="{1CDCDA96-37A9-44A7-8B77-2FAC17E731AA}"/>
    <dgm:cxn modelId="{B541BF39-6BE7-4830-935C-2B9FE3AC4BD5}" type="presOf" srcId="{599C03CB-E9EC-4F53-8322-BC2B353274E7}" destId="{E8D6D555-F65D-4666-9D52-D97DFDCF52F7}" srcOrd="0" destOrd="2" presId="urn:microsoft.com/office/officeart/2005/8/layout/chevron2"/>
    <dgm:cxn modelId="{4C5D993F-0CA9-4EF5-A0E5-E8F68706C926}" srcId="{161B29EA-7472-4993-8649-5CA9ABAAF875}" destId="{599C03CB-E9EC-4F53-8322-BC2B353274E7}" srcOrd="2" destOrd="0" parTransId="{8E27AAA1-CF72-43B8-B084-547719B74385}" sibTransId="{E0635444-B32A-4D5F-9C26-64EC971F9AB2}"/>
    <dgm:cxn modelId="{1127C94D-80D2-418C-BDCF-985574B67EB9}" type="presOf" srcId="{9DDF745D-E16C-464B-89E4-4E65ACCEFC52}" destId="{19724B72-9DC9-4433-8DB5-3C838035B515}" srcOrd="0" destOrd="0" presId="urn:microsoft.com/office/officeart/2005/8/layout/chevron2"/>
    <dgm:cxn modelId="{EBA38B31-5F96-4445-80A6-8A841079834C}" type="presParOf" srcId="{19724B72-9DC9-4433-8DB5-3C838035B515}" destId="{559AF8D9-63E9-4E0F-9338-25C0C2FB6E0C}" srcOrd="0" destOrd="0" presId="urn:microsoft.com/office/officeart/2005/8/layout/chevron2"/>
    <dgm:cxn modelId="{3E5237E3-911A-4DCB-B768-8B4E91CEDBF9}" type="presParOf" srcId="{559AF8D9-63E9-4E0F-9338-25C0C2FB6E0C}" destId="{762EE319-A55A-40D0-90A0-33D545D4D4C8}" srcOrd="0" destOrd="0" presId="urn:microsoft.com/office/officeart/2005/8/layout/chevron2"/>
    <dgm:cxn modelId="{FBE933A2-CBE4-49E7-AF17-3C435D148292}" type="presParOf" srcId="{559AF8D9-63E9-4E0F-9338-25C0C2FB6E0C}" destId="{E8D6D555-F65D-4666-9D52-D97DFDCF52F7}" srcOrd="1" destOrd="0" presId="urn:microsoft.com/office/officeart/2005/8/layout/chevron2"/>
    <dgm:cxn modelId="{C4FF9BB6-86C3-460A-A20B-C0FB3B83C0A5}" type="presParOf" srcId="{19724B72-9DC9-4433-8DB5-3C838035B515}" destId="{7555D168-A854-4A1C-8B0A-92C59D1B680B}" srcOrd="1" destOrd="0" presId="urn:microsoft.com/office/officeart/2005/8/layout/chevron2"/>
    <dgm:cxn modelId="{FB51F187-6391-41A7-85F1-82D2A36E60AC}" type="presParOf" srcId="{19724B72-9DC9-4433-8DB5-3C838035B515}" destId="{20E5595F-BFED-424B-9CDB-845B55EFC472}" srcOrd="2" destOrd="0" presId="urn:microsoft.com/office/officeart/2005/8/layout/chevron2"/>
    <dgm:cxn modelId="{142BFFFC-6A06-4481-B4A6-FCD8EFA0E2F7}" type="presParOf" srcId="{20E5595F-BFED-424B-9CDB-845B55EFC472}" destId="{14F348E0-B5C5-441A-AFA8-9A6AD1BD980C}" srcOrd="0" destOrd="0" presId="urn:microsoft.com/office/officeart/2005/8/layout/chevron2"/>
    <dgm:cxn modelId="{9ACED820-1793-4F27-9932-0A596A0E76C5}" type="presParOf" srcId="{20E5595F-BFED-424B-9CDB-845B55EFC472}" destId="{D45482FD-2294-4B31-B92F-75D6484EC22D}" srcOrd="1" destOrd="0" presId="urn:microsoft.com/office/officeart/2005/8/layout/chevron2"/>
    <dgm:cxn modelId="{4807A506-9EBC-42BC-A780-DFA5BAF1FB7D}" type="presParOf" srcId="{19724B72-9DC9-4433-8DB5-3C838035B515}" destId="{46A404D4-AD2B-4D22-91DF-5C0950B71F2E}" srcOrd="3" destOrd="0" presId="urn:microsoft.com/office/officeart/2005/8/layout/chevron2"/>
    <dgm:cxn modelId="{7F27B1A6-D3F7-4ECC-9E62-FFF8FBCBBA2E}" type="presParOf" srcId="{19724B72-9DC9-4433-8DB5-3C838035B515}" destId="{C66E139F-9AC5-455E-A8A2-9A9A55FB2425}" srcOrd="4" destOrd="0" presId="urn:microsoft.com/office/officeart/2005/8/layout/chevron2"/>
    <dgm:cxn modelId="{7C5D1664-F5C8-4108-9D9D-B79C8FCFBEA4}" type="presParOf" srcId="{C66E139F-9AC5-455E-A8A2-9A9A55FB2425}" destId="{77062BEB-537A-4C56-A0FA-E82E6DAC2969}" srcOrd="0" destOrd="0" presId="urn:microsoft.com/office/officeart/2005/8/layout/chevron2"/>
    <dgm:cxn modelId="{8BD1BE03-D286-4A7D-94B6-36C4E1597442}" type="presParOf" srcId="{C66E139F-9AC5-455E-A8A2-9A9A55FB2425}" destId="{C5CE45DB-DE6A-4F2A-8C23-726800FFC88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037CE0A-71DA-4D4B-A7E4-10E5AA4F744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BEF6FC-95F8-493B-A230-177E65277729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Intervention services for adolescents should be designed specifically for adolescents</a:t>
          </a:r>
          <a:endParaRPr lang="en-US" dirty="0"/>
        </a:p>
      </dgm:t>
    </dgm:pt>
    <dgm:pt modelId="{432466D9-0EDD-4C64-BB13-00F87513A0A3}" type="parTrans" cxnId="{636E658A-2F88-4267-8C3E-288B3D702C5B}">
      <dgm:prSet/>
      <dgm:spPr/>
      <dgm:t>
        <a:bodyPr/>
        <a:lstStyle/>
        <a:p>
          <a:endParaRPr lang="en-US"/>
        </a:p>
      </dgm:t>
    </dgm:pt>
    <dgm:pt modelId="{868C6365-D67C-4427-A7DA-40B12D848C4A}" type="sibTrans" cxnId="{636E658A-2F88-4267-8C3E-288B3D702C5B}">
      <dgm:prSet/>
      <dgm:spPr/>
      <dgm:t>
        <a:bodyPr/>
        <a:lstStyle/>
        <a:p>
          <a:endParaRPr lang="en-US"/>
        </a:p>
      </dgm:t>
    </dgm:pt>
    <dgm:pt modelId="{71DD8E2A-2E62-44F2-BA45-0A0384EC00F3}">
      <dgm:prSet phldrT="[Text]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Adolescents with SUD/COD need a comprehensive continuum of care model </a:t>
          </a:r>
          <a:endParaRPr lang="en-US" dirty="0"/>
        </a:p>
      </dgm:t>
    </dgm:pt>
    <dgm:pt modelId="{83138CEE-BD96-4898-A6F3-8869C8568406}" type="parTrans" cxnId="{36B1E3BF-2CB5-4E1D-B899-73E1C1D72E2E}">
      <dgm:prSet/>
      <dgm:spPr/>
      <dgm:t>
        <a:bodyPr/>
        <a:lstStyle/>
        <a:p>
          <a:endParaRPr lang="en-US"/>
        </a:p>
      </dgm:t>
    </dgm:pt>
    <dgm:pt modelId="{1C509740-575B-438B-800B-85CBC510B6A2}" type="sibTrans" cxnId="{36B1E3BF-2CB5-4E1D-B899-73E1C1D72E2E}">
      <dgm:prSet/>
      <dgm:spPr/>
      <dgm:t>
        <a:bodyPr/>
        <a:lstStyle/>
        <a:p>
          <a:endParaRPr lang="en-US"/>
        </a:p>
      </dgm:t>
    </dgm:pt>
    <dgm:pt modelId="{FC75997D-CEDA-43F4-9428-F516932C4A2B}">
      <dgm:prSet phldrT="[Text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The adolescent SUD/COD workforce needs to increase, be culturally diverse and understand the unique needs of adolescents and young adults</a:t>
          </a:r>
          <a:endParaRPr lang="en-US" dirty="0"/>
        </a:p>
      </dgm:t>
    </dgm:pt>
    <dgm:pt modelId="{C5C28923-B44F-4296-A3EA-918CA4F0ED0D}" type="parTrans" cxnId="{BA8CFA6D-510D-4227-8174-D8A6FE324890}">
      <dgm:prSet/>
      <dgm:spPr/>
      <dgm:t>
        <a:bodyPr/>
        <a:lstStyle/>
        <a:p>
          <a:endParaRPr lang="en-US"/>
        </a:p>
      </dgm:t>
    </dgm:pt>
    <dgm:pt modelId="{8DAA9CFD-21EA-4D44-8B0A-554F89B2DD76}" type="sibTrans" cxnId="{BA8CFA6D-510D-4227-8174-D8A6FE324890}">
      <dgm:prSet/>
      <dgm:spPr/>
      <dgm:t>
        <a:bodyPr/>
        <a:lstStyle/>
        <a:p>
          <a:endParaRPr lang="en-US"/>
        </a:p>
      </dgm:t>
    </dgm:pt>
    <dgm:pt modelId="{7E06CAC3-B6A2-43AA-AFDF-418C6CB2A3D8}">
      <dgm:prSet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20A531CB-23C5-4F01-BC69-0E26AE219055}" type="parTrans" cxnId="{F614D5DB-3DF8-4276-B110-B149713A3C0D}">
      <dgm:prSet/>
      <dgm:spPr/>
      <dgm:t>
        <a:bodyPr/>
        <a:lstStyle/>
        <a:p>
          <a:endParaRPr lang="en-US"/>
        </a:p>
      </dgm:t>
    </dgm:pt>
    <dgm:pt modelId="{B5643D20-8FD2-4DC8-BB26-A60956019E06}" type="sibTrans" cxnId="{F614D5DB-3DF8-4276-B110-B149713A3C0D}">
      <dgm:prSet/>
      <dgm:spPr/>
      <dgm:t>
        <a:bodyPr/>
        <a:lstStyle/>
        <a:p>
          <a:endParaRPr lang="en-US"/>
        </a:p>
      </dgm:t>
    </dgm:pt>
    <dgm:pt modelId="{59F79CE7-8CF4-4F96-97BD-682E18F61A7B}">
      <dgm:prSet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24C8C833-5C49-47F7-BE4E-07F228DAEC36}" type="sibTrans" cxnId="{9A497890-D46A-4FC4-867D-ED25B10C1C64}">
      <dgm:prSet/>
      <dgm:spPr/>
      <dgm:t>
        <a:bodyPr/>
        <a:lstStyle/>
        <a:p>
          <a:endParaRPr lang="en-US"/>
        </a:p>
      </dgm:t>
    </dgm:pt>
    <dgm:pt modelId="{32195656-FDF6-4FC0-B5B4-7A481855A2A6}" type="parTrans" cxnId="{9A497890-D46A-4FC4-867D-ED25B10C1C64}">
      <dgm:prSet/>
      <dgm:spPr/>
      <dgm:t>
        <a:bodyPr/>
        <a:lstStyle/>
        <a:p>
          <a:endParaRPr lang="en-US"/>
        </a:p>
      </dgm:t>
    </dgm:pt>
    <dgm:pt modelId="{6547D08B-6EF6-4C19-A5E9-1CBFDECE6290}" type="pres">
      <dgm:prSet presAssocID="{3037CE0A-71DA-4D4B-A7E4-10E5AA4F7443}" presName="linear" presStyleCnt="0">
        <dgm:presLayoutVars>
          <dgm:dir/>
          <dgm:animLvl val="lvl"/>
          <dgm:resizeHandles val="exact"/>
        </dgm:presLayoutVars>
      </dgm:prSet>
      <dgm:spPr/>
    </dgm:pt>
    <dgm:pt modelId="{4685FE9E-703D-4793-B5BA-78616ED2CD49}" type="pres">
      <dgm:prSet presAssocID="{83BEF6FC-95F8-493B-A230-177E65277729}" presName="parentLin" presStyleCnt="0"/>
      <dgm:spPr/>
    </dgm:pt>
    <dgm:pt modelId="{7D2F71B1-28B3-449F-898F-9D653BD4DCB7}" type="pres">
      <dgm:prSet presAssocID="{83BEF6FC-95F8-493B-A230-177E65277729}" presName="parentLeftMargin" presStyleLbl="node1" presStyleIdx="0" presStyleCnt="5"/>
      <dgm:spPr/>
    </dgm:pt>
    <dgm:pt modelId="{8D9EE05B-D8EB-46A1-8F44-443FE49D15EA}" type="pres">
      <dgm:prSet presAssocID="{83BEF6FC-95F8-493B-A230-177E65277729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CDE753-6E73-4C81-88D3-90F3CC0ABD6E}" type="pres">
      <dgm:prSet presAssocID="{83BEF6FC-95F8-493B-A230-177E65277729}" presName="negativeSpace" presStyleCnt="0"/>
      <dgm:spPr/>
    </dgm:pt>
    <dgm:pt modelId="{34651D3C-0581-4D3B-8D1F-82CC89F8E70B}" type="pres">
      <dgm:prSet presAssocID="{83BEF6FC-95F8-493B-A230-177E65277729}" presName="childText" presStyleLbl="conFgAcc1" presStyleIdx="0" presStyleCnt="5">
        <dgm:presLayoutVars>
          <dgm:bulletEnabled val="1"/>
        </dgm:presLayoutVars>
      </dgm:prSet>
      <dgm:spPr/>
    </dgm:pt>
    <dgm:pt modelId="{3FE397A6-193C-46C2-96D6-0FB8816C024A}" type="pres">
      <dgm:prSet presAssocID="{868C6365-D67C-4427-A7DA-40B12D848C4A}" presName="spaceBetweenRectangles" presStyleCnt="0"/>
      <dgm:spPr/>
    </dgm:pt>
    <dgm:pt modelId="{EBEA6776-4DEA-452A-8496-D26B9177B2F5}" type="pres">
      <dgm:prSet presAssocID="{71DD8E2A-2E62-44F2-BA45-0A0384EC00F3}" presName="parentLin" presStyleCnt="0"/>
      <dgm:spPr/>
    </dgm:pt>
    <dgm:pt modelId="{C3A88DD1-2B6B-41B6-8BA8-05CDECA2F091}" type="pres">
      <dgm:prSet presAssocID="{71DD8E2A-2E62-44F2-BA45-0A0384EC00F3}" presName="parentLeftMargin" presStyleLbl="node1" presStyleIdx="0" presStyleCnt="5"/>
      <dgm:spPr/>
    </dgm:pt>
    <dgm:pt modelId="{89AF0FEE-43EA-455B-AD14-793738F60324}" type="pres">
      <dgm:prSet presAssocID="{71DD8E2A-2E62-44F2-BA45-0A0384EC00F3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F1CA37-540F-41D0-B054-596B11E83F1F}" type="pres">
      <dgm:prSet presAssocID="{71DD8E2A-2E62-44F2-BA45-0A0384EC00F3}" presName="negativeSpace" presStyleCnt="0"/>
      <dgm:spPr/>
    </dgm:pt>
    <dgm:pt modelId="{AFEB881A-7CAC-4856-9729-0E320F806E9C}" type="pres">
      <dgm:prSet presAssocID="{71DD8E2A-2E62-44F2-BA45-0A0384EC00F3}" presName="childText" presStyleLbl="conFgAcc1" presStyleIdx="1" presStyleCnt="5">
        <dgm:presLayoutVars>
          <dgm:bulletEnabled val="1"/>
        </dgm:presLayoutVars>
      </dgm:prSet>
      <dgm:spPr/>
    </dgm:pt>
    <dgm:pt modelId="{E19FC312-8E81-4B01-B667-794A1C0B7D31}" type="pres">
      <dgm:prSet presAssocID="{1C509740-575B-438B-800B-85CBC510B6A2}" presName="spaceBetweenRectangles" presStyleCnt="0"/>
      <dgm:spPr/>
    </dgm:pt>
    <dgm:pt modelId="{8F8C5FA6-09A6-462A-9C6C-9F288E6D4D8B}" type="pres">
      <dgm:prSet presAssocID="{FC75997D-CEDA-43F4-9428-F516932C4A2B}" presName="parentLin" presStyleCnt="0"/>
      <dgm:spPr/>
    </dgm:pt>
    <dgm:pt modelId="{0353104E-9E39-40E3-B7D8-EB3F94DDF3D0}" type="pres">
      <dgm:prSet presAssocID="{FC75997D-CEDA-43F4-9428-F516932C4A2B}" presName="parentLeftMargin" presStyleLbl="node1" presStyleIdx="1" presStyleCnt="5"/>
      <dgm:spPr/>
    </dgm:pt>
    <dgm:pt modelId="{54AA131D-9CA9-47FD-BC79-0CCB785BE819}" type="pres">
      <dgm:prSet presAssocID="{FC75997D-CEDA-43F4-9428-F516932C4A2B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159C97-5E7A-4225-B2BB-83BBDF93413F}" type="pres">
      <dgm:prSet presAssocID="{FC75997D-CEDA-43F4-9428-F516932C4A2B}" presName="negativeSpace" presStyleCnt="0"/>
      <dgm:spPr/>
    </dgm:pt>
    <dgm:pt modelId="{657D9A1E-C739-4354-9143-B6B16A8FB90C}" type="pres">
      <dgm:prSet presAssocID="{FC75997D-CEDA-43F4-9428-F516932C4A2B}" presName="childText" presStyleLbl="conFgAcc1" presStyleIdx="2" presStyleCnt="5">
        <dgm:presLayoutVars>
          <dgm:bulletEnabled val="1"/>
        </dgm:presLayoutVars>
      </dgm:prSet>
      <dgm:spPr/>
    </dgm:pt>
    <dgm:pt modelId="{5512F45D-D36A-4591-9462-374DD0E8C298}" type="pres">
      <dgm:prSet presAssocID="{8DAA9CFD-21EA-4D44-8B0A-554F89B2DD76}" presName="spaceBetweenRectangles" presStyleCnt="0"/>
      <dgm:spPr/>
    </dgm:pt>
    <dgm:pt modelId="{78EBF2AA-44F4-4414-95D0-0C0F3F5D1A7E}" type="pres">
      <dgm:prSet presAssocID="{59F79CE7-8CF4-4F96-97BD-682E18F61A7B}" presName="parentLin" presStyleCnt="0"/>
      <dgm:spPr/>
    </dgm:pt>
    <dgm:pt modelId="{064B8574-7D44-4F89-9795-EE8ECEC33D16}" type="pres">
      <dgm:prSet presAssocID="{59F79CE7-8CF4-4F96-97BD-682E18F61A7B}" presName="parentLeftMargin" presStyleLbl="node1" presStyleIdx="2" presStyleCnt="5"/>
      <dgm:spPr/>
    </dgm:pt>
    <dgm:pt modelId="{C9F6B320-2D5E-4CD6-B511-805FF779DAE4}" type="pres">
      <dgm:prSet presAssocID="{59F79CE7-8CF4-4F96-97BD-682E18F61A7B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80C3DA-C478-49E8-B5EF-2620B54165B0}" type="pres">
      <dgm:prSet presAssocID="{59F79CE7-8CF4-4F96-97BD-682E18F61A7B}" presName="negativeSpace" presStyleCnt="0"/>
      <dgm:spPr/>
    </dgm:pt>
    <dgm:pt modelId="{BCEF16ED-85E3-40DF-A174-1706741B5699}" type="pres">
      <dgm:prSet presAssocID="{59F79CE7-8CF4-4F96-97BD-682E18F61A7B}" presName="childText" presStyleLbl="conFgAcc1" presStyleIdx="3" presStyleCnt="5">
        <dgm:presLayoutVars>
          <dgm:bulletEnabled val="1"/>
        </dgm:presLayoutVars>
      </dgm:prSet>
      <dgm:spPr/>
    </dgm:pt>
    <dgm:pt modelId="{3201B262-09DD-4B31-BD2D-CB8BE154EC38}" type="pres">
      <dgm:prSet presAssocID="{24C8C833-5C49-47F7-BE4E-07F228DAEC36}" presName="spaceBetweenRectangles" presStyleCnt="0"/>
      <dgm:spPr/>
    </dgm:pt>
    <dgm:pt modelId="{0607FFA2-2184-472B-93F8-5EBAB99E1979}" type="pres">
      <dgm:prSet presAssocID="{7E06CAC3-B6A2-43AA-AFDF-418C6CB2A3D8}" presName="parentLin" presStyleCnt="0"/>
      <dgm:spPr/>
    </dgm:pt>
    <dgm:pt modelId="{C7CC4AF0-AB02-4A4D-B163-5E69B000B2E0}" type="pres">
      <dgm:prSet presAssocID="{7E06CAC3-B6A2-43AA-AFDF-418C6CB2A3D8}" presName="parentLeftMargin" presStyleLbl="node1" presStyleIdx="3" presStyleCnt="5"/>
      <dgm:spPr/>
    </dgm:pt>
    <dgm:pt modelId="{30235001-AAD5-47E8-8900-DB3AEF6F1E6A}" type="pres">
      <dgm:prSet presAssocID="{7E06CAC3-B6A2-43AA-AFDF-418C6CB2A3D8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AC076327-5609-472E-865E-8EA8300CDB81}" type="pres">
      <dgm:prSet presAssocID="{7E06CAC3-B6A2-43AA-AFDF-418C6CB2A3D8}" presName="negativeSpace" presStyleCnt="0"/>
      <dgm:spPr/>
    </dgm:pt>
    <dgm:pt modelId="{49A397B8-65BE-4FB5-8A58-141B7C06C251}" type="pres">
      <dgm:prSet presAssocID="{7E06CAC3-B6A2-43AA-AFDF-418C6CB2A3D8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61D2883B-F899-4570-B440-F59D389ED34B}" type="presOf" srcId="{83BEF6FC-95F8-493B-A230-177E65277729}" destId="{7D2F71B1-28B3-449F-898F-9D653BD4DCB7}" srcOrd="0" destOrd="0" presId="urn:microsoft.com/office/officeart/2005/8/layout/list1"/>
    <dgm:cxn modelId="{74597813-5B8F-4C8E-8179-DB97F82C85CA}" type="presOf" srcId="{FC75997D-CEDA-43F4-9428-F516932C4A2B}" destId="{54AA131D-9CA9-47FD-BC79-0CCB785BE819}" srcOrd="1" destOrd="0" presId="urn:microsoft.com/office/officeart/2005/8/layout/list1"/>
    <dgm:cxn modelId="{FF77770A-C4DF-40A5-AD73-3FB72D586F58}" type="presOf" srcId="{7E06CAC3-B6A2-43AA-AFDF-418C6CB2A3D8}" destId="{30235001-AAD5-47E8-8900-DB3AEF6F1E6A}" srcOrd="1" destOrd="0" presId="urn:microsoft.com/office/officeart/2005/8/layout/list1"/>
    <dgm:cxn modelId="{9A497890-D46A-4FC4-867D-ED25B10C1C64}" srcId="{3037CE0A-71DA-4D4B-A7E4-10E5AA4F7443}" destId="{59F79CE7-8CF4-4F96-97BD-682E18F61A7B}" srcOrd="3" destOrd="0" parTransId="{32195656-FDF6-4FC0-B5B4-7A481855A2A6}" sibTransId="{24C8C833-5C49-47F7-BE4E-07F228DAEC36}"/>
    <dgm:cxn modelId="{4F4919C9-E650-42B0-8641-DD2192878020}" type="presOf" srcId="{59F79CE7-8CF4-4F96-97BD-682E18F61A7B}" destId="{C9F6B320-2D5E-4CD6-B511-805FF779DAE4}" srcOrd="1" destOrd="0" presId="urn:microsoft.com/office/officeart/2005/8/layout/list1"/>
    <dgm:cxn modelId="{90068ADF-166B-406D-A9A0-97C12F487B9D}" type="presOf" srcId="{83BEF6FC-95F8-493B-A230-177E65277729}" destId="{8D9EE05B-D8EB-46A1-8F44-443FE49D15EA}" srcOrd="1" destOrd="0" presId="urn:microsoft.com/office/officeart/2005/8/layout/list1"/>
    <dgm:cxn modelId="{FB574F4B-8715-4231-BB9F-1792E47FB81E}" type="presOf" srcId="{59F79CE7-8CF4-4F96-97BD-682E18F61A7B}" destId="{064B8574-7D44-4F89-9795-EE8ECEC33D16}" srcOrd="0" destOrd="0" presId="urn:microsoft.com/office/officeart/2005/8/layout/list1"/>
    <dgm:cxn modelId="{636E658A-2F88-4267-8C3E-288B3D702C5B}" srcId="{3037CE0A-71DA-4D4B-A7E4-10E5AA4F7443}" destId="{83BEF6FC-95F8-493B-A230-177E65277729}" srcOrd="0" destOrd="0" parTransId="{432466D9-0EDD-4C64-BB13-00F87513A0A3}" sibTransId="{868C6365-D67C-4427-A7DA-40B12D848C4A}"/>
    <dgm:cxn modelId="{AE3193AC-B5B6-4801-8D54-FDAE083165E0}" type="presOf" srcId="{71DD8E2A-2E62-44F2-BA45-0A0384EC00F3}" destId="{C3A88DD1-2B6B-41B6-8BA8-05CDECA2F091}" srcOrd="0" destOrd="0" presId="urn:microsoft.com/office/officeart/2005/8/layout/list1"/>
    <dgm:cxn modelId="{36B1E3BF-2CB5-4E1D-B899-73E1C1D72E2E}" srcId="{3037CE0A-71DA-4D4B-A7E4-10E5AA4F7443}" destId="{71DD8E2A-2E62-44F2-BA45-0A0384EC00F3}" srcOrd="1" destOrd="0" parTransId="{83138CEE-BD96-4898-A6F3-8869C8568406}" sibTransId="{1C509740-575B-438B-800B-85CBC510B6A2}"/>
    <dgm:cxn modelId="{A5F207B4-801D-4314-945C-55712C1DBA14}" type="presOf" srcId="{3037CE0A-71DA-4D4B-A7E4-10E5AA4F7443}" destId="{6547D08B-6EF6-4C19-A5E9-1CBFDECE6290}" srcOrd="0" destOrd="0" presId="urn:microsoft.com/office/officeart/2005/8/layout/list1"/>
    <dgm:cxn modelId="{BA8CFA6D-510D-4227-8174-D8A6FE324890}" srcId="{3037CE0A-71DA-4D4B-A7E4-10E5AA4F7443}" destId="{FC75997D-CEDA-43F4-9428-F516932C4A2B}" srcOrd="2" destOrd="0" parTransId="{C5C28923-B44F-4296-A3EA-918CA4F0ED0D}" sibTransId="{8DAA9CFD-21EA-4D44-8B0A-554F89B2DD76}"/>
    <dgm:cxn modelId="{F614D5DB-3DF8-4276-B110-B149713A3C0D}" srcId="{3037CE0A-71DA-4D4B-A7E4-10E5AA4F7443}" destId="{7E06CAC3-B6A2-43AA-AFDF-418C6CB2A3D8}" srcOrd="4" destOrd="0" parTransId="{20A531CB-23C5-4F01-BC69-0E26AE219055}" sibTransId="{B5643D20-8FD2-4DC8-BB26-A60956019E06}"/>
    <dgm:cxn modelId="{ACDB4139-AD7A-4FCB-AF85-D1DBFDDE1C5D}" type="presOf" srcId="{FC75997D-CEDA-43F4-9428-F516932C4A2B}" destId="{0353104E-9E39-40E3-B7D8-EB3F94DDF3D0}" srcOrd="0" destOrd="0" presId="urn:microsoft.com/office/officeart/2005/8/layout/list1"/>
    <dgm:cxn modelId="{82A46CAB-BC22-4447-B3F9-2C54086A0610}" type="presOf" srcId="{71DD8E2A-2E62-44F2-BA45-0A0384EC00F3}" destId="{89AF0FEE-43EA-455B-AD14-793738F60324}" srcOrd="1" destOrd="0" presId="urn:microsoft.com/office/officeart/2005/8/layout/list1"/>
    <dgm:cxn modelId="{1105B9CA-B730-4E3C-B812-803E536F003A}" type="presOf" srcId="{7E06CAC3-B6A2-43AA-AFDF-418C6CB2A3D8}" destId="{C7CC4AF0-AB02-4A4D-B163-5E69B000B2E0}" srcOrd="0" destOrd="0" presId="urn:microsoft.com/office/officeart/2005/8/layout/list1"/>
    <dgm:cxn modelId="{9238EB82-F3C8-49CB-860A-81C96F0499F5}" type="presParOf" srcId="{6547D08B-6EF6-4C19-A5E9-1CBFDECE6290}" destId="{4685FE9E-703D-4793-B5BA-78616ED2CD49}" srcOrd="0" destOrd="0" presId="urn:microsoft.com/office/officeart/2005/8/layout/list1"/>
    <dgm:cxn modelId="{DDC69CA1-4A3C-4D0C-9E82-D83553601C6C}" type="presParOf" srcId="{4685FE9E-703D-4793-B5BA-78616ED2CD49}" destId="{7D2F71B1-28B3-449F-898F-9D653BD4DCB7}" srcOrd="0" destOrd="0" presId="urn:microsoft.com/office/officeart/2005/8/layout/list1"/>
    <dgm:cxn modelId="{3275F48D-8E46-4969-927A-F56AF1BA6B7B}" type="presParOf" srcId="{4685FE9E-703D-4793-B5BA-78616ED2CD49}" destId="{8D9EE05B-D8EB-46A1-8F44-443FE49D15EA}" srcOrd="1" destOrd="0" presId="urn:microsoft.com/office/officeart/2005/8/layout/list1"/>
    <dgm:cxn modelId="{44FBB5FF-AF79-47FF-8194-3E69ACDBC397}" type="presParOf" srcId="{6547D08B-6EF6-4C19-A5E9-1CBFDECE6290}" destId="{ACCDE753-6E73-4C81-88D3-90F3CC0ABD6E}" srcOrd="1" destOrd="0" presId="urn:microsoft.com/office/officeart/2005/8/layout/list1"/>
    <dgm:cxn modelId="{4DFCEC0F-F126-4CC3-A192-3A4FD0DAEFC3}" type="presParOf" srcId="{6547D08B-6EF6-4C19-A5E9-1CBFDECE6290}" destId="{34651D3C-0581-4D3B-8D1F-82CC89F8E70B}" srcOrd="2" destOrd="0" presId="urn:microsoft.com/office/officeart/2005/8/layout/list1"/>
    <dgm:cxn modelId="{27FA892F-C0DD-4776-84A7-9BA3949E0600}" type="presParOf" srcId="{6547D08B-6EF6-4C19-A5E9-1CBFDECE6290}" destId="{3FE397A6-193C-46C2-96D6-0FB8816C024A}" srcOrd="3" destOrd="0" presId="urn:microsoft.com/office/officeart/2005/8/layout/list1"/>
    <dgm:cxn modelId="{ED95F9FD-446B-4F49-854F-26915289D0A3}" type="presParOf" srcId="{6547D08B-6EF6-4C19-A5E9-1CBFDECE6290}" destId="{EBEA6776-4DEA-452A-8496-D26B9177B2F5}" srcOrd="4" destOrd="0" presId="urn:microsoft.com/office/officeart/2005/8/layout/list1"/>
    <dgm:cxn modelId="{422927AC-6F62-45BF-B259-6FAE371BA04D}" type="presParOf" srcId="{EBEA6776-4DEA-452A-8496-D26B9177B2F5}" destId="{C3A88DD1-2B6B-41B6-8BA8-05CDECA2F091}" srcOrd="0" destOrd="0" presId="urn:microsoft.com/office/officeart/2005/8/layout/list1"/>
    <dgm:cxn modelId="{ECC3F265-0580-475C-A12D-7C98FC31BE66}" type="presParOf" srcId="{EBEA6776-4DEA-452A-8496-D26B9177B2F5}" destId="{89AF0FEE-43EA-455B-AD14-793738F60324}" srcOrd="1" destOrd="0" presId="urn:microsoft.com/office/officeart/2005/8/layout/list1"/>
    <dgm:cxn modelId="{0A725E3B-38EF-4024-8CFD-9E1AEC20EC27}" type="presParOf" srcId="{6547D08B-6EF6-4C19-A5E9-1CBFDECE6290}" destId="{72F1CA37-540F-41D0-B054-596B11E83F1F}" srcOrd="5" destOrd="0" presId="urn:microsoft.com/office/officeart/2005/8/layout/list1"/>
    <dgm:cxn modelId="{04A2DA02-48D3-46C5-9DC5-2780B4100215}" type="presParOf" srcId="{6547D08B-6EF6-4C19-A5E9-1CBFDECE6290}" destId="{AFEB881A-7CAC-4856-9729-0E320F806E9C}" srcOrd="6" destOrd="0" presId="urn:microsoft.com/office/officeart/2005/8/layout/list1"/>
    <dgm:cxn modelId="{CBE69153-37D3-4DA6-9A9B-11AA0DE3CA4C}" type="presParOf" srcId="{6547D08B-6EF6-4C19-A5E9-1CBFDECE6290}" destId="{E19FC312-8E81-4B01-B667-794A1C0B7D31}" srcOrd="7" destOrd="0" presId="urn:microsoft.com/office/officeart/2005/8/layout/list1"/>
    <dgm:cxn modelId="{191485C4-37EA-4EC0-BBB9-2EA1C3FEAF7D}" type="presParOf" srcId="{6547D08B-6EF6-4C19-A5E9-1CBFDECE6290}" destId="{8F8C5FA6-09A6-462A-9C6C-9F288E6D4D8B}" srcOrd="8" destOrd="0" presId="urn:microsoft.com/office/officeart/2005/8/layout/list1"/>
    <dgm:cxn modelId="{12BDB70E-8A1A-493E-9C05-F7EAB5CB67BB}" type="presParOf" srcId="{8F8C5FA6-09A6-462A-9C6C-9F288E6D4D8B}" destId="{0353104E-9E39-40E3-B7D8-EB3F94DDF3D0}" srcOrd="0" destOrd="0" presId="urn:microsoft.com/office/officeart/2005/8/layout/list1"/>
    <dgm:cxn modelId="{4B30A11B-FB02-449D-AECA-849F338636A5}" type="presParOf" srcId="{8F8C5FA6-09A6-462A-9C6C-9F288E6D4D8B}" destId="{54AA131D-9CA9-47FD-BC79-0CCB785BE819}" srcOrd="1" destOrd="0" presId="urn:microsoft.com/office/officeart/2005/8/layout/list1"/>
    <dgm:cxn modelId="{BC9A203F-9395-47F3-90D5-66766390ADBE}" type="presParOf" srcId="{6547D08B-6EF6-4C19-A5E9-1CBFDECE6290}" destId="{1C159C97-5E7A-4225-B2BB-83BBDF93413F}" srcOrd="9" destOrd="0" presId="urn:microsoft.com/office/officeart/2005/8/layout/list1"/>
    <dgm:cxn modelId="{42A766E3-CE72-434B-843F-300770DC2797}" type="presParOf" srcId="{6547D08B-6EF6-4C19-A5E9-1CBFDECE6290}" destId="{657D9A1E-C739-4354-9143-B6B16A8FB90C}" srcOrd="10" destOrd="0" presId="urn:microsoft.com/office/officeart/2005/8/layout/list1"/>
    <dgm:cxn modelId="{9A2C025B-4796-4E9E-87A4-0377631AA713}" type="presParOf" srcId="{6547D08B-6EF6-4C19-A5E9-1CBFDECE6290}" destId="{5512F45D-D36A-4591-9462-374DD0E8C298}" srcOrd="11" destOrd="0" presId="urn:microsoft.com/office/officeart/2005/8/layout/list1"/>
    <dgm:cxn modelId="{02B4BDD4-CE05-4414-B01A-15F1EF976E65}" type="presParOf" srcId="{6547D08B-6EF6-4C19-A5E9-1CBFDECE6290}" destId="{78EBF2AA-44F4-4414-95D0-0C0F3F5D1A7E}" srcOrd="12" destOrd="0" presId="urn:microsoft.com/office/officeart/2005/8/layout/list1"/>
    <dgm:cxn modelId="{385317D5-0CB2-46A2-A0F7-42C91ECDC27C}" type="presParOf" srcId="{78EBF2AA-44F4-4414-95D0-0C0F3F5D1A7E}" destId="{064B8574-7D44-4F89-9795-EE8ECEC33D16}" srcOrd="0" destOrd="0" presId="urn:microsoft.com/office/officeart/2005/8/layout/list1"/>
    <dgm:cxn modelId="{172047E1-8CAD-490D-B6C4-203513AFDC6C}" type="presParOf" srcId="{78EBF2AA-44F4-4414-95D0-0C0F3F5D1A7E}" destId="{C9F6B320-2D5E-4CD6-B511-805FF779DAE4}" srcOrd="1" destOrd="0" presId="urn:microsoft.com/office/officeart/2005/8/layout/list1"/>
    <dgm:cxn modelId="{361BC5D1-CCB4-475C-BC0D-41E8F78F41C9}" type="presParOf" srcId="{6547D08B-6EF6-4C19-A5E9-1CBFDECE6290}" destId="{5880C3DA-C478-49E8-B5EF-2620B54165B0}" srcOrd="13" destOrd="0" presId="urn:microsoft.com/office/officeart/2005/8/layout/list1"/>
    <dgm:cxn modelId="{7C0D9E21-E356-44FA-B679-F09E044B5236}" type="presParOf" srcId="{6547D08B-6EF6-4C19-A5E9-1CBFDECE6290}" destId="{BCEF16ED-85E3-40DF-A174-1706741B5699}" srcOrd="14" destOrd="0" presId="urn:microsoft.com/office/officeart/2005/8/layout/list1"/>
    <dgm:cxn modelId="{149A10A9-32CD-48C2-B4F5-81E459FFD77B}" type="presParOf" srcId="{6547D08B-6EF6-4C19-A5E9-1CBFDECE6290}" destId="{3201B262-09DD-4B31-BD2D-CB8BE154EC38}" srcOrd="15" destOrd="0" presId="urn:microsoft.com/office/officeart/2005/8/layout/list1"/>
    <dgm:cxn modelId="{495637E6-D873-4215-8062-D7384CD617B3}" type="presParOf" srcId="{6547D08B-6EF6-4C19-A5E9-1CBFDECE6290}" destId="{0607FFA2-2184-472B-93F8-5EBAB99E1979}" srcOrd="16" destOrd="0" presId="urn:microsoft.com/office/officeart/2005/8/layout/list1"/>
    <dgm:cxn modelId="{86D8B87B-F3BE-4072-B374-2B6EB62B266E}" type="presParOf" srcId="{0607FFA2-2184-472B-93F8-5EBAB99E1979}" destId="{C7CC4AF0-AB02-4A4D-B163-5E69B000B2E0}" srcOrd="0" destOrd="0" presId="urn:microsoft.com/office/officeart/2005/8/layout/list1"/>
    <dgm:cxn modelId="{5C06546C-7878-4278-A11A-9DFB98C56E04}" type="presParOf" srcId="{0607FFA2-2184-472B-93F8-5EBAB99E1979}" destId="{30235001-AAD5-47E8-8900-DB3AEF6F1E6A}" srcOrd="1" destOrd="0" presId="urn:microsoft.com/office/officeart/2005/8/layout/list1"/>
    <dgm:cxn modelId="{C62832BF-C004-4914-89F9-9C6D967ACBB6}" type="presParOf" srcId="{6547D08B-6EF6-4C19-A5E9-1CBFDECE6290}" destId="{AC076327-5609-472E-865E-8EA8300CDB81}" srcOrd="17" destOrd="0" presId="urn:microsoft.com/office/officeart/2005/8/layout/list1"/>
    <dgm:cxn modelId="{BB1C385C-5B5E-4135-84F0-64633EC99B59}" type="presParOf" srcId="{6547D08B-6EF6-4C19-A5E9-1CBFDECE6290}" destId="{49A397B8-65BE-4FB5-8A58-141B7C06C251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443F82-F189-4340-80E8-709AC509022D}">
      <dsp:nvSpPr>
        <dsp:cNvPr id="0" name=""/>
        <dsp:cNvSpPr/>
      </dsp:nvSpPr>
      <dsp:spPr>
        <a:xfrm>
          <a:off x="-4445261" y="-681744"/>
          <a:ext cx="5295726" cy="5295726"/>
        </a:xfrm>
        <a:prstGeom prst="blockArc">
          <a:avLst>
            <a:gd name="adj1" fmla="val 18900000"/>
            <a:gd name="adj2" fmla="val 2700000"/>
            <a:gd name="adj3" fmla="val 408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3114D0-DA26-4DF9-B96A-2AEC2550AE2A}">
      <dsp:nvSpPr>
        <dsp:cNvPr id="0" name=""/>
        <dsp:cNvSpPr/>
      </dsp:nvSpPr>
      <dsp:spPr>
        <a:xfrm>
          <a:off x="372362" y="245686"/>
          <a:ext cx="9632931" cy="491686"/>
        </a:xfrm>
        <a:prstGeom prst="rect">
          <a:avLst/>
        </a:prstGeom>
        <a:gradFill rotWithShape="1">
          <a:gsLst>
            <a:gs pos="0">
              <a:schemeClr val="accent1">
                <a:satMod val="100000"/>
                <a:lumMod val="100000"/>
              </a:schemeClr>
            </a:gs>
            <a:gs pos="50000">
              <a:schemeClr val="accent1">
                <a:shade val="99000"/>
                <a:satMod val="105000"/>
                <a:lumMod val="100000"/>
              </a:schemeClr>
            </a:gs>
            <a:gs pos="100000">
              <a:schemeClr val="accent1"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4200000"/>
          </a:lightRig>
        </a:scene3d>
        <a:sp3d prstMaterial="flat">
          <a:bevelT w="50800" h="63500" prst="riblet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390276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HHSC estimates that 181,938 youth statewide meet the criteria for SUD</a:t>
          </a:r>
          <a:endParaRPr lang="en-US" sz="1500" kern="1200" dirty="0"/>
        </a:p>
      </dsp:txBody>
      <dsp:txXfrm>
        <a:off x="372362" y="245686"/>
        <a:ext cx="9632931" cy="491686"/>
      </dsp:txXfrm>
    </dsp:sp>
    <dsp:sp modelId="{4EA7BB5C-240F-4AC7-98E9-B5BB14F5413F}">
      <dsp:nvSpPr>
        <dsp:cNvPr id="0" name=""/>
        <dsp:cNvSpPr/>
      </dsp:nvSpPr>
      <dsp:spPr>
        <a:xfrm>
          <a:off x="65058" y="184225"/>
          <a:ext cx="614608" cy="614608"/>
        </a:xfrm>
        <a:prstGeom prst="ellipse">
          <a:avLst/>
        </a:prstGeom>
        <a:gradFill rotWithShape="1">
          <a:gsLst>
            <a:gs pos="0">
              <a:schemeClr val="accent1">
                <a:tint val="60000"/>
                <a:satMod val="105000"/>
                <a:lumMod val="105000"/>
              </a:schemeClr>
            </a:gs>
            <a:gs pos="100000">
              <a:schemeClr val="accent1">
                <a:tint val="65000"/>
                <a:satMod val="100000"/>
                <a:lumMod val="100000"/>
              </a:schemeClr>
            </a:gs>
            <a:gs pos="100000">
              <a:schemeClr val="accent1">
                <a:tint val="70000"/>
                <a:satMod val="100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1"/>
          </a:solidFill>
          <a:prstDash val="solid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</dsp:sp>
    <dsp:sp modelId="{11044B8B-B1F8-4DB5-8635-DF2AAC651335}">
      <dsp:nvSpPr>
        <dsp:cNvPr id="0" name=""/>
        <dsp:cNvSpPr/>
      </dsp:nvSpPr>
      <dsp:spPr>
        <a:xfrm>
          <a:off x="724690" y="982980"/>
          <a:ext cx="9280603" cy="491686"/>
        </a:xfrm>
        <a:prstGeom prst="rect">
          <a:avLst/>
        </a:prstGeom>
        <a:gradFill rotWithShape="1">
          <a:gsLst>
            <a:gs pos="0">
              <a:schemeClr val="accent2">
                <a:satMod val="100000"/>
                <a:lumMod val="100000"/>
              </a:schemeClr>
            </a:gs>
            <a:gs pos="50000">
              <a:schemeClr val="accent2">
                <a:shade val="99000"/>
                <a:satMod val="105000"/>
                <a:lumMod val="100000"/>
              </a:schemeClr>
            </a:gs>
            <a:gs pos="100000">
              <a:schemeClr val="accent2"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4200000"/>
          </a:lightRig>
        </a:scene3d>
        <a:sp3d prstMaterial="flat">
          <a:bevelT w="50800" h="63500" prst="riblet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390276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Over half of these youth (103,559) in need of treatment are from families with incomes 200% below the poverty line and in need of publically funded services</a:t>
          </a:r>
          <a:endParaRPr lang="en-US" sz="1500" kern="1200" dirty="0" smtClean="0"/>
        </a:p>
      </dsp:txBody>
      <dsp:txXfrm>
        <a:off x="724690" y="982980"/>
        <a:ext cx="9280603" cy="491686"/>
      </dsp:txXfrm>
    </dsp:sp>
    <dsp:sp modelId="{9B0EC14F-BAA9-46E1-B2D2-054CE3DB5755}">
      <dsp:nvSpPr>
        <dsp:cNvPr id="0" name=""/>
        <dsp:cNvSpPr/>
      </dsp:nvSpPr>
      <dsp:spPr>
        <a:xfrm>
          <a:off x="417386" y="921519"/>
          <a:ext cx="614608" cy="614608"/>
        </a:xfrm>
        <a:prstGeom prst="ellipse">
          <a:avLst/>
        </a:prstGeom>
        <a:gradFill rotWithShape="1">
          <a:gsLst>
            <a:gs pos="0">
              <a:schemeClr val="accent2">
                <a:tint val="60000"/>
                <a:satMod val="105000"/>
                <a:lumMod val="105000"/>
              </a:schemeClr>
            </a:gs>
            <a:gs pos="100000">
              <a:schemeClr val="accent2">
                <a:tint val="65000"/>
                <a:satMod val="100000"/>
                <a:lumMod val="100000"/>
              </a:schemeClr>
            </a:gs>
            <a:gs pos="100000">
              <a:schemeClr val="accent2">
                <a:tint val="70000"/>
                <a:satMod val="100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</dsp:sp>
    <dsp:sp modelId="{5680D519-84C1-4655-A99A-4559BF818BDE}">
      <dsp:nvSpPr>
        <dsp:cNvPr id="0" name=""/>
        <dsp:cNvSpPr/>
      </dsp:nvSpPr>
      <dsp:spPr>
        <a:xfrm>
          <a:off x="832827" y="1720275"/>
          <a:ext cx="9172467" cy="491686"/>
        </a:xfrm>
        <a:prstGeom prst="rect">
          <a:avLst/>
        </a:prstGeom>
        <a:gradFill rotWithShape="1">
          <a:gsLst>
            <a:gs pos="0">
              <a:schemeClr val="accent3">
                <a:satMod val="100000"/>
                <a:lumMod val="100000"/>
              </a:schemeClr>
            </a:gs>
            <a:gs pos="50000">
              <a:schemeClr val="accent3">
                <a:shade val="99000"/>
                <a:satMod val="105000"/>
                <a:lumMod val="100000"/>
              </a:schemeClr>
            </a:gs>
            <a:gs pos="100000">
              <a:schemeClr val="accent3"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4200000"/>
          </a:lightRig>
        </a:scene3d>
        <a:sp3d prstMaterial="flat">
          <a:bevelT w="50800" h="63500" prst="riblet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390276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In 2015, HHSC funded programs service 4760 (5%) of these eligible youth</a:t>
          </a:r>
          <a:endParaRPr lang="en-US" sz="1500" kern="1200" dirty="0"/>
        </a:p>
      </dsp:txBody>
      <dsp:txXfrm>
        <a:off x="832827" y="1720275"/>
        <a:ext cx="9172467" cy="491686"/>
      </dsp:txXfrm>
    </dsp:sp>
    <dsp:sp modelId="{FD1E0FA8-A4FF-47A8-824E-853DB845F6D2}">
      <dsp:nvSpPr>
        <dsp:cNvPr id="0" name=""/>
        <dsp:cNvSpPr/>
      </dsp:nvSpPr>
      <dsp:spPr>
        <a:xfrm>
          <a:off x="525523" y="1658814"/>
          <a:ext cx="614608" cy="614608"/>
        </a:xfrm>
        <a:prstGeom prst="ellipse">
          <a:avLst/>
        </a:prstGeom>
        <a:gradFill rotWithShape="1">
          <a:gsLst>
            <a:gs pos="0">
              <a:schemeClr val="accent3">
                <a:tint val="60000"/>
                <a:satMod val="105000"/>
                <a:lumMod val="105000"/>
              </a:schemeClr>
            </a:gs>
            <a:gs pos="100000">
              <a:schemeClr val="accent3">
                <a:tint val="65000"/>
                <a:satMod val="100000"/>
                <a:lumMod val="100000"/>
              </a:schemeClr>
            </a:gs>
            <a:gs pos="100000">
              <a:schemeClr val="accent3">
                <a:tint val="70000"/>
                <a:satMod val="100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  <dsp:sp modelId="{7BEBDE13-4823-4837-8EA9-2CFB0EAC1005}">
      <dsp:nvSpPr>
        <dsp:cNvPr id="0" name=""/>
        <dsp:cNvSpPr/>
      </dsp:nvSpPr>
      <dsp:spPr>
        <a:xfrm>
          <a:off x="724690" y="2457569"/>
          <a:ext cx="9280603" cy="491686"/>
        </a:xfrm>
        <a:prstGeom prst="rect">
          <a:avLst/>
        </a:prstGeom>
        <a:gradFill rotWithShape="1">
          <a:gsLst>
            <a:gs pos="0">
              <a:schemeClr val="accent4">
                <a:satMod val="100000"/>
                <a:lumMod val="100000"/>
              </a:schemeClr>
            </a:gs>
            <a:gs pos="50000">
              <a:schemeClr val="accent4">
                <a:shade val="99000"/>
                <a:satMod val="105000"/>
                <a:lumMod val="100000"/>
              </a:schemeClr>
            </a:gs>
            <a:gs pos="100000">
              <a:schemeClr val="accent4"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4200000"/>
          </a:lightRig>
        </a:scene3d>
        <a:sp3d prstMaterial="flat">
          <a:bevelT w="50800" h="63500" prst="riblet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390276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This left 95% of medically indigent youth untreated statewide</a:t>
          </a:r>
          <a:endParaRPr lang="en-US" sz="1500" kern="1200" dirty="0" smtClean="0"/>
        </a:p>
      </dsp:txBody>
      <dsp:txXfrm>
        <a:off x="724690" y="2457569"/>
        <a:ext cx="9280603" cy="491686"/>
      </dsp:txXfrm>
    </dsp:sp>
    <dsp:sp modelId="{1A0E7758-149F-481F-8FC0-B7DBE7236D72}">
      <dsp:nvSpPr>
        <dsp:cNvPr id="0" name=""/>
        <dsp:cNvSpPr/>
      </dsp:nvSpPr>
      <dsp:spPr>
        <a:xfrm>
          <a:off x="417386" y="2396108"/>
          <a:ext cx="614608" cy="614608"/>
        </a:xfrm>
        <a:prstGeom prst="ellipse">
          <a:avLst/>
        </a:prstGeom>
        <a:gradFill rotWithShape="1">
          <a:gsLst>
            <a:gs pos="0">
              <a:schemeClr val="accent4">
                <a:tint val="60000"/>
                <a:satMod val="105000"/>
                <a:lumMod val="105000"/>
              </a:schemeClr>
            </a:gs>
            <a:gs pos="100000">
              <a:schemeClr val="accent4">
                <a:tint val="65000"/>
                <a:satMod val="100000"/>
                <a:lumMod val="100000"/>
              </a:schemeClr>
            </a:gs>
            <a:gs pos="100000">
              <a:schemeClr val="accent4">
                <a:tint val="70000"/>
                <a:satMod val="100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</dsp:sp>
    <dsp:sp modelId="{7F470F8B-E592-4EBE-A80E-ACFE2B30B406}">
      <dsp:nvSpPr>
        <dsp:cNvPr id="0" name=""/>
        <dsp:cNvSpPr/>
      </dsp:nvSpPr>
      <dsp:spPr>
        <a:xfrm>
          <a:off x="372362" y="3194863"/>
          <a:ext cx="9632931" cy="491686"/>
        </a:xfrm>
        <a:prstGeom prst="rect">
          <a:avLst/>
        </a:prstGeom>
        <a:gradFill rotWithShape="1">
          <a:gsLst>
            <a:gs pos="0">
              <a:schemeClr val="accent5">
                <a:satMod val="100000"/>
                <a:lumMod val="100000"/>
              </a:schemeClr>
            </a:gs>
            <a:gs pos="50000">
              <a:schemeClr val="accent5">
                <a:shade val="99000"/>
                <a:satMod val="105000"/>
                <a:lumMod val="100000"/>
              </a:schemeClr>
            </a:gs>
            <a:gs pos="100000">
              <a:schemeClr val="accent5"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4200000"/>
          </a:lightRig>
        </a:scene3d>
        <a:sp3d prstMaterial="flat">
          <a:bevelT w="50800" h="63500" prst="riblet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390276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Addressing access to SUD/COD treatment &amp; recovery services is an objective in the 2017-2021 Statewide Behavioral Health Strategic Plan of Texas </a:t>
          </a:r>
          <a:endParaRPr lang="en-US" sz="1500" kern="1200" dirty="0"/>
        </a:p>
      </dsp:txBody>
      <dsp:txXfrm>
        <a:off x="372362" y="3194863"/>
        <a:ext cx="9632931" cy="491686"/>
      </dsp:txXfrm>
    </dsp:sp>
    <dsp:sp modelId="{4E1A4803-F124-4A31-BED6-37527EBE5345}">
      <dsp:nvSpPr>
        <dsp:cNvPr id="0" name=""/>
        <dsp:cNvSpPr/>
      </dsp:nvSpPr>
      <dsp:spPr>
        <a:xfrm>
          <a:off x="65058" y="3133403"/>
          <a:ext cx="614608" cy="614608"/>
        </a:xfrm>
        <a:prstGeom prst="ellipse">
          <a:avLst/>
        </a:prstGeom>
        <a:gradFill rotWithShape="1">
          <a:gsLst>
            <a:gs pos="0">
              <a:schemeClr val="accent5">
                <a:tint val="60000"/>
                <a:satMod val="105000"/>
                <a:lumMod val="105000"/>
              </a:schemeClr>
            </a:gs>
            <a:gs pos="100000">
              <a:schemeClr val="accent5">
                <a:tint val="65000"/>
                <a:satMod val="100000"/>
                <a:lumMod val="100000"/>
              </a:schemeClr>
            </a:gs>
            <a:gs pos="100000">
              <a:schemeClr val="accent5">
                <a:tint val="70000"/>
                <a:satMod val="100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417905-DECF-4532-BC90-FC8FCEDF322E}">
      <dsp:nvSpPr>
        <dsp:cNvPr id="0" name=""/>
        <dsp:cNvSpPr/>
      </dsp:nvSpPr>
      <dsp:spPr>
        <a:xfrm>
          <a:off x="196453" y="2815"/>
          <a:ext cx="3020466" cy="1812280"/>
        </a:xfrm>
        <a:prstGeom prst="rect">
          <a:avLst/>
        </a:prstGeom>
        <a:gradFill rotWithShape="1">
          <a:gsLst>
            <a:gs pos="0">
              <a:schemeClr val="accent1">
                <a:satMod val="100000"/>
                <a:lumMod val="100000"/>
              </a:schemeClr>
            </a:gs>
            <a:gs pos="50000">
              <a:schemeClr val="accent1">
                <a:shade val="99000"/>
                <a:satMod val="105000"/>
                <a:lumMod val="100000"/>
              </a:schemeClr>
            </a:gs>
            <a:gs pos="100000">
              <a:schemeClr val="accent1"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4200000"/>
          </a:lightRig>
        </a:scene3d>
        <a:sp3d prstMaterial="flat">
          <a:bevelT w="50800" h="63500" prst="riblet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Workforce</a:t>
          </a:r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(demographics, location, licensure) </a:t>
          </a:r>
          <a:endParaRPr lang="en-US" sz="1600" kern="1200" dirty="0"/>
        </a:p>
      </dsp:txBody>
      <dsp:txXfrm>
        <a:off x="196453" y="2815"/>
        <a:ext cx="3020466" cy="1812280"/>
      </dsp:txXfrm>
    </dsp:sp>
    <dsp:sp modelId="{4DA63B97-D2D7-4394-9D5B-5C6C470EF2CF}">
      <dsp:nvSpPr>
        <dsp:cNvPr id="0" name=""/>
        <dsp:cNvSpPr/>
      </dsp:nvSpPr>
      <dsp:spPr>
        <a:xfrm>
          <a:off x="3518966" y="2815"/>
          <a:ext cx="3020466" cy="1812280"/>
        </a:xfrm>
        <a:prstGeom prst="rect">
          <a:avLst/>
        </a:prstGeom>
        <a:gradFill rotWithShape="1">
          <a:gsLst>
            <a:gs pos="0">
              <a:schemeClr val="accent3">
                <a:satMod val="100000"/>
                <a:lumMod val="100000"/>
              </a:schemeClr>
            </a:gs>
            <a:gs pos="50000">
              <a:schemeClr val="accent3">
                <a:shade val="99000"/>
                <a:satMod val="105000"/>
                <a:lumMod val="100000"/>
              </a:schemeClr>
            </a:gs>
            <a:gs pos="100000">
              <a:schemeClr val="accent3">
                <a:shade val="98000"/>
                <a:satMod val="105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3"/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EBP &amp; Adolescent SUD/COD training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(cost, formal academic programs)</a:t>
          </a:r>
          <a:endParaRPr lang="en-US" sz="1600" kern="1200" dirty="0"/>
        </a:p>
      </dsp:txBody>
      <dsp:txXfrm>
        <a:off x="3518966" y="2815"/>
        <a:ext cx="3020466" cy="1812280"/>
      </dsp:txXfrm>
    </dsp:sp>
    <dsp:sp modelId="{6866D505-2218-4F1E-996D-54AB7E05CB7C}">
      <dsp:nvSpPr>
        <dsp:cNvPr id="0" name=""/>
        <dsp:cNvSpPr/>
      </dsp:nvSpPr>
      <dsp:spPr>
        <a:xfrm>
          <a:off x="6841480" y="2815"/>
          <a:ext cx="3020466" cy="1812280"/>
        </a:xfrm>
        <a:prstGeom prst="rect">
          <a:avLst/>
        </a:prstGeom>
        <a:gradFill rotWithShape="1">
          <a:gsLst>
            <a:gs pos="0">
              <a:schemeClr val="accent6">
                <a:satMod val="100000"/>
                <a:lumMod val="100000"/>
              </a:schemeClr>
            </a:gs>
            <a:gs pos="50000">
              <a:schemeClr val="accent6">
                <a:shade val="99000"/>
                <a:satMod val="105000"/>
                <a:lumMod val="100000"/>
              </a:schemeClr>
            </a:gs>
            <a:gs pos="100000">
              <a:schemeClr val="accent6">
                <a:shade val="98000"/>
                <a:satMod val="105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Limited Youth Recovery Support Services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(YRCs, continuum of care, AROSC, APG, Collegiate Recovery, Recovery HS, Sober Fraternities)</a:t>
          </a:r>
          <a:endParaRPr lang="en-US" sz="1600" kern="1200" dirty="0"/>
        </a:p>
      </dsp:txBody>
      <dsp:txXfrm>
        <a:off x="6841480" y="2815"/>
        <a:ext cx="3020466" cy="1812280"/>
      </dsp:txXfrm>
    </dsp:sp>
    <dsp:sp modelId="{3601A9A5-76C7-46AF-9F3F-91459E3B8A6A}">
      <dsp:nvSpPr>
        <dsp:cNvPr id="0" name=""/>
        <dsp:cNvSpPr/>
      </dsp:nvSpPr>
      <dsp:spPr>
        <a:xfrm>
          <a:off x="196453" y="2117141"/>
          <a:ext cx="3020466" cy="1812280"/>
        </a:xfrm>
        <a:prstGeom prst="rect">
          <a:avLst/>
        </a:prstGeom>
        <a:gradFill rotWithShape="1">
          <a:gsLst>
            <a:gs pos="0">
              <a:schemeClr val="accent4">
                <a:satMod val="100000"/>
                <a:lumMod val="100000"/>
              </a:schemeClr>
            </a:gs>
            <a:gs pos="50000">
              <a:schemeClr val="accent4">
                <a:shade val="99000"/>
                <a:satMod val="105000"/>
                <a:lumMod val="100000"/>
              </a:schemeClr>
            </a:gs>
            <a:gs pos="100000">
              <a:schemeClr val="accent4"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4200000"/>
          </a:lightRig>
        </a:scene3d>
        <a:sp3d prstMaterial="flat">
          <a:bevelT w="50800" h="63500" prst="riblet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Youth &amp; Family Voice</a:t>
          </a:r>
          <a:endParaRPr lang="en-US" sz="4200" kern="1200" dirty="0"/>
        </a:p>
      </dsp:txBody>
      <dsp:txXfrm>
        <a:off x="196453" y="2117141"/>
        <a:ext cx="3020466" cy="1812280"/>
      </dsp:txXfrm>
    </dsp:sp>
    <dsp:sp modelId="{AFFAB93F-AA5A-4A1F-ACAC-F2727896CA3B}">
      <dsp:nvSpPr>
        <dsp:cNvPr id="0" name=""/>
        <dsp:cNvSpPr/>
      </dsp:nvSpPr>
      <dsp:spPr>
        <a:xfrm>
          <a:off x="3518966" y="2117141"/>
          <a:ext cx="3020466" cy="1812280"/>
        </a:xfrm>
        <a:prstGeom prst="rect">
          <a:avLst/>
        </a:prstGeom>
        <a:gradFill rotWithShape="1">
          <a:gsLst>
            <a:gs pos="0">
              <a:schemeClr val="accent5">
                <a:satMod val="100000"/>
                <a:lumMod val="100000"/>
              </a:schemeClr>
            </a:gs>
            <a:gs pos="50000">
              <a:schemeClr val="accent5">
                <a:shade val="99000"/>
                <a:satMod val="105000"/>
                <a:lumMod val="100000"/>
              </a:schemeClr>
            </a:gs>
            <a:gs pos="100000">
              <a:schemeClr val="accent5">
                <a:shade val="98000"/>
                <a:satMod val="105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Stigma</a:t>
          </a:r>
          <a:endParaRPr lang="en-US" sz="4200" kern="1200" dirty="0"/>
        </a:p>
      </dsp:txBody>
      <dsp:txXfrm>
        <a:off x="3518966" y="2117141"/>
        <a:ext cx="3020466" cy="1812280"/>
      </dsp:txXfrm>
    </dsp:sp>
    <dsp:sp modelId="{AB1AD109-D601-486F-B894-F2614443063A}">
      <dsp:nvSpPr>
        <dsp:cNvPr id="0" name=""/>
        <dsp:cNvSpPr/>
      </dsp:nvSpPr>
      <dsp:spPr>
        <a:xfrm>
          <a:off x="6841480" y="2119956"/>
          <a:ext cx="3020466" cy="1812280"/>
        </a:xfrm>
        <a:prstGeom prst="rect">
          <a:avLst/>
        </a:prstGeom>
        <a:gradFill rotWithShape="1">
          <a:gsLst>
            <a:gs pos="0">
              <a:schemeClr val="accent2">
                <a:satMod val="100000"/>
                <a:lumMod val="100000"/>
              </a:schemeClr>
            </a:gs>
            <a:gs pos="50000">
              <a:schemeClr val="accent2">
                <a:shade val="99000"/>
                <a:satMod val="105000"/>
                <a:lumMod val="100000"/>
              </a:schemeClr>
            </a:gs>
            <a:gs pos="100000">
              <a:schemeClr val="accent2"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4200000"/>
          </a:lightRig>
        </a:scene3d>
        <a:sp3d prstMaterial="flat">
          <a:bevelT w="50800" h="63500" prst="riblet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Social Norms</a:t>
          </a:r>
        </a:p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(Culture Shifts)</a:t>
          </a:r>
          <a:endParaRPr lang="en-US" sz="1600" kern="1200" dirty="0"/>
        </a:p>
      </dsp:txBody>
      <dsp:txXfrm>
        <a:off x="6841480" y="2119956"/>
        <a:ext cx="3020466" cy="18122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2EE319-A55A-40D0-90A0-33D545D4D4C8}">
      <dsp:nvSpPr>
        <dsp:cNvPr id="0" name=""/>
        <dsp:cNvSpPr/>
      </dsp:nvSpPr>
      <dsp:spPr>
        <a:xfrm rot="5400000">
          <a:off x="-216004" y="218252"/>
          <a:ext cx="1440028" cy="1008019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000" kern="1200"/>
        </a:p>
      </dsp:txBody>
      <dsp:txXfrm rot="-5400000">
        <a:off x="1" y="506258"/>
        <a:ext cx="1008019" cy="432009"/>
      </dsp:txXfrm>
    </dsp:sp>
    <dsp:sp modelId="{E8D6D555-F65D-4666-9D52-D97DFDCF52F7}">
      <dsp:nvSpPr>
        <dsp:cNvPr id="0" name=""/>
        <dsp:cNvSpPr/>
      </dsp:nvSpPr>
      <dsp:spPr>
        <a:xfrm rot="5400000">
          <a:off x="5065200" y="-4054932"/>
          <a:ext cx="936018" cy="905038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Develop a system driven by youth and family voice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Increase affordable EBP and best-practice training opportunities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Develop academic curriculum to create specializations in adolescent SUD/COD</a:t>
          </a:r>
          <a:endParaRPr lang="en-US" sz="1500" kern="1200" dirty="0"/>
        </a:p>
      </dsp:txBody>
      <dsp:txXfrm rot="-5400000">
        <a:off x="1008020" y="47941"/>
        <a:ext cx="9004687" cy="844632"/>
      </dsp:txXfrm>
    </dsp:sp>
    <dsp:sp modelId="{14F348E0-B5C5-441A-AFA8-9A6AD1BD980C}">
      <dsp:nvSpPr>
        <dsp:cNvPr id="0" name=""/>
        <dsp:cNvSpPr/>
      </dsp:nvSpPr>
      <dsp:spPr>
        <a:xfrm rot="5400000">
          <a:off x="-216004" y="1462108"/>
          <a:ext cx="1440028" cy="1008019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000" kern="1200"/>
        </a:p>
      </dsp:txBody>
      <dsp:txXfrm rot="-5400000">
        <a:off x="1" y="1750114"/>
        <a:ext cx="1008019" cy="432009"/>
      </dsp:txXfrm>
    </dsp:sp>
    <dsp:sp modelId="{D45482FD-2294-4B31-B92F-75D6484EC22D}">
      <dsp:nvSpPr>
        <dsp:cNvPr id="0" name=""/>
        <dsp:cNvSpPr/>
      </dsp:nvSpPr>
      <dsp:spPr>
        <a:xfrm rot="5400000">
          <a:off x="5065200" y="-2811076"/>
          <a:ext cx="936018" cy="905038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Outreach efforts to reduce stigma and educate communities about adolescent SUD/COD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Support communities’ capacity to develop community referral guides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Support the increase of the Youth Peer Recovery Coach workforce</a:t>
          </a:r>
          <a:endParaRPr lang="en-US" sz="1500" kern="1200" dirty="0"/>
        </a:p>
      </dsp:txBody>
      <dsp:txXfrm rot="-5400000">
        <a:off x="1008020" y="1291797"/>
        <a:ext cx="9004687" cy="844632"/>
      </dsp:txXfrm>
    </dsp:sp>
    <dsp:sp modelId="{77062BEB-537A-4C56-A0FA-E82E6DAC2969}">
      <dsp:nvSpPr>
        <dsp:cNvPr id="0" name=""/>
        <dsp:cNvSpPr/>
      </dsp:nvSpPr>
      <dsp:spPr>
        <a:xfrm rot="5400000">
          <a:off x="-216004" y="2705964"/>
          <a:ext cx="1440028" cy="1008019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000" kern="1200"/>
        </a:p>
      </dsp:txBody>
      <dsp:txXfrm rot="-5400000">
        <a:off x="1" y="2993970"/>
        <a:ext cx="1008019" cy="432009"/>
      </dsp:txXfrm>
    </dsp:sp>
    <dsp:sp modelId="{C5CE45DB-DE6A-4F2A-8C23-726800FFC883}">
      <dsp:nvSpPr>
        <dsp:cNvPr id="0" name=""/>
        <dsp:cNvSpPr/>
      </dsp:nvSpPr>
      <dsp:spPr>
        <a:xfrm rot="5400000">
          <a:off x="5065200" y="-1567220"/>
          <a:ext cx="936018" cy="905038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Support the increase of youth recovery support services (AROSCs, APGs, Recovery HS, CSR, Sober Fraternities, etc.)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Capitalize on the previous steps to create and ongoing recovery support structure to sustain recovery and manage relapses efficiently</a:t>
          </a:r>
          <a:endParaRPr lang="en-US" sz="1500" kern="1200" dirty="0"/>
        </a:p>
      </dsp:txBody>
      <dsp:txXfrm rot="-5400000">
        <a:off x="1008020" y="2535653"/>
        <a:ext cx="9004687" cy="84463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651D3C-0581-4D3B-8D1F-82CC89F8E70B}">
      <dsp:nvSpPr>
        <dsp:cNvPr id="0" name=""/>
        <dsp:cNvSpPr/>
      </dsp:nvSpPr>
      <dsp:spPr>
        <a:xfrm>
          <a:off x="0" y="335138"/>
          <a:ext cx="10058399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9EE05B-D8EB-46A1-8F44-443FE49D15EA}">
      <dsp:nvSpPr>
        <dsp:cNvPr id="0" name=""/>
        <dsp:cNvSpPr/>
      </dsp:nvSpPr>
      <dsp:spPr>
        <a:xfrm>
          <a:off x="502920" y="84218"/>
          <a:ext cx="7040880" cy="501840"/>
        </a:xfrm>
        <a:prstGeom prst="roundRect">
          <a:avLst/>
        </a:prstGeom>
        <a:gradFill rotWithShape="1">
          <a:gsLst>
            <a:gs pos="0">
              <a:schemeClr val="accent1">
                <a:satMod val="100000"/>
                <a:lumMod val="100000"/>
              </a:schemeClr>
            </a:gs>
            <a:gs pos="50000">
              <a:schemeClr val="accent1">
                <a:shade val="99000"/>
                <a:satMod val="105000"/>
                <a:lumMod val="100000"/>
              </a:schemeClr>
            </a:gs>
            <a:gs pos="100000">
              <a:schemeClr val="accent1"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4200000"/>
          </a:lightRig>
        </a:scene3d>
        <a:sp3d prstMaterial="flat">
          <a:bevelT w="50800" h="63500" prst="riblet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Intervention services for adolescents should be designed specifically for adolescents</a:t>
          </a:r>
          <a:endParaRPr lang="en-US" sz="1700" kern="1200" dirty="0"/>
        </a:p>
      </dsp:txBody>
      <dsp:txXfrm>
        <a:off x="527418" y="108716"/>
        <a:ext cx="6991884" cy="452844"/>
      </dsp:txXfrm>
    </dsp:sp>
    <dsp:sp modelId="{AFEB881A-7CAC-4856-9729-0E320F806E9C}">
      <dsp:nvSpPr>
        <dsp:cNvPr id="0" name=""/>
        <dsp:cNvSpPr/>
      </dsp:nvSpPr>
      <dsp:spPr>
        <a:xfrm>
          <a:off x="0" y="1106258"/>
          <a:ext cx="10058399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AF0FEE-43EA-455B-AD14-793738F60324}">
      <dsp:nvSpPr>
        <dsp:cNvPr id="0" name=""/>
        <dsp:cNvSpPr/>
      </dsp:nvSpPr>
      <dsp:spPr>
        <a:xfrm>
          <a:off x="502920" y="855338"/>
          <a:ext cx="7040880" cy="501840"/>
        </a:xfrm>
        <a:prstGeom prst="roundRect">
          <a:avLst/>
        </a:prstGeom>
        <a:gradFill rotWithShape="1">
          <a:gsLst>
            <a:gs pos="0">
              <a:schemeClr val="accent2">
                <a:satMod val="100000"/>
                <a:lumMod val="100000"/>
              </a:schemeClr>
            </a:gs>
            <a:gs pos="50000">
              <a:schemeClr val="accent2">
                <a:shade val="99000"/>
                <a:satMod val="105000"/>
                <a:lumMod val="100000"/>
              </a:schemeClr>
            </a:gs>
            <a:gs pos="100000">
              <a:schemeClr val="accent2"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4200000"/>
          </a:lightRig>
        </a:scene3d>
        <a:sp3d prstMaterial="flat">
          <a:bevelT w="50800" h="63500" prst="riblet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Adolescents with SUD/COD need a comprehensive continuum of care model </a:t>
          </a:r>
          <a:endParaRPr lang="en-US" sz="1700" kern="1200" dirty="0"/>
        </a:p>
      </dsp:txBody>
      <dsp:txXfrm>
        <a:off x="527418" y="879836"/>
        <a:ext cx="6991884" cy="452844"/>
      </dsp:txXfrm>
    </dsp:sp>
    <dsp:sp modelId="{657D9A1E-C739-4354-9143-B6B16A8FB90C}">
      <dsp:nvSpPr>
        <dsp:cNvPr id="0" name=""/>
        <dsp:cNvSpPr/>
      </dsp:nvSpPr>
      <dsp:spPr>
        <a:xfrm>
          <a:off x="0" y="1877378"/>
          <a:ext cx="10058399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AA131D-9CA9-47FD-BC79-0CCB785BE819}">
      <dsp:nvSpPr>
        <dsp:cNvPr id="0" name=""/>
        <dsp:cNvSpPr/>
      </dsp:nvSpPr>
      <dsp:spPr>
        <a:xfrm>
          <a:off x="502920" y="1626458"/>
          <a:ext cx="7040880" cy="501840"/>
        </a:xfrm>
        <a:prstGeom prst="roundRect">
          <a:avLst/>
        </a:prstGeom>
        <a:gradFill rotWithShape="1">
          <a:gsLst>
            <a:gs pos="0">
              <a:schemeClr val="accent3">
                <a:satMod val="100000"/>
                <a:lumMod val="100000"/>
              </a:schemeClr>
            </a:gs>
            <a:gs pos="50000">
              <a:schemeClr val="accent3">
                <a:shade val="99000"/>
                <a:satMod val="105000"/>
                <a:lumMod val="100000"/>
              </a:schemeClr>
            </a:gs>
            <a:gs pos="100000">
              <a:schemeClr val="accent3"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4200000"/>
          </a:lightRig>
        </a:scene3d>
        <a:sp3d prstMaterial="flat">
          <a:bevelT w="50800" h="63500" prst="riblet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The adolescent SUD/COD workforce needs to increase, be culturally diverse and understand the unique needs of adolescents and young adults</a:t>
          </a:r>
          <a:endParaRPr lang="en-US" sz="1700" kern="1200" dirty="0"/>
        </a:p>
      </dsp:txBody>
      <dsp:txXfrm>
        <a:off x="527418" y="1650956"/>
        <a:ext cx="6991884" cy="452844"/>
      </dsp:txXfrm>
    </dsp:sp>
    <dsp:sp modelId="{BCEF16ED-85E3-40DF-A174-1706741B5699}">
      <dsp:nvSpPr>
        <dsp:cNvPr id="0" name=""/>
        <dsp:cNvSpPr/>
      </dsp:nvSpPr>
      <dsp:spPr>
        <a:xfrm>
          <a:off x="0" y="2648498"/>
          <a:ext cx="10058399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F6B320-2D5E-4CD6-B511-805FF779DAE4}">
      <dsp:nvSpPr>
        <dsp:cNvPr id="0" name=""/>
        <dsp:cNvSpPr/>
      </dsp:nvSpPr>
      <dsp:spPr>
        <a:xfrm>
          <a:off x="502920" y="2397578"/>
          <a:ext cx="7040880" cy="501840"/>
        </a:xfrm>
        <a:prstGeom prst="roundRect">
          <a:avLst/>
        </a:prstGeom>
        <a:gradFill rotWithShape="1">
          <a:gsLst>
            <a:gs pos="0">
              <a:schemeClr val="accent4">
                <a:satMod val="100000"/>
                <a:lumMod val="100000"/>
              </a:schemeClr>
            </a:gs>
            <a:gs pos="50000">
              <a:schemeClr val="accent4">
                <a:shade val="99000"/>
                <a:satMod val="105000"/>
                <a:lumMod val="100000"/>
              </a:schemeClr>
            </a:gs>
            <a:gs pos="100000">
              <a:schemeClr val="accent4"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4200000"/>
          </a:lightRig>
        </a:scene3d>
        <a:sp3d prstMaterial="flat">
          <a:bevelT w="50800" h="63500" prst="riblet"/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527418" y="2422076"/>
        <a:ext cx="6991884" cy="452844"/>
      </dsp:txXfrm>
    </dsp:sp>
    <dsp:sp modelId="{49A397B8-65BE-4FB5-8A58-141B7C06C251}">
      <dsp:nvSpPr>
        <dsp:cNvPr id="0" name=""/>
        <dsp:cNvSpPr/>
      </dsp:nvSpPr>
      <dsp:spPr>
        <a:xfrm>
          <a:off x="0" y="3419618"/>
          <a:ext cx="10058399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235001-AAD5-47E8-8900-DB3AEF6F1E6A}">
      <dsp:nvSpPr>
        <dsp:cNvPr id="0" name=""/>
        <dsp:cNvSpPr/>
      </dsp:nvSpPr>
      <dsp:spPr>
        <a:xfrm>
          <a:off x="502920" y="3168698"/>
          <a:ext cx="7040880" cy="501840"/>
        </a:xfrm>
        <a:prstGeom prst="roundRect">
          <a:avLst/>
        </a:prstGeom>
        <a:gradFill rotWithShape="1">
          <a:gsLst>
            <a:gs pos="0">
              <a:schemeClr val="accent5">
                <a:satMod val="100000"/>
                <a:lumMod val="100000"/>
              </a:schemeClr>
            </a:gs>
            <a:gs pos="50000">
              <a:schemeClr val="accent5">
                <a:shade val="99000"/>
                <a:satMod val="105000"/>
                <a:lumMod val="100000"/>
              </a:schemeClr>
            </a:gs>
            <a:gs pos="100000">
              <a:schemeClr val="accent5"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4200000"/>
          </a:lightRig>
        </a:scene3d>
        <a:sp3d prstMaterial="flat">
          <a:bevelT w="50800" h="63500" prst="riblet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527418" y="3193196"/>
        <a:ext cx="6991884" cy="452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  <a:t>4/16/2018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71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t>4/16/2018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333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t>4/16/2018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135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4/16/2018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349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  <a:t>4/16/2018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411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4/16/2018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0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4/16/2018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201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4/16/2018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264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4/16/2018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693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  <a:t>4/16/2018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16725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  <a:t>4/16/2018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70958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4/16/2018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3482771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t.levins@austin.utexas.edu" TargetMode="External"/><Relationship Id="rId2" Type="http://schemas.openxmlformats.org/officeDocument/2006/relationships/hyperlink" Target="mailto:b.hutton@austin.utexas.edu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work of aart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Promoting Recovery and Resiliency for Youth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1541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Need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51890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910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Contributing Factors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5121773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55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Now?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3106672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234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Take </a:t>
            </a:r>
            <a:r>
              <a:rPr lang="en-US" dirty="0" err="1" smtClean="0"/>
              <a:t>Aways</a:t>
            </a:r>
            <a:r>
              <a:rPr lang="en-US" dirty="0" smtClean="0"/>
              <a:t>…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3485254"/>
              </p:ext>
            </p:extLst>
          </p:nvPr>
        </p:nvGraphicFramePr>
        <p:xfrm>
          <a:off x="1066800" y="2103438"/>
          <a:ext cx="10058400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773382" y="4382943"/>
            <a:ext cx="693650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smtClean="0">
                <a:solidFill>
                  <a:schemeClr val="bg1"/>
                </a:solidFill>
              </a:rPr>
              <a:t>Young people in recovery and their families need to be included in the plan, design, implementation and evaluation of the service system array and supports</a:t>
            </a:r>
            <a:endParaRPr lang="en-US" sz="17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73382" y="5209309"/>
            <a:ext cx="67794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smtClean="0">
                <a:solidFill>
                  <a:schemeClr val="bg1"/>
                </a:solidFill>
              </a:rPr>
              <a:t>An ongoing support structure is needed to maintain treatment gains and assist youth when they relapse</a:t>
            </a:r>
            <a:endParaRPr lang="en-US" sz="17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92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10"/>
            <a:ext cx="9070848" cy="1951218"/>
          </a:xfrm>
        </p:spPr>
        <p:txBody>
          <a:bodyPr numCol="2"/>
          <a:lstStyle/>
          <a:p>
            <a:r>
              <a:rPr lang="en-US" sz="1800" b="1" cap="none" dirty="0" smtClean="0">
                <a:latin typeface="Candara" panose="020E0502030303020204" pitchFamily="34" charset="0"/>
              </a:rPr>
              <a:t/>
            </a:r>
            <a:br>
              <a:rPr lang="en-US" sz="1800" b="1" cap="none" dirty="0" smtClean="0">
                <a:latin typeface="Candara" panose="020E0502030303020204" pitchFamily="34" charset="0"/>
              </a:rPr>
            </a:br>
            <a:r>
              <a:rPr lang="en-US" sz="1800" b="1" cap="none" dirty="0">
                <a:latin typeface="Candara" panose="020E0502030303020204" pitchFamily="34" charset="0"/>
              </a:rPr>
              <a:t/>
            </a:r>
            <a:br>
              <a:rPr lang="en-US" sz="1800" b="1" cap="none" dirty="0">
                <a:latin typeface="Candara" panose="020E0502030303020204" pitchFamily="34" charset="0"/>
              </a:rPr>
            </a:br>
            <a:r>
              <a:rPr lang="en-US" sz="1800" b="1" cap="none" dirty="0" smtClean="0">
                <a:latin typeface="Candara" panose="020E0502030303020204" pitchFamily="34" charset="0"/>
              </a:rPr>
              <a:t/>
            </a:r>
            <a:br>
              <a:rPr lang="en-US" sz="1800" b="1" cap="none" dirty="0" smtClean="0">
                <a:latin typeface="Candara" panose="020E0502030303020204" pitchFamily="34" charset="0"/>
              </a:rPr>
            </a:br>
            <a:r>
              <a:rPr lang="en-US" sz="1800" b="1" cap="none" dirty="0" smtClean="0">
                <a:latin typeface="Candara" panose="020E0502030303020204" pitchFamily="34" charset="0"/>
              </a:rPr>
              <a:t>Beth Hutton, MS, LPC, NCC</a:t>
            </a:r>
            <a:r>
              <a:rPr lang="en-US" sz="1800" cap="none" dirty="0" smtClean="0">
                <a:latin typeface="Candara" panose="020E0502030303020204" pitchFamily="34" charset="0"/>
              </a:rPr>
              <a:t/>
            </a:r>
            <a:br>
              <a:rPr lang="en-US" sz="1800" cap="none" dirty="0" smtClean="0">
                <a:latin typeface="Candara" panose="020E0502030303020204" pitchFamily="34" charset="0"/>
              </a:rPr>
            </a:br>
            <a:r>
              <a:rPr lang="en-US" sz="1800" cap="none" dirty="0" smtClean="0">
                <a:latin typeface="Candara" panose="020E0502030303020204" pitchFamily="34" charset="0"/>
              </a:rPr>
              <a:t>Adolescent SUD Specialist</a:t>
            </a:r>
            <a:r>
              <a:rPr lang="en-US" sz="1800" cap="none" dirty="0">
                <a:latin typeface="Candara" panose="020E0502030303020204" pitchFamily="34" charset="0"/>
              </a:rPr>
              <a:t/>
            </a:r>
            <a:br>
              <a:rPr lang="en-US" sz="1800" cap="none" dirty="0">
                <a:latin typeface="Candara" panose="020E0502030303020204" pitchFamily="34" charset="0"/>
              </a:rPr>
            </a:br>
            <a:r>
              <a:rPr lang="en-US" sz="1800" cap="none" dirty="0">
                <a:latin typeface="Candara" panose="020E0502030303020204" pitchFamily="34" charset="0"/>
              </a:rPr>
              <a:t>Texas Institute For Excellence In Mental Health</a:t>
            </a:r>
            <a:br>
              <a:rPr lang="en-US" sz="1800" cap="none" dirty="0">
                <a:latin typeface="Candara" panose="020E0502030303020204" pitchFamily="34" charset="0"/>
              </a:rPr>
            </a:br>
            <a:r>
              <a:rPr lang="en-US" sz="1800" b="1" cap="none" dirty="0">
                <a:latin typeface="Candara" panose="020E0502030303020204" pitchFamily="34" charset="0"/>
              </a:rPr>
              <a:t>University Of Texas At Austin</a:t>
            </a:r>
            <a:r>
              <a:rPr lang="en-US" sz="1800" cap="none" dirty="0">
                <a:latin typeface="Candara" panose="020E0502030303020204" pitchFamily="34" charset="0"/>
              </a:rPr>
              <a:t/>
            </a:r>
            <a:br>
              <a:rPr lang="en-US" sz="1800" cap="none" dirty="0">
                <a:latin typeface="Candara" panose="020E0502030303020204" pitchFamily="34" charset="0"/>
              </a:rPr>
            </a:br>
            <a:r>
              <a:rPr lang="en-US" sz="1800" cap="none" dirty="0" smtClean="0">
                <a:latin typeface="Candara" panose="020E0502030303020204" pitchFamily="34" charset="0"/>
                <a:hlinkClick r:id="rId2"/>
              </a:rPr>
              <a:t>b.hutton@austin.utexas.edu</a:t>
            </a:r>
            <a:r>
              <a:rPr lang="en-US" sz="1800" cap="none" dirty="0" smtClean="0">
                <a:latin typeface="Candara" panose="020E0502030303020204" pitchFamily="34" charset="0"/>
              </a:rPr>
              <a:t> </a:t>
            </a:r>
            <a:r>
              <a:rPr lang="en-US" sz="1800" cap="none" dirty="0">
                <a:latin typeface="Candara" panose="020E0502030303020204" pitchFamily="34" charset="0"/>
              </a:rPr>
              <a:t/>
            </a:r>
            <a:br>
              <a:rPr lang="en-US" sz="1800" cap="none" dirty="0">
                <a:latin typeface="Candara" panose="020E0502030303020204" pitchFamily="34" charset="0"/>
              </a:rPr>
            </a:br>
            <a:r>
              <a:rPr lang="en-US" sz="1800" cap="none" dirty="0">
                <a:latin typeface="Candara" panose="020E0502030303020204" pitchFamily="34" charset="0"/>
              </a:rPr>
              <a:t>512-232-9094</a:t>
            </a:r>
            <a:r>
              <a:rPr lang="en-US" sz="1800" b="1" cap="none" dirty="0" smtClean="0">
                <a:latin typeface="Candara" panose="020E0502030303020204" pitchFamily="34" charset="0"/>
              </a:rPr>
              <a:t/>
            </a:r>
            <a:br>
              <a:rPr lang="en-US" sz="1800" b="1" cap="none" dirty="0" smtClean="0">
                <a:latin typeface="Candara" panose="020E0502030303020204" pitchFamily="34" charset="0"/>
              </a:rPr>
            </a:br>
            <a:r>
              <a:rPr lang="en-US" sz="1800" b="1" cap="none" dirty="0">
                <a:latin typeface="Candara" panose="020E0502030303020204" pitchFamily="34" charset="0"/>
              </a:rPr>
              <a:t/>
            </a:r>
            <a:br>
              <a:rPr lang="en-US" sz="1800" b="1" cap="none" dirty="0">
                <a:latin typeface="Candara" panose="020E0502030303020204" pitchFamily="34" charset="0"/>
              </a:rPr>
            </a:br>
            <a:r>
              <a:rPr lang="en-US" sz="1800" b="1" cap="none" dirty="0" smtClean="0">
                <a:latin typeface="Candara" panose="020E0502030303020204" pitchFamily="34" charset="0"/>
              </a:rPr>
              <a:t/>
            </a:r>
            <a:br>
              <a:rPr lang="en-US" sz="1800" b="1" cap="none" dirty="0" smtClean="0">
                <a:latin typeface="Candara" panose="020E0502030303020204" pitchFamily="34" charset="0"/>
              </a:rPr>
            </a:br>
            <a:r>
              <a:rPr lang="en-US" sz="1800" b="1" cap="none" dirty="0">
                <a:latin typeface="Candara" panose="020E0502030303020204" pitchFamily="34" charset="0"/>
              </a:rPr>
              <a:t/>
            </a:r>
            <a:br>
              <a:rPr lang="en-US" sz="1800" b="1" cap="none" dirty="0">
                <a:latin typeface="Candara" panose="020E0502030303020204" pitchFamily="34" charset="0"/>
              </a:rPr>
            </a:br>
            <a:r>
              <a:rPr lang="en-US" sz="1800" b="1" cap="none" dirty="0" smtClean="0">
                <a:latin typeface="Candara" panose="020E0502030303020204" pitchFamily="34" charset="0"/>
              </a:rPr>
              <a:t/>
            </a:r>
            <a:br>
              <a:rPr lang="en-US" sz="1800" b="1" cap="none" dirty="0" smtClean="0">
                <a:latin typeface="Candara" panose="020E0502030303020204" pitchFamily="34" charset="0"/>
              </a:rPr>
            </a:br>
            <a:r>
              <a:rPr lang="en-US" sz="1800" b="1" cap="none" dirty="0">
                <a:latin typeface="Candara" panose="020E0502030303020204" pitchFamily="34" charset="0"/>
              </a:rPr>
              <a:t/>
            </a:r>
            <a:br>
              <a:rPr lang="en-US" sz="1800" b="1" cap="none" dirty="0">
                <a:latin typeface="Candara" panose="020E0502030303020204" pitchFamily="34" charset="0"/>
              </a:rPr>
            </a:br>
            <a:r>
              <a:rPr lang="en-US" sz="1800" b="1" cap="none" dirty="0" smtClean="0">
                <a:latin typeface="Candara" panose="020E0502030303020204" pitchFamily="34" charset="0"/>
              </a:rPr>
              <a:t/>
            </a:r>
            <a:br>
              <a:rPr lang="en-US" sz="1800" b="1" cap="none" dirty="0" smtClean="0">
                <a:latin typeface="Candara" panose="020E0502030303020204" pitchFamily="34" charset="0"/>
              </a:rPr>
            </a:br>
            <a:r>
              <a:rPr lang="en-US" sz="1800" b="1" cap="none" dirty="0" smtClean="0">
                <a:latin typeface="Candara" panose="020E0502030303020204" pitchFamily="34" charset="0"/>
              </a:rPr>
              <a:t/>
            </a:r>
            <a:br>
              <a:rPr lang="en-US" sz="1800" b="1" cap="none" dirty="0" smtClean="0">
                <a:latin typeface="Candara" panose="020E0502030303020204" pitchFamily="34" charset="0"/>
              </a:rPr>
            </a:br>
            <a:r>
              <a:rPr lang="en-US" sz="1800" b="1" cap="none" dirty="0" smtClean="0">
                <a:latin typeface="Candara" panose="020E0502030303020204" pitchFamily="34" charset="0"/>
              </a:rPr>
              <a:t>Tracy A. Levins, Ph.D.</a:t>
            </a:r>
            <a:r>
              <a:rPr lang="en-US" sz="1800" cap="none" dirty="0" smtClean="0">
                <a:latin typeface="Candara" panose="020E0502030303020204" pitchFamily="34" charset="0"/>
              </a:rPr>
              <a:t/>
            </a:r>
            <a:br>
              <a:rPr lang="en-US" sz="1800" cap="none" dirty="0" smtClean="0">
                <a:latin typeface="Candara" panose="020E0502030303020204" pitchFamily="34" charset="0"/>
              </a:rPr>
            </a:br>
            <a:r>
              <a:rPr lang="en-US" sz="1800" cap="none" dirty="0" smtClean="0">
                <a:latin typeface="Candara" panose="020E0502030303020204" pitchFamily="34" charset="0"/>
              </a:rPr>
              <a:t>Policy Specialist</a:t>
            </a:r>
            <a:br>
              <a:rPr lang="en-US" sz="1800" cap="none" dirty="0" smtClean="0">
                <a:latin typeface="Candara" panose="020E0502030303020204" pitchFamily="34" charset="0"/>
              </a:rPr>
            </a:br>
            <a:r>
              <a:rPr lang="en-US" sz="1800" cap="none" dirty="0" smtClean="0">
                <a:latin typeface="Candara" panose="020E0502030303020204" pitchFamily="34" charset="0"/>
              </a:rPr>
              <a:t>Texas Institute For Excellence In Mental Health</a:t>
            </a:r>
            <a:br>
              <a:rPr lang="en-US" sz="1800" cap="none" dirty="0" smtClean="0">
                <a:latin typeface="Candara" panose="020E0502030303020204" pitchFamily="34" charset="0"/>
              </a:rPr>
            </a:br>
            <a:r>
              <a:rPr lang="en-US" sz="1800" b="1" cap="none" dirty="0" smtClean="0">
                <a:latin typeface="Candara" panose="020E0502030303020204" pitchFamily="34" charset="0"/>
              </a:rPr>
              <a:t>University Of Texas At Austin</a:t>
            </a:r>
            <a:r>
              <a:rPr lang="en-US" sz="1800" cap="none" dirty="0" smtClean="0">
                <a:latin typeface="Candara" panose="020E0502030303020204" pitchFamily="34" charset="0"/>
              </a:rPr>
              <a:t/>
            </a:r>
            <a:br>
              <a:rPr lang="en-US" sz="1800" cap="none" dirty="0" smtClean="0">
                <a:latin typeface="Candara" panose="020E0502030303020204" pitchFamily="34" charset="0"/>
              </a:rPr>
            </a:br>
            <a:r>
              <a:rPr lang="en-US" sz="1800" u="sng" cap="none" dirty="0" smtClean="0">
                <a:latin typeface="Candara" panose="020E0502030303020204" pitchFamily="34" charset="0"/>
                <a:hlinkClick r:id="rId3"/>
              </a:rPr>
              <a:t>t.levins@austin.utexas.edu</a:t>
            </a:r>
            <a:r>
              <a:rPr lang="en-US" sz="1800" u="sng" cap="none" dirty="0" smtClean="0">
                <a:latin typeface="Candara" panose="020E0502030303020204" pitchFamily="34" charset="0"/>
              </a:rPr>
              <a:t> </a:t>
            </a:r>
            <a:r>
              <a:rPr lang="en-US" sz="1800" cap="none" dirty="0" smtClean="0">
                <a:latin typeface="Candara" panose="020E0502030303020204" pitchFamily="34" charset="0"/>
              </a:rPr>
              <a:t> </a:t>
            </a:r>
            <a:br>
              <a:rPr lang="en-US" sz="1800" cap="none" dirty="0" smtClean="0">
                <a:latin typeface="Candara" panose="020E0502030303020204" pitchFamily="34" charset="0"/>
              </a:rPr>
            </a:br>
            <a:r>
              <a:rPr lang="en-US" sz="1800" cap="none" dirty="0" smtClean="0">
                <a:latin typeface="Candara" panose="020E0502030303020204" pitchFamily="34" charset="0"/>
              </a:rPr>
              <a:t>512-232-0641</a:t>
            </a:r>
            <a:br>
              <a:rPr lang="en-US" sz="1800" cap="none" dirty="0" smtClean="0">
                <a:latin typeface="Candara" panose="020E0502030303020204" pitchFamily="34" charset="0"/>
              </a:rPr>
            </a:br>
            <a:r>
              <a:rPr lang="en-US" sz="1800" cap="none" dirty="0" smtClean="0">
                <a:latin typeface="Candara" panose="020E0502030303020204" pitchFamily="34" charset="0"/>
              </a:rPr>
              <a:t/>
            </a:r>
            <a:br>
              <a:rPr lang="en-US" sz="1800" cap="none" dirty="0" smtClean="0">
                <a:latin typeface="Candara" panose="020E0502030303020204" pitchFamily="34" charset="0"/>
              </a:rPr>
            </a:br>
            <a:r>
              <a:rPr lang="en-US" sz="1800" cap="none" dirty="0" smtClean="0">
                <a:latin typeface="Candara" panose="020E0502030303020204" pitchFamily="34" charset="0"/>
              </a:rPr>
              <a:t/>
            </a:r>
            <a:br>
              <a:rPr lang="en-US" sz="1800" cap="none" dirty="0" smtClean="0">
                <a:latin typeface="Candara" panose="020E0502030303020204" pitchFamily="34" charset="0"/>
              </a:rPr>
            </a:br>
            <a:endParaRPr lang="en-US" sz="1800" cap="none" dirty="0">
              <a:latin typeface="Candara" panose="020E0502030303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3" y="4284897"/>
            <a:ext cx="9070848" cy="776629"/>
          </a:xfrm>
        </p:spPr>
        <p:txBody>
          <a:bodyPr>
            <a:normAutofit fontScale="92500"/>
          </a:bodyPr>
          <a:lstStyle/>
          <a:p>
            <a:r>
              <a:rPr lang="en-US" sz="1700" b="1" dirty="0" smtClean="0">
                <a:solidFill>
                  <a:schemeClr val="tx1"/>
                </a:solidFill>
                <a:latin typeface="Candara" panose="020E0502030303020204" pitchFamily="34" charset="0"/>
              </a:rPr>
              <a:t>The Alliance for Adolescent Recovery and Treatment in Texas</a:t>
            </a:r>
          </a:p>
          <a:p>
            <a:r>
              <a:rPr lang="en-US" sz="1700" dirty="0">
                <a:solidFill>
                  <a:schemeClr val="tx1"/>
                </a:solidFill>
                <a:latin typeface="Candara" panose="020E0502030303020204" pitchFamily="34" charset="0"/>
              </a:rPr>
              <a:t>http://sites.utexas.edu/mental-health-institute/adolescent-substance-use-treatment-strategic-planning/</a:t>
            </a:r>
            <a:endParaRPr lang="en-US" sz="1700" dirty="0" smtClean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endParaRPr lang="en-US" dirty="0">
              <a:latin typeface="Candara" panose="020E0502030303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73964" y="1422400"/>
            <a:ext cx="162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Contact us!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02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1205</TotalTime>
  <Words>360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Candara</vt:lpstr>
      <vt:lpstr>Garamond</vt:lpstr>
      <vt:lpstr>Savon</vt:lpstr>
      <vt:lpstr>A work of aart</vt:lpstr>
      <vt:lpstr>The Need</vt:lpstr>
      <vt:lpstr>Contributing Factors</vt:lpstr>
      <vt:lpstr>What Now?</vt:lpstr>
      <vt:lpstr>Take Aways…</vt:lpstr>
      <vt:lpstr>   Beth Hutton, MS, LPC, NCC Adolescent SUD Specialist Texas Institute For Excellence In Mental Health University Of Texas At Austin b.hutton@austin.utexas.edu  512-232-9094        Tracy A. Levins, Ph.D. Policy Specialist Texas Institute For Excellence In Mental Health University Of Texas At Austin t.levins@austin.utexas.edu   512-232-0641   </vt:lpstr>
    </vt:vector>
  </TitlesOfParts>
  <Company>The University of Texas at Austin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work of aart</dc:title>
  <dc:creator>Hutton, Elizabeth</dc:creator>
  <cp:lastModifiedBy>Hutton, Elizabeth</cp:lastModifiedBy>
  <cp:revision>83</cp:revision>
  <dcterms:created xsi:type="dcterms:W3CDTF">2018-04-16T20:31:23Z</dcterms:created>
  <dcterms:modified xsi:type="dcterms:W3CDTF">2018-04-17T16:36:42Z</dcterms:modified>
</cp:coreProperties>
</file>