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6" r:id="rId4"/>
    <p:sldId id="257" r:id="rId5"/>
    <p:sldId id="262" r:id="rId6"/>
    <p:sldId id="263" r:id="rId7"/>
    <p:sldId id="258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2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4FC65-77A8-4A2A-A1B2-D89DA97C4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776EB-3FB3-4213-99C8-010B69AB0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01EF8-E71B-493B-B8BE-111594F1A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9613-FD71-485E-8B7F-29B1475A3CA5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CF2F6-5A2A-4909-B928-746526587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9D5B6-D2A8-47B8-8D98-7F53E9A42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CE84-71C8-4112-B99D-7D2EB5301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3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081D9-4408-4E2B-AFAC-CEC7EA7E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57A823-4DD8-43CD-AEB9-8B5AA9145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12BA5-F830-40C7-B092-6952AEF97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9613-FD71-485E-8B7F-29B1475A3CA5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D91ED-56E3-4C4C-B6D9-58675412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0767F-D192-4C2D-AC53-EBA2F6DE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CE84-71C8-4112-B99D-7D2EB5301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1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A0AEDC-68BC-470F-92CE-8C186F2F4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C36121-C7AE-4027-BE64-3AB4C2707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80A81-B98C-40A2-8142-18F60866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9613-FD71-485E-8B7F-29B1475A3CA5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99F5-7EBF-4403-9970-9FD59DD8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E56BE-2FA0-4E80-A408-FB01205A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CE84-71C8-4112-B99D-7D2EB5301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5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9D395-D1BE-4850-9F1C-D452C1D75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565E-6618-4B7F-ACE7-979AB3E77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FD046-31FA-4B5D-B9E6-568BFD3E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9613-FD71-485E-8B7F-29B1475A3CA5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6ED0C-CBE1-4340-BCA2-C5DD3CB2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D7EE6-14D5-455A-BA7C-2167B6ED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CE84-71C8-4112-B99D-7D2EB5301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8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8D6EE-78A0-4E28-89DE-CD6FED5C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0847F-7B5B-4B29-86AF-DB78AB8DC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4EA90-B7FC-4A1C-8584-AB5B52B0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9613-FD71-485E-8B7F-29B1475A3CA5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BACBE-6F99-40B1-8537-A9CB935D8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567DC-4B27-44B7-8944-267BA391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CE84-71C8-4112-B99D-7D2EB5301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0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C7CE-FE2C-49DD-87E1-5339DBB93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2B634-D395-40F2-83AA-77E0093E5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E9388-6F4C-4997-9B25-93BC402A7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5D262-47E4-41F3-8BD3-EB22D133A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9613-FD71-485E-8B7F-29B1475A3CA5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2B77A-246C-472B-A958-7A18508D1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838D5-D254-4D7F-A487-348DDFACB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CE84-71C8-4112-B99D-7D2EB5301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7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8029-8BEE-490C-A551-9E73F8848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34F05-DFEC-43CA-93D1-DD9563AC1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CD59F-78E0-403B-9CF6-8E4449ACF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78CAD-FE95-4E0D-AFC4-2D840EEE6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351416-033E-4E57-9B59-E3E6DC0202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5022DB-16E1-4343-8A0C-2F1FB855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9613-FD71-485E-8B7F-29B1475A3CA5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8B54-4F58-492D-96A8-975BCA49A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E2E54B-3EF5-4529-B09F-07EC92F5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CE84-71C8-4112-B99D-7D2EB5301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9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5654-7D28-48E8-8CAF-5DD086B0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D0750-29BE-4ACE-81AB-3396BEE9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9613-FD71-485E-8B7F-29B1475A3CA5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99ED7-1861-44E1-BB63-677EFA7B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9EF15-9C71-436B-A0D8-D22D1C21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CE84-71C8-4112-B99D-7D2EB5301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4FF813-5679-4B7B-8199-127C0BD5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9613-FD71-485E-8B7F-29B1475A3CA5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618C7C-2B76-4FAF-B3BB-380D19465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A7B91-1700-4A3F-BCB3-C358F191C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CE84-71C8-4112-B99D-7D2EB5301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2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A8D3E-C798-4A2A-99ED-582449A07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EE2E7-8F69-4CFA-AFC8-5D520E576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DCCB5-9958-4E24-B52B-7DBAC4F1E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69182-8489-4817-AA82-17D6FD1D2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9613-FD71-485E-8B7F-29B1475A3CA5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B92B5-5D6C-4026-8935-1DC02B1E5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A9040-1242-48C3-849D-946D9881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CE84-71C8-4112-B99D-7D2EB5301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5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F3217-52B4-495A-9374-1F91F617D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2002BF-970B-47F7-948B-9C9C202C2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9FAE9-A592-4F4B-B36E-D947ACEFE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645BB-BAF8-4AD0-9539-C44450AB6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9613-FD71-485E-8B7F-29B1475A3CA5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CDC4E-D49F-468D-AC2D-C2D1DC8B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8FF08-BA2C-41EE-865F-F7C06EE3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CE84-71C8-4112-B99D-7D2EB5301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3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189E9-9AF8-4E11-822B-17BB1695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AC2A7-4A4D-420B-AEDB-67D3921C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7B39D-F022-47CB-892A-6293A9AD3D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99613-FD71-485E-8B7F-29B1475A3CA5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298C9-C2BF-4FCD-B3AD-64B657745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2105D-4E8A-47C7-B9D4-20E8F994F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3CE84-71C8-4112-B99D-7D2EB5301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1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rainceu.com/course-all/teaching-patients-about-diabetes-17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drugabuse.gov/publications/drugs-brains-behavior-science-addiction/treatment-recover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erve.com/marcel/behavioral-health-evidence-based-treatment-and-recovery-practic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ugabuse.gov/publications/principles-drug-addiction-treatment-research-based-guide-third-edition/frequently-asked-questions/how-effective-drug-addiction-treatmen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rbusiness.azcentral.com/acknowledge-copyright-statement-7617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ugabuse.gov/publications/drugfacts/treatment-approaches-drug-addiction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armacists.ca/education-practice-resources/patient-care/diabetes-practice-tools-and-resources/diabetes-practice-guidelines/cpg-highlights-chapter-6-organization-of-diabetes-car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523AB-CF00-41D9-934B-C5359B44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5017"/>
            <a:ext cx="10515600" cy="5519651"/>
          </a:xfrm>
        </p:spPr>
        <p:txBody>
          <a:bodyPr>
            <a:normAutofit/>
          </a:bodyPr>
          <a:lstStyle/>
          <a:p>
            <a:pPr algn="ctr"/>
            <a:r>
              <a:rPr lang="en-US" sz="12000" b="1" dirty="0">
                <a:latin typeface="Arial Black" panose="020B0A04020102020204" pitchFamily="34" charset="0"/>
              </a:rPr>
              <a:t>THE BIG PICTURE</a:t>
            </a:r>
          </a:p>
        </p:txBody>
      </p:sp>
    </p:spTree>
    <p:extLst>
      <p:ext uri="{BB962C8B-B14F-4D97-AF65-F5344CB8AC3E}">
        <p14:creationId xmlns:p14="http://schemas.microsoft.com/office/powerpoint/2010/main" val="19185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E5801-C2AC-4018-9DCD-D0FBAA39E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2309"/>
            <a:ext cx="10515600" cy="5520258"/>
          </a:xfrm>
        </p:spPr>
        <p:txBody>
          <a:bodyPr>
            <a:normAutofit/>
          </a:bodyPr>
          <a:lstStyle/>
          <a:p>
            <a:pPr marL="690563" indent="-690563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4000" b="1" dirty="0">
                <a:latin typeface="Arial Black" panose="020B0A04020102020204" pitchFamily="34" charset="0"/>
              </a:rPr>
              <a:t>We use an Acute Care Model to treat a </a:t>
            </a:r>
            <a:r>
              <a:rPr lang="en-US" sz="4000" b="1">
                <a:latin typeface="Arial Black" panose="020B0A04020102020204" pitchFamily="34" charset="0"/>
              </a:rPr>
              <a:t>Chronic Condition. </a:t>
            </a:r>
            <a:endParaRPr lang="en-US" sz="4000" b="1" dirty="0">
              <a:latin typeface="Arial Black" panose="020B0A04020102020204" pitchFamily="34" charset="0"/>
            </a:endParaRPr>
          </a:p>
          <a:p>
            <a:pPr marL="690563" indent="-690563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4000" b="1" dirty="0">
                <a:latin typeface="Arial Black" panose="020B0A04020102020204" pitchFamily="34" charset="0"/>
              </a:rPr>
              <a:t>We use a disaggregated “system” of cottage industries to address our greatest health issue.</a:t>
            </a:r>
          </a:p>
          <a:p>
            <a:pPr marL="690563" indent="-690563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4000" b="1" dirty="0">
                <a:latin typeface="Arial Black" panose="020B0A04020102020204" pitchFamily="34" charset="0"/>
              </a:rPr>
              <a:t>We look to Mt. Olympus for answers, when the solutions are local.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5C631-24F9-4938-8FF1-91665594F8AE}"/>
              </a:ext>
            </a:extLst>
          </p:cNvPr>
          <p:cNvSpPr txBox="1"/>
          <p:nvPr/>
        </p:nvSpPr>
        <p:spPr>
          <a:xfrm>
            <a:off x="613756" y="307571"/>
            <a:ext cx="10964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 Black" panose="020B0A04020102020204" pitchFamily="34" charset="0"/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234653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AFAD1E-5475-41DE-941F-656448F6F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256" y="622103"/>
            <a:ext cx="6303487" cy="56137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575BAB-6BF5-4143-BA1E-62D8786D7C70}"/>
              </a:ext>
            </a:extLst>
          </p:cNvPr>
          <p:cNvSpPr txBox="1"/>
          <p:nvPr/>
        </p:nvSpPr>
        <p:spPr>
          <a:xfrm>
            <a:off x="601210" y="6554963"/>
            <a:ext cx="109895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 Tracey Long, PhD, A-Train Education: Continuing Education for Health Professionals, “Diabetes: Teaching Patients Self-Care”,  </a:t>
            </a:r>
            <a:r>
              <a:rPr lang="en-US" sz="1000" dirty="0">
                <a:hlinkClick r:id="rId3"/>
              </a:rPr>
              <a:t>https://www.atrainceu.com/course-all/teaching-patients-about-diabetes-171</a:t>
            </a:r>
            <a:endParaRPr lang="en-US" sz="1000" dirty="0"/>
          </a:p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0874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B1A105-57F1-4B11-AC84-3359D95EC16E}"/>
              </a:ext>
            </a:extLst>
          </p:cNvPr>
          <p:cNvSpPr txBox="1"/>
          <p:nvPr/>
        </p:nvSpPr>
        <p:spPr>
          <a:xfrm>
            <a:off x="613221" y="6305581"/>
            <a:ext cx="109895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 JAMA, 284:1689-1695, 2000; National Institute on Drug Abuse, “Drugs, Brains, and Behavior: The Science of Addiction”, </a:t>
            </a:r>
          </a:p>
          <a:p>
            <a:pPr algn="ctr"/>
            <a:r>
              <a:rPr lang="en-US" sz="1000" dirty="0">
                <a:hlinkClick r:id="rId2"/>
              </a:rPr>
              <a:t>https://www.drugabuse.gov/publications/drugs-brains-behavior-science-addiction/treatment-recovery</a:t>
            </a:r>
            <a:endParaRPr lang="en-US" sz="1000" dirty="0"/>
          </a:p>
          <a:p>
            <a:pPr algn="ctr"/>
            <a:r>
              <a:rPr lang="en-US" sz="1000" dirty="0"/>
              <a:t>  </a:t>
            </a:r>
          </a:p>
          <a:p>
            <a:pPr algn="ctr"/>
            <a:r>
              <a:rPr lang="en-US" sz="1000" dirty="0"/>
              <a:t>  </a:t>
            </a:r>
          </a:p>
          <a:p>
            <a:pPr algn="ctr"/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722529-A440-4BED-B5FF-A345F8E59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61" y="656704"/>
            <a:ext cx="10128498" cy="531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07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CAEC13-BF9A-48E9-B6EB-5C3FCB0E6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410" y="699308"/>
            <a:ext cx="7279179" cy="54593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41675E-613A-4232-BCD6-7DDD1B5FF9AD}"/>
              </a:ext>
            </a:extLst>
          </p:cNvPr>
          <p:cNvSpPr txBox="1"/>
          <p:nvPr/>
        </p:nvSpPr>
        <p:spPr>
          <a:xfrm>
            <a:off x="617911" y="6317673"/>
            <a:ext cx="10956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 Pamela S. Hyde, J.D., SAMHSA Administrator, “Behavioral Health -- Evidence-Based Treatment and Recovery Practices”,  University of Miami Miller School of Medicine,  June 13, 2012, </a:t>
            </a:r>
            <a:r>
              <a:rPr lang="en-US" sz="1000" dirty="0">
                <a:hlinkClick r:id="rId3"/>
              </a:rPr>
              <a:t>https://www.slideserve.com/marcel/behavioral-health-evidence-based-treatment-and-recovery-practices</a:t>
            </a:r>
            <a:endParaRPr lang="en-US" sz="1000" dirty="0"/>
          </a:p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7467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5496D1-7952-4FE1-9AA3-EF52A275A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475" y="697607"/>
            <a:ext cx="8499050" cy="5462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14EB24-AABD-4431-B3F9-C5A14949E52E}"/>
              </a:ext>
            </a:extLst>
          </p:cNvPr>
          <p:cNvSpPr txBox="1"/>
          <p:nvPr/>
        </p:nvSpPr>
        <p:spPr>
          <a:xfrm>
            <a:off x="617911" y="6317673"/>
            <a:ext cx="10956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 National Institute on Drug Abuse</a:t>
            </a:r>
            <a:r>
              <a:rPr lang="en-US" sz="1000" i="1" dirty="0"/>
              <a:t>, Principles of Drug Addiction Treatment: A Research-Based Guide (Third Edition)</a:t>
            </a:r>
            <a:r>
              <a:rPr lang="en-US" sz="1000" dirty="0"/>
              <a:t>, “How effective is drug addiction treatment?”, 2018, </a:t>
            </a:r>
            <a:r>
              <a:rPr lang="en-US" sz="1000" dirty="0">
                <a:hlinkClick r:id="rId3"/>
              </a:rPr>
              <a:t>https://www.drugabuse.gov/publications/principles-drug-addiction-treatment-research-based-guide-third-edition/frequently-asked-questions/how-effective-drug-addiction-treatment</a:t>
            </a:r>
            <a:endParaRPr lang="en-US" sz="1000" dirty="0"/>
          </a:p>
          <a:p>
            <a:pPr algn="ctr"/>
            <a:r>
              <a:rPr lang="en-US" sz="1000" dirty="0"/>
              <a:t> 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872573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F83593-B745-4C1A-8C0E-9CED88845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098" y="407323"/>
            <a:ext cx="5689803" cy="60433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BAFAD7-83BE-4BD5-89D1-7654DF69194F}"/>
              </a:ext>
            </a:extLst>
          </p:cNvPr>
          <p:cNvSpPr txBox="1"/>
          <p:nvPr/>
        </p:nvSpPr>
        <p:spPr>
          <a:xfrm>
            <a:off x="601210" y="6504057"/>
            <a:ext cx="10989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Dr. Dhruv K.Singh. Zest Diabetes Care, 2016, </a:t>
            </a:r>
            <a:r>
              <a:rPr lang="en-US" sz="1000" dirty="0">
                <a:hlinkClick r:id="rId3"/>
              </a:rPr>
              <a:t>https://yourbusiness.azcentral.com/acknowledge-copyright-statement-7617.html</a:t>
            </a:r>
            <a:endParaRPr lang="en-US" sz="1000" dirty="0"/>
          </a:p>
          <a:p>
            <a:pPr algn="ctr"/>
            <a:r>
              <a:rPr lang="en-US" sz="1000" dirty="0"/>
              <a:t> </a:t>
            </a:r>
          </a:p>
          <a:p>
            <a:pPr algn="ctr"/>
            <a:r>
              <a:rPr lang="en-US" sz="1000" dirty="0"/>
              <a:t>  </a:t>
            </a:r>
          </a:p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7583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62369-9E24-40BD-ABFF-F31C11A55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21" y="531985"/>
            <a:ext cx="5766955" cy="57940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35293F-994B-4257-8ED1-549F772BDC8C}"/>
              </a:ext>
            </a:extLst>
          </p:cNvPr>
          <p:cNvSpPr txBox="1"/>
          <p:nvPr/>
        </p:nvSpPr>
        <p:spPr>
          <a:xfrm>
            <a:off x="601210" y="6504057"/>
            <a:ext cx="10989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 National Institute on Drug Addiction, “Treatment Approaches for Drug Addiction”, 2018, </a:t>
            </a:r>
            <a:r>
              <a:rPr lang="en-US" sz="1000" dirty="0">
                <a:hlinkClick r:id="rId3"/>
              </a:rPr>
              <a:t>https://www.drugabuse.gov/publications/drugfacts/treatment-approaches-drug-addiction</a:t>
            </a:r>
            <a:endParaRPr lang="en-US" sz="1000" dirty="0"/>
          </a:p>
          <a:p>
            <a:pPr algn="ctr"/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70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0FF3A7-6DA1-4C8A-94FA-A69016CF2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38" y="757699"/>
            <a:ext cx="9421723" cy="5342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0FAE2A-A1EC-4CAB-AF67-DA7C29B30B39}"/>
              </a:ext>
            </a:extLst>
          </p:cNvPr>
          <p:cNvSpPr txBox="1"/>
          <p:nvPr/>
        </p:nvSpPr>
        <p:spPr>
          <a:xfrm>
            <a:off x="601210" y="6362191"/>
            <a:ext cx="109895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 Canadian Pharmacists Association, </a:t>
            </a:r>
            <a:r>
              <a:rPr lang="en-US" sz="1000" i="1" dirty="0"/>
              <a:t>Canadian Diabetes Association 2013 Clinical Practice Guidelines</a:t>
            </a:r>
            <a:r>
              <a:rPr lang="en-US" sz="1000" dirty="0"/>
              <a:t>, Chapter 6: “Organization of Diabetes Care”, 2018, </a:t>
            </a:r>
          </a:p>
          <a:p>
            <a:pPr algn="ctr"/>
            <a:r>
              <a:rPr lang="en-US" sz="1000" dirty="0">
                <a:hlinkClick r:id="rId3"/>
              </a:rPr>
              <a:t>https://www.pharmacists.ca/education-practice-resources/patient-care/diabetes-practice-tools-and-resources/diabetes-practice-guidelines/cpg-highlights-chapter-6-organization-of-diabetes-care/</a:t>
            </a:r>
            <a:r>
              <a:rPr lang="en-US" sz="1000" dirty="0"/>
              <a:t>  </a:t>
            </a:r>
          </a:p>
          <a:p>
            <a:pPr algn="ctr"/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6614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322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THE BIG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sherman</dc:creator>
  <cp:lastModifiedBy>lynn sherman</cp:lastModifiedBy>
  <cp:revision>23</cp:revision>
  <dcterms:created xsi:type="dcterms:W3CDTF">2018-04-22T23:53:17Z</dcterms:created>
  <dcterms:modified xsi:type="dcterms:W3CDTF">2018-04-23T14:25:15Z</dcterms:modified>
</cp:coreProperties>
</file>